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2"/>
  </p:notesMasterIdLst>
  <p:handoutMasterIdLst>
    <p:handoutMasterId r:id="rId73"/>
  </p:handoutMasterIdLst>
  <p:sldIdLst>
    <p:sldId id="256" r:id="rId2"/>
    <p:sldId id="320" r:id="rId3"/>
    <p:sldId id="423" r:id="rId4"/>
    <p:sldId id="426" r:id="rId5"/>
    <p:sldId id="431" r:id="rId6"/>
    <p:sldId id="481" r:id="rId7"/>
    <p:sldId id="414" r:id="rId8"/>
    <p:sldId id="416" r:id="rId9"/>
    <p:sldId id="418" r:id="rId10"/>
    <p:sldId id="430" r:id="rId11"/>
    <p:sldId id="428" r:id="rId12"/>
    <p:sldId id="429" r:id="rId13"/>
    <p:sldId id="482" r:id="rId14"/>
    <p:sldId id="321" r:id="rId15"/>
    <p:sldId id="412" r:id="rId16"/>
    <p:sldId id="413" r:id="rId17"/>
    <p:sldId id="434" r:id="rId18"/>
    <p:sldId id="411" r:id="rId19"/>
    <p:sldId id="435" r:id="rId20"/>
    <p:sldId id="417" r:id="rId21"/>
    <p:sldId id="436" r:id="rId22"/>
    <p:sldId id="419" r:id="rId23"/>
    <p:sldId id="420" r:id="rId24"/>
    <p:sldId id="437" r:id="rId25"/>
    <p:sldId id="438" r:id="rId26"/>
    <p:sldId id="439" r:id="rId27"/>
    <p:sldId id="440" r:id="rId28"/>
    <p:sldId id="483" r:id="rId29"/>
    <p:sldId id="457" r:id="rId30"/>
    <p:sldId id="323" r:id="rId31"/>
    <p:sldId id="324" r:id="rId32"/>
    <p:sldId id="325" r:id="rId33"/>
    <p:sldId id="459" r:id="rId34"/>
    <p:sldId id="455" r:id="rId35"/>
    <p:sldId id="460" r:id="rId36"/>
    <p:sldId id="442" r:id="rId37"/>
    <p:sldId id="456" r:id="rId38"/>
    <p:sldId id="326" r:id="rId39"/>
    <p:sldId id="312" r:id="rId40"/>
    <p:sldId id="327" r:id="rId41"/>
    <p:sldId id="461" r:id="rId42"/>
    <p:sldId id="462" r:id="rId43"/>
    <p:sldId id="463" r:id="rId44"/>
    <p:sldId id="464" r:id="rId45"/>
    <p:sldId id="465" r:id="rId46"/>
    <p:sldId id="466" r:id="rId47"/>
    <p:sldId id="467" r:id="rId48"/>
    <p:sldId id="468" r:id="rId49"/>
    <p:sldId id="484" r:id="rId50"/>
    <p:sldId id="469" r:id="rId51"/>
    <p:sldId id="297" r:id="rId52"/>
    <p:sldId id="304" r:id="rId53"/>
    <p:sldId id="410" r:id="rId54"/>
    <p:sldId id="470" r:id="rId55"/>
    <p:sldId id="471" r:id="rId56"/>
    <p:sldId id="472" r:id="rId57"/>
    <p:sldId id="405" r:id="rId58"/>
    <p:sldId id="406" r:id="rId59"/>
    <p:sldId id="473" r:id="rId60"/>
    <p:sldId id="474" r:id="rId61"/>
    <p:sldId id="475" r:id="rId62"/>
    <p:sldId id="476" r:id="rId63"/>
    <p:sldId id="351" r:id="rId64"/>
    <p:sldId id="311" r:id="rId65"/>
    <p:sldId id="352" r:id="rId66"/>
    <p:sldId id="353" r:id="rId67"/>
    <p:sldId id="354" r:id="rId68"/>
    <p:sldId id="357" r:id="rId69"/>
    <p:sldId id="355" r:id="rId70"/>
    <p:sldId id="305" r:id="rId71"/>
  </p:sldIdLst>
  <p:sldSz cx="12192000" cy="6858000"/>
  <p:notesSz cx="6858000" cy="9144000"/>
  <p:custDataLst>
    <p:tags r:id="rId7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0308"/>
    <a:srgbClr val="B23E3E"/>
    <a:srgbClr val="9720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52" autoAdjust="0"/>
    <p:restoredTop sz="87570" autoAdjust="0"/>
  </p:normalViewPr>
  <p:slideViewPr>
    <p:cSldViewPr snapToGrid="0" showGuides="1">
      <p:cViewPr varScale="1">
        <p:scale>
          <a:sx n="98" d="100"/>
          <a:sy n="98" d="100"/>
        </p:scale>
        <p:origin x="1164" y="84"/>
      </p:cViewPr>
      <p:guideLst>
        <p:guide orient="horz" pos="2160"/>
        <p:guide pos="3840"/>
      </p:guideLst>
    </p:cSldViewPr>
  </p:slideViewPr>
  <p:notesTextViewPr>
    <p:cViewPr>
      <p:scale>
        <a:sx n="1" d="1"/>
        <a:sy n="1" d="1"/>
      </p:scale>
      <p:origin x="0" y="0"/>
    </p:cViewPr>
  </p:notesTextViewPr>
  <p:notesViewPr>
    <p:cSldViewPr snapToGrid="0">
      <p:cViewPr varScale="1">
        <p:scale>
          <a:sx n="69" d="100"/>
          <a:sy n="69" d="100"/>
        </p:scale>
        <p:origin x="278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ong1078899525\Desktop\&#30740;&#19968;\QTA&#31508;&#35797;\&#20869;&#22521;-&#26399;&#36135;&#31574;&#30053;\&#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Sheet3!$V$4</c:f>
              <c:strCache>
                <c:ptCount val="1"/>
                <c:pt idx="0">
                  <c:v>南华商品指数</c:v>
                </c:pt>
              </c:strCache>
            </c:strRef>
          </c:tx>
          <c:spPr>
            <a:ln w="19050" cap="rnd">
              <a:solidFill>
                <a:schemeClr val="accent1"/>
              </a:solidFill>
              <a:round/>
            </a:ln>
            <a:effectLst/>
          </c:spPr>
          <c:marker>
            <c:symbol val="none"/>
          </c:marker>
          <c:cat>
            <c:numRef>
              <c:f>Sheet3!$U$5:$U$199</c:f>
              <c:numCache>
                <c:formatCode>yyyy\-mm\-dd</c:formatCode>
                <c:ptCount val="195"/>
                <c:pt idx="0">
                  <c:v>44200</c:v>
                </c:pt>
                <c:pt idx="1">
                  <c:v>44201</c:v>
                </c:pt>
                <c:pt idx="2">
                  <c:v>44202</c:v>
                </c:pt>
                <c:pt idx="3">
                  <c:v>44203</c:v>
                </c:pt>
                <c:pt idx="4">
                  <c:v>44204</c:v>
                </c:pt>
                <c:pt idx="5">
                  <c:v>44207</c:v>
                </c:pt>
                <c:pt idx="6">
                  <c:v>44208</c:v>
                </c:pt>
                <c:pt idx="7">
                  <c:v>44209</c:v>
                </c:pt>
                <c:pt idx="8">
                  <c:v>44210</c:v>
                </c:pt>
                <c:pt idx="9">
                  <c:v>44211</c:v>
                </c:pt>
                <c:pt idx="10">
                  <c:v>44214</c:v>
                </c:pt>
                <c:pt idx="11">
                  <c:v>44215</c:v>
                </c:pt>
                <c:pt idx="12">
                  <c:v>44216</c:v>
                </c:pt>
                <c:pt idx="13">
                  <c:v>44217</c:v>
                </c:pt>
                <c:pt idx="14">
                  <c:v>44218</c:v>
                </c:pt>
                <c:pt idx="15">
                  <c:v>44221</c:v>
                </c:pt>
                <c:pt idx="16">
                  <c:v>44222</c:v>
                </c:pt>
                <c:pt idx="17">
                  <c:v>44223</c:v>
                </c:pt>
                <c:pt idx="18">
                  <c:v>44224</c:v>
                </c:pt>
                <c:pt idx="19">
                  <c:v>44225</c:v>
                </c:pt>
                <c:pt idx="20">
                  <c:v>44228</c:v>
                </c:pt>
                <c:pt idx="21">
                  <c:v>44229</c:v>
                </c:pt>
                <c:pt idx="22">
                  <c:v>44230</c:v>
                </c:pt>
                <c:pt idx="23">
                  <c:v>44231</c:v>
                </c:pt>
                <c:pt idx="24">
                  <c:v>44232</c:v>
                </c:pt>
                <c:pt idx="25">
                  <c:v>44235</c:v>
                </c:pt>
                <c:pt idx="26">
                  <c:v>44236</c:v>
                </c:pt>
                <c:pt idx="27">
                  <c:v>44237</c:v>
                </c:pt>
                <c:pt idx="28">
                  <c:v>44245</c:v>
                </c:pt>
                <c:pt idx="29">
                  <c:v>44246</c:v>
                </c:pt>
                <c:pt idx="30">
                  <c:v>44249</c:v>
                </c:pt>
                <c:pt idx="31">
                  <c:v>44250</c:v>
                </c:pt>
                <c:pt idx="32">
                  <c:v>44251</c:v>
                </c:pt>
                <c:pt idx="33">
                  <c:v>44252</c:v>
                </c:pt>
                <c:pt idx="34">
                  <c:v>44253</c:v>
                </c:pt>
                <c:pt idx="35">
                  <c:v>44256</c:v>
                </c:pt>
                <c:pt idx="36">
                  <c:v>44257</c:v>
                </c:pt>
                <c:pt idx="37">
                  <c:v>44258</c:v>
                </c:pt>
                <c:pt idx="38">
                  <c:v>44259</c:v>
                </c:pt>
                <c:pt idx="39">
                  <c:v>44260</c:v>
                </c:pt>
                <c:pt idx="40">
                  <c:v>44263</c:v>
                </c:pt>
                <c:pt idx="41">
                  <c:v>44264</c:v>
                </c:pt>
                <c:pt idx="42">
                  <c:v>44265</c:v>
                </c:pt>
                <c:pt idx="43">
                  <c:v>44266</c:v>
                </c:pt>
                <c:pt idx="44">
                  <c:v>44267</c:v>
                </c:pt>
                <c:pt idx="45">
                  <c:v>44270</c:v>
                </c:pt>
                <c:pt idx="46">
                  <c:v>44271</c:v>
                </c:pt>
                <c:pt idx="47">
                  <c:v>44272</c:v>
                </c:pt>
                <c:pt idx="48">
                  <c:v>44273</c:v>
                </c:pt>
                <c:pt idx="49">
                  <c:v>44274</c:v>
                </c:pt>
                <c:pt idx="50">
                  <c:v>44277</c:v>
                </c:pt>
                <c:pt idx="51">
                  <c:v>44278</c:v>
                </c:pt>
                <c:pt idx="52">
                  <c:v>44279</c:v>
                </c:pt>
                <c:pt idx="53">
                  <c:v>44280</c:v>
                </c:pt>
                <c:pt idx="54">
                  <c:v>44281</c:v>
                </c:pt>
                <c:pt idx="55">
                  <c:v>44284</c:v>
                </c:pt>
                <c:pt idx="56">
                  <c:v>44285</c:v>
                </c:pt>
                <c:pt idx="57">
                  <c:v>44286</c:v>
                </c:pt>
                <c:pt idx="58">
                  <c:v>44287</c:v>
                </c:pt>
                <c:pt idx="59">
                  <c:v>44288</c:v>
                </c:pt>
                <c:pt idx="60">
                  <c:v>44292</c:v>
                </c:pt>
                <c:pt idx="61">
                  <c:v>44293</c:v>
                </c:pt>
                <c:pt idx="62">
                  <c:v>44294</c:v>
                </c:pt>
                <c:pt idx="63">
                  <c:v>44295</c:v>
                </c:pt>
                <c:pt idx="64">
                  <c:v>44298</c:v>
                </c:pt>
                <c:pt idx="65">
                  <c:v>44299</c:v>
                </c:pt>
                <c:pt idx="66">
                  <c:v>44300</c:v>
                </c:pt>
                <c:pt idx="67">
                  <c:v>44301</c:v>
                </c:pt>
                <c:pt idx="68">
                  <c:v>44302</c:v>
                </c:pt>
                <c:pt idx="69">
                  <c:v>44305</c:v>
                </c:pt>
                <c:pt idx="70">
                  <c:v>44306</c:v>
                </c:pt>
                <c:pt idx="71">
                  <c:v>44307</c:v>
                </c:pt>
                <c:pt idx="72">
                  <c:v>44308</c:v>
                </c:pt>
                <c:pt idx="73">
                  <c:v>44309</c:v>
                </c:pt>
                <c:pt idx="74">
                  <c:v>44312</c:v>
                </c:pt>
                <c:pt idx="75">
                  <c:v>44313</c:v>
                </c:pt>
                <c:pt idx="76">
                  <c:v>44314</c:v>
                </c:pt>
                <c:pt idx="77">
                  <c:v>44315</c:v>
                </c:pt>
                <c:pt idx="78">
                  <c:v>44316</c:v>
                </c:pt>
                <c:pt idx="79">
                  <c:v>44322</c:v>
                </c:pt>
                <c:pt idx="80">
                  <c:v>44323</c:v>
                </c:pt>
                <c:pt idx="81">
                  <c:v>44326</c:v>
                </c:pt>
                <c:pt idx="82">
                  <c:v>44327</c:v>
                </c:pt>
                <c:pt idx="83">
                  <c:v>44328</c:v>
                </c:pt>
                <c:pt idx="84">
                  <c:v>44329</c:v>
                </c:pt>
                <c:pt idx="85">
                  <c:v>44330</c:v>
                </c:pt>
                <c:pt idx="86">
                  <c:v>44333</c:v>
                </c:pt>
                <c:pt idx="87">
                  <c:v>44334</c:v>
                </c:pt>
                <c:pt idx="88">
                  <c:v>44335</c:v>
                </c:pt>
                <c:pt idx="89">
                  <c:v>44336</c:v>
                </c:pt>
                <c:pt idx="90">
                  <c:v>44337</c:v>
                </c:pt>
                <c:pt idx="91">
                  <c:v>44340</c:v>
                </c:pt>
                <c:pt idx="92">
                  <c:v>44341</c:v>
                </c:pt>
                <c:pt idx="93">
                  <c:v>44342</c:v>
                </c:pt>
                <c:pt idx="94">
                  <c:v>44343</c:v>
                </c:pt>
                <c:pt idx="95">
                  <c:v>44344</c:v>
                </c:pt>
                <c:pt idx="96">
                  <c:v>44347</c:v>
                </c:pt>
                <c:pt idx="97">
                  <c:v>44348</c:v>
                </c:pt>
                <c:pt idx="98">
                  <c:v>44349</c:v>
                </c:pt>
                <c:pt idx="99">
                  <c:v>44350</c:v>
                </c:pt>
                <c:pt idx="100">
                  <c:v>44351</c:v>
                </c:pt>
                <c:pt idx="101">
                  <c:v>44354</c:v>
                </c:pt>
                <c:pt idx="102">
                  <c:v>44355</c:v>
                </c:pt>
                <c:pt idx="103">
                  <c:v>44356</c:v>
                </c:pt>
                <c:pt idx="104">
                  <c:v>44357</c:v>
                </c:pt>
                <c:pt idx="105">
                  <c:v>44358</c:v>
                </c:pt>
                <c:pt idx="106">
                  <c:v>44362</c:v>
                </c:pt>
                <c:pt idx="107">
                  <c:v>44363</c:v>
                </c:pt>
                <c:pt idx="108">
                  <c:v>44364</c:v>
                </c:pt>
                <c:pt idx="109">
                  <c:v>44365</c:v>
                </c:pt>
                <c:pt idx="110">
                  <c:v>44368</c:v>
                </c:pt>
                <c:pt idx="111">
                  <c:v>44369</c:v>
                </c:pt>
                <c:pt idx="112">
                  <c:v>44370</c:v>
                </c:pt>
                <c:pt idx="113">
                  <c:v>44371</c:v>
                </c:pt>
                <c:pt idx="114">
                  <c:v>44372</c:v>
                </c:pt>
                <c:pt idx="115">
                  <c:v>44375</c:v>
                </c:pt>
                <c:pt idx="116">
                  <c:v>44376</c:v>
                </c:pt>
                <c:pt idx="117">
                  <c:v>44377</c:v>
                </c:pt>
                <c:pt idx="118">
                  <c:v>44378</c:v>
                </c:pt>
                <c:pt idx="119">
                  <c:v>44379</c:v>
                </c:pt>
                <c:pt idx="120">
                  <c:v>44382</c:v>
                </c:pt>
                <c:pt idx="121">
                  <c:v>44383</c:v>
                </c:pt>
                <c:pt idx="122">
                  <c:v>44384</c:v>
                </c:pt>
                <c:pt idx="123">
                  <c:v>44385</c:v>
                </c:pt>
                <c:pt idx="124">
                  <c:v>44386</c:v>
                </c:pt>
                <c:pt idx="125">
                  <c:v>44389</c:v>
                </c:pt>
                <c:pt idx="126">
                  <c:v>44390</c:v>
                </c:pt>
                <c:pt idx="127">
                  <c:v>44391</c:v>
                </c:pt>
                <c:pt idx="128">
                  <c:v>44392</c:v>
                </c:pt>
                <c:pt idx="129">
                  <c:v>44393</c:v>
                </c:pt>
                <c:pt idx="130">
                  <c:v>44396</c:v>
                </c:pt>
                <c:pt idx="131">
                  <c:v>44397</c:v>
                </c:pt>
                <c:pt idx="132">
                  <c:v>44398</c:v>
                </c:pt>
                <c:pt idx="133">
                  <c:v>44399</c:v>
                </c:pt>
                <c:pt idx="134">
                  <c:v>44400</c:v>
                </c:pt>
                <c:pt idx="135">
                  <c:v>44403</c:v>
                </c:pt>
                <c:pt idx="136">
                  <c:v>44404</c:v>
                </c:pt>
                <c:pt idx="137">
                  <c:v>44405</c:v>
                </c:pt>
                <c:pt idx="138">
                  <c:v>44406</c:v>
                </c:pt>
                <c:pt idx="139">
                  <c:v>44407</c:v>
                </c:pt>
                <c:pt idx="140">
                  <c:v>44410</c:v>
                </c:pt>
                <c:pt idx="141">
                  <c:v>44411</c:v>
                </c:pt>
                <c:pt idx="142">
                  <c:v>44412</c:v>
                </c:pt>
                <c:pt idx="143">
                  <c:v>44413</c:v>
                </c:pt>
                <c:pt idx="144">
                  <c:v>44414</c:v>
                </c:pt>
                <c:pt idx="145">
                  <c:v>44417</c:v>
                </c:pt>
                <c:pt idx="146">
                  <c:v>44418</c:v>
                </c:pt>
                <c:pt idx="147">
                  <c:v>44419</c:v>
                </c:pt>
                <c:pt idx="148">
                  <c:v>44420</c:v>
                </c:pt>
                <c:pt idx="149">
                  <c:v>44421</c:v>
                </c:pt>
                <c:pt idx="150">
                  <c:v>44424</c:v>
                </c:pt>
                <c:pt idx="151">
                  <c:v>44425</c:v>
                </c:pt>
                <c:pt idx="152">
                  <c:v>44426</c:v>
                </c:pt>
                <c:pt idx="153">
                  <c:v>44427</c:v>
                </c:pt>
                <c:pt idx="154">
                  <c:v>44428</c:v>
                </c:pt>
                <c:pt idx="155">
                  <c:v>44431</c:v>
                </c:pt>
                <c:pt idx="156">
                  <c:v>44432</c:v>
                </c:pt>
                <c:pt idx="157">
                  <c:v>44433</c:v>
                </c:pt>
                <c:pt idx="158">
                  <c:v>44434</c:v>
                </c:pt>
                <c:pt idx="159">
                  <c:v>44435</c:v>
                </c:pt>
                <c:pt idx="160">
                  <c:v>44438</c:v>
                </c:pt>
                <c:pt idx="161">
                  <c:v>44439</c:v>
                </c:pt>
                <c:pt idx="162">
                  <c:v>44440</c:v>
                </c:pt>
                <c:pt idx="163">
                  <c:v>44441</c:v>
                </c:pt>
                <c:pt idx="164">
                  <c:v>44442</c:v>
                </c:pt>
                <c:pt idx="165">
                  <c:v>44445</c:v>
                </c:pt>
                <c:pt idx="166">
                  <c:v>44446</c:v>
                </c:pt>
                <c:pt idx="167">
                  <c:v>44447</c:v>
                </c:pt>
                <c:pt idx="168">
                  <c:v>44448</c:v>
                </c:pt>
                <c:pt idx="169">
                  <c:v>44449</c:v>
                </c:pt>
                <c:pt idx="170">
                  <c:v>44452</c:v>
                </c:pt>
                <c:pt idx="171">
                  <c:v>44453</c:v>
                </c:pt>
                <c:pt idx="172">
                  <c:v>44454</c:v>
                </c:pt>
                <c:pt idx="173">
                  <c:v>44455</c:v>
                </c:pt>
                <c:pt idx="174">
                  <c:v>44456</c:v>
                </c:pt>
                <c:pt idx="175">
                  <c:v>44461</c:v>
                </c:pt>
                <c:pt idx="176">
                  <c:v>44462</c:v>
                </c:pt>
                <c:pt idx="177">
                  <c:v>44463</c:v>
                </c:pt>
                <c:pt idx="178">
                  <c:v>44466</c:v>
                </c:pt>
                <c:pt idx="179">
                  <c:v>44467</c:v>
                </c:pt>
                <c:pt idx="180">
                  <c:v>44468</c:v>
                </c:pt>
                <c:pt idx="181">
                  <c:v>44469</c:v>
                </c:pt>
                <c:pt idx="182">
                  <c:v>44477</c:v>
                </c:pt>
                <c:pt idx="183">
                  <c:v>44480</c:v>
                </c:pt>
                <c:pt idx="184">
                  <c:v>44481</c:v>
                </c:pt>
                <c:pt idx="185">
                  <c:v>44482</c:v>
                </c:pt>
                <c:pt idx="186">
                  <c:v>44483</c:v>
                </c:pt>
                <c:pt idx="187">
                  <c:v>44484</c:v>
                </c:pt>
                <c:pt idx="188">
                  <c:v>44487</c:v>
                </c:pt>
                <c:pt idx="189">
                  <c:v>44488</c:v>
                </c:pt>
                <c:pt idx="190">
                  <c:v>44489</c:v>
                </c:pt>
                <c:pt idx="191">
                  <c:v>44490</c:v>
                </c:pt>
                <c:pt idx="192">
                  <c:v>44491</c:v>
                </c:pt>
                <c:pt idx="193">
                  <c:v>44494</c:v>
                </c:pt>
                <c:pt idx="194">
                  <c:v>44495</c:v>
                </c:pt>
              </c:numCache>
            </c:numRef>
          </c:cat>
          <c:val>
            <c:numRef>
              <c:f>Sheet3!$V$5:$V$199</c:f>
              <c:numCache>
                <c:formatCode>General</c:formatCode>
                <c:ptCount val="195"/>
                <c:pt idx="0" formatCode="0.0000">
                  <c:v>1</c:v>
                </c:pt>
                <c:pt idx="1">
                  <c:v>0.99813395138765104</c:v>
                </c:pt>
                <c:pt idx="2">
                  <c:v>1.0086527604445199</c:v>
                </c:pt>
                <c:pt idx="3">
                  <c:v>1.0254055981458401</c:v>
                </c:pt>
                <c:pt idx="4">
                  <c:v>1.02463897307898</c:v>
                </c:pt>
                <c:pt idx="5">
                  <c:v>0.99600641825637404</c:v>
                </c:pt>
                <c:pt idx="6">
                  <c:v>1.00410649551316</c:v>
                </c:pt>
                <c:pt idx="7">
                  <c:v>1.0077553931181999</c:v>
                </c:pt>
                <c:pt idx="8">
                  <c:v>1.0009805669459799</c:v>
                </c:pt>
                <c:pt idx="9">
                  <c:v>1.0026623878290799</c:v>
                </c:pt>
                <c:pt idx="10">
                  <c:v>1.0063053426041499</c:v>
                </c:pt>
                <c:pt idx="11">
                  <c:v>0.99674927200332797</c:v>
                </c:pt>
                <c:pt idx="12">
                  <c:v>1.0019076484221801</c:v>
                </c:pt>
                <c:pt idx="13">
                  <c:v>1.0070660248410299</c:v>
                </c:pt>
                <c:pt idx="14">
                  <c:v>0.99074701372793705</c:v>
                </c:pt>
                <c:pt idx="15">
                  <c:v>0.99076484221786398</c:v>
                </c:pt>
                <c:pt idx="16">
                  <c:v>0.97983003506269695</c:v>
                </c:pt>
                <c:pt idx="17">
                  <c:v>0.99282700421940895</c:v>
                </c:pt>
                <c:pt idx="18">
                  <c:v>0.97818981398942195</c:v>
                </c:pt>
                <c:pt idx="19">
                  <c:v>0.98205265347358395</c:v>
                </c:pt>
                <c:pt idx="20">
                  <c:v>0.98715160159267801</c:v>
                </c:pt>
                <c:pt idx="21">
                  <c:v>0.98185654008438805</c:v>
                </c:pt>
                <c:pt idx="22">
                  <c:v>0.97868306887739898</c:v>
                </c:pt>
                <c:pt idx="23">
                  <c:v>0.99629761692518004</c:v>
                </c:pt>
                <c:pt idx="24">
                  <c:v>1.0018482201224199</c:v>
                </c:pt>
                <c:pt idx="25">
                  <c:v>1.0113210911035799</c:v>
                </c:pt>
                <c:pt idx="26">
                  <c:v>1.0266119926308901</c:v>
                </c:pt>
                <c:pt idx="27">
                  <c:v>1.0212277886729699</c:v>
                </c:pt>
                <c:pt idx="28">
                  <c:v>1.0634991382896499</c:v>
                </c:pt>
                <c:pt idx="29">
                  <c:v>1.06303559755155</c:v>
                </c:pt>
                <c:pt idx="30">
                  <c:v>1.0778154157009601</c:v>
                </c:pt>
                <c:pt idx="31">
                  <c:v>1.0888690794556399</c:v>
                </c:pt>
                <c:pt idx="32">
                  <c:v>1.08783502703988</c:v>
                </c:pt>
                <c:pt idx="33">
                  <c:v>1.1089736732632101</c:v>
                </c:pt>
                <c:pt idx="34">
                  <c:v>1.0870030308432901</c:v>
                </c:pt>
                <c:pt idx="35">
                  <c:v>1.0823141379925101</c:v>
                </c:pt>
                <c:pt idx="36">
                  <c:v>1.0681107743507501</c:v>
                </c:pt>
                <c:pt idx="37">
                  <c:v>1.07659713555595</c:v>
                </c:pt>
                <c:pt idx="38">
                  <c:v>1.07202115647471</c:v>
                </c:pt>
                <c:pt idx="39">
                  <c:v>1.0693528258156499</c:v>
                </c:pt>
                <c:pt idx="40">
                  <c:v>1.0837344743566899</c:v>
                </c:pt>
                <c:pt idx="41">
                  <c:v>1.05327747073156</c:v>
                </c:pt>
                <c:pt idx="42">
                  <c:v>1.0476852677244901</c:v>
                </c:pt>
                <c:pt idx="43">
                  <c:v>1.063903250728</c:v>
                </c:pt>
                <c:pt idx="44">
                  <c:v>1.05747905152434</c:v>
                </c:pt>
                <c:pt idx="45">
                  <c:v>1.05983241219469</c:v>
                </c:pt>
                <c:pt idx="46">
                  <c:v>1.0530932430023201</c:v>
                </c:pt>
                <c:pt idx="47">
                  <c:v>1.0603910382124</c:v>
                </c:pt>
                <c:pt idx="48">
                  <c:v>1.05654008438819</c:v>
                </c:pt>
                <c:pt idx="49">
                  <c:v>1.0225470969275601</c:v>
                </c:pt>
                <c:pt idx="50">
                  <c:v>1.0246746300588301</c:v>
                </c:pt>
                <c:pt idx="51">
                  <c:v>1.03074820229393</c:v>
                </c:pt>
                <c:pt idx="52">
                  <c:v>1.0243893742200001</c:v>
                </c:pt>
                <c:pt idx="53">
                  <c:v>1.02594045284364</c:v>
                </c:pt>
                <c:pt idx="54">
                  <c:v>1.0339454448208201</c:v>
                </c:pt>
                <c:pt idx="55">
                  <c:v>1.04270517620491</c:v>
                </c:pt>
                <c:pt idx="56">
                  <c:v>1.0432400309027201</c:v>
                </c:pt>
                <c:pt idx="57">
                  <c:v>1.03617400606169</c:v>
                </c:pt>
                <c:pt idx="58">
                  <c:v>1.0418791228383</c:v>
                </c:pt>
                <c:pt idx="59">
                  <c:v>1.0635407380994799</c:v>
                </c:pt>
                <c:pt idx="60">
                  <c:v>1.05391335353896</c:v>
                </c:pt>
                <c:pt idx="61">
                  <c:v>1.05674808343733</c:v>
                </c:pt>
                <c:pt idx="62">
                  <c:v>1.0518155345575599</c:v>
                </c:pt>
                <c:pt idx="63">
                  <c:v>1.04854697807096</c:v>
                </c:pt>
                <c:pt idx="64">
                  <c:v>1.0409758126819999</c:v>
                </c:pt>
                <c:pt idx="65">
                  <c:v>1.05053782611279</c:v>
                </c:pt>
                <c:pt idx="66">
                  <c:v>1.0566708266476501</c:v>
                </c:pt>
                <c:pt idx="67">
                  <c:v>1.07359006358828</c:v>
                </c:pt>
                <c:pt idx="68">
                  <c:v>1.0831817911689501</c:v>
                </c:pt>
                <c:pt idx="69">
                  <c:v>1.0803351756106301</c:v>
                </c:pt>
                <c:pt idx="70">
                  <c:v>1.0888037083258999</c:v>
                </c:pt>
                <c:pt idx="71">
                  <c:v>1.0831401913591301</c:v>
                </c:pt>
                <c:pt idx="72">
                  <c:v>1.0826231651512499</c:v>
                </c:pt>
                <c:pt idx="73">
                  <c:v>1.0887323943662</c:v>
                </c:pt>
                <c:pt idx="74">
                  <c:v>1.0947108813216899</c:v>
                </c:pt>
                <c:pt idx="75">
                  <c:v>1.10826053366613</c:v>
                </c:pt>
                <c:pt idx="76">
                  <c:v>1.10632317109407</c:v>
                </c:pt>
                <c:pt idx="77">
                  <c:v>1.11536221548701</c:v>
                </c:pt>
                <c:pt idx="78">
                  <c:v>1.10622808581446</c:v>
                </c:pt>
                <c:pt idx="79">
                  <c:v>1.1430736316634</c:v>
                </c:pt>
                <c:pt idx="80">
                  <c:v>1.1555654602721801</c:v>
                </c:pt>
                <c:pt idx="81">
                  <c:v>1.1804064895703299</c:v>
                </c:pt>
                <c:pt idx="82">
                  <c:v>1.1646817614548</c:v>
                </c:pt>
                <c:pt idx="83">
                  <c:v>1.1859630355975499</c:v>
                </c:pt>
                <c:pt idx="84">
                  <c:v>1.15367564033993</c:v>
                </c:pt>
                <c:pt idx="85">
                  <c:v>1.1277946157960399</c:v>
                </c:pt>
                <c:pt idx="86">
                  <c:v>1.1393534200986499</c:v>
                </c:pt>
                <c:pt idx="87">
                  <c:v>1.1585487609199501</c:v>
                </c:pt>
                <c:pt idx="88">
                  <c:v>1.12889998217151</c:v>
                </c:pt>
                <c:pt idx="89">
                  <c:v>1.11202828787068</c:v>
                </c:pt>
                <c:pt idx="90">
                  <c:v>1.09198312236287</c:v>
                </c:pt>
                <c:pt idx="91">
                  <c:v>1.09268437629999</c:v>
                </c:pt>
                <c:pt idx="92">
                  <c:v>1.09857966363582</c:v>
                </c:pt>
                <c:pt idx="93">
                  <c:v>1.0863612052059199</c:v>
                </c:pt>
                <c:pt idx="94">
                  <c:v>1.09261900517026</c:v>
                </c:pt>
                <c:pt idx="95">
                  <c:v>1.1085339038450099</c:v>
                </c:pt>
                <c:pt idx="96">
                  <c:v>1.1165032388423399</c:v>
                </c:pt>
                <c:pt idx="97">
                  <c:v>1.13822428240328</c:v>
                </c:pt>
                <c:pt idx="98">
                  <c:v>1.1319724252689101</c:v>
                </c:pt>
                <c:pt idx="99">
                  <c:v>1.14830926487193</c:v>
                </c:pt>
                <c:pt idx="100">
                  <c:v>1.1316277411303299</c:v>
                </c:pt>
                <c:pt idx="101">
                  <c:v>1.1182682593451001</c:v>
                </c:pt>
                <c:pt idx="102">
                  <c:v>1.1220657276995301</c:v>
                </c:pt>
                <c:pt idx="103">
                  <c:v>1.1349022404469</c:v>
                </c:pt>
                <c:pt idx="104">
                  <c:v>1.1312652285018101</c:v>
                </c:pt>
                <c:pt idx="105">
                  <c:v>1.15349735544066</c:v>
                </c:pt>
                <c:pt idx="106">
                  <c:v>1.1387353657811801</c:v>
                </c:pt>
                <c:pt idx="107">
                  <c:v>1.1300469483568101</c:v>
                </c:pt>
                <c:pt idx="108">
                  <c:v>1.13354727521246</c:v>
                </c:pt>
                <c:pt idx="109">
                  <c:v>1.1132525108456599</c:v>
                </c:pt>
                <c:pt idx="110">
                  <c:v>1.10149759315386</c:v>
                </c:pt>
                <c:pt idx="111">
                  <c:v>1.1165448386521699</c:v>
                </c:pt>
                <c:pt idx="112">
                  <c:v>1.1313484281214701</c:v>
                </c:pt>
                <c:pt idx="113">
                  <c:v>1.13097402983301</c:v>
                </c:pt>
                <c:pt idx="114">
                  <c:v>1.1431092886432499</c:v>
                </c:pt>
                <c:pt idx="115">
                  <c:v>1.1403161585546999</c:v>
                </c:pt>
                <c:pt idx="116">
                  <c:v>1.12519759909669</c:v>
                </c:pt>
                <c:pt idx="117">
                  <c:v>1.1328935639151401</c:v>
                </c:pt>
                <c:pt idx="118">
                  <c:v>1.1344743566886599</c:v>
                </c:pt>
                <c:pt idx="119">
                  <c:v>1.1443691685980899</c:v>
                </c:pt>
                <c:pt idx="120">
                  <c:v>1.16128840553872</c:v>
                </c:pt>
                <c:pt idx="121">
                  <c:v>1.16802757473109</c:v>
                </c:pt>
                <c:pt idx="122">
                  <c:v>1.1540024959885899</c:v>
                </c:pt>
                <c:pt idx="123">
                  <c:v>1.1351934391157099</c:v>
                </c:pt>
                <c:pt idx="124">
                  <c:v>1.14140963927022</c:v>
                </c:pt>
                <c:pt idx="125">
                  <c:v>1.1453735068639701</c:v>
                </c:pt>
                <c:pt idx="126">
                  <c:v>1.1565519700481399</c:v>
                </c:pt>
                <c:pt idx="127">
                  <c:v>1.16325548226065</c:v>
                </c:pt>
                <c:pt idx="128">
                  <c:v>1.15696796814643</c:v>
                </c:pt>
                <c:pt idx="129">
                  <c:v>1.16141320496821</c:v>
                </c:pt>
                <c:pt idx="130">
                  <c:v>1.1589528733582899</c:v>
                </c:pt>
                <c:pt idx="131">
                  <c:v>1.14716824151661</c:v>
                </c:pt>
                <c:pt idx="132">
                  <c:v>1.1390443929399201</c:v>
                </c:pt>
                <c:pt idx="133">
                  <c:v>1.1475307541451201</c:v>
                </c:pt>
                <c:pt idx="134">
                  <c:v>1.1562013430795699</c:v>
                </c:pt>
                <c:pt idx="135">
                  <c:v>1.1621679443751101</c:v>
                </c:pt>
                <c:pt idx="136">
                  <c:v>1.16368930884887</c:v>
                </c:pt>
                <c:pt idx="137">
                  <c:v>1.17321566529982</c:v>
                </c:pt>
                <c:pt idx="138">
                  <c:v>1.1794734652641601</c:v>
                </c:pt>
                <c:pt idx="139">
                  <c:v>1.1715873298864901</c:v>
                </c:pt>
                <c:pt idx="140">
                  <c:v>1.1587864741189799</c:v>
                </c:pt>
                <c:pt idx="141">
                  <c:v>1.1402923872348001</c:v>
                </c:pt>
                <c:pt idx="142">
                  <c:v>1.15347358412076</c:v>
                </c:pt>
                <c:pt idx="143">
                  <c:v>1.1341118440601401</c:v>
                </c:pt>
                <c:pt idx="144">
                  <c:v>1.14811909431271</c:v>
                </c:pt>
                <c:pt idx="145">
                  <c:v>1.1292743804599701</c:v>
                </c:pt>
                <c:pt idx="146">
                  <c:v>1.13799251203423</c:v>
                </c:pt>
                <c:pt idx="147">
                  <c:v>1.1506863968621901</c:v>
                </c:pt>
                <c:pt idx="148">
                  <c:v>1.1440244844595</c:v>
                </c:pt>
                <c:pt idx="149">
                  <c:v>1.1466987579485399</c:v>
                </c:pt>
                <c:pt idx="150">
                  <c:v>1.1451714506448001</c:v>
                </c:pt>
                <c:pt idx="151">
                  <c:v>1.14734652641588</c:v>
                </c:pt>
                <c:pt idx="152">
                  <c:v>1.1334640755928</c:v>
                </c:pt>
                <c:pt idx="153">
                  <c:v>1.1079515065073999</c:v>
                </c:pt>
                <c:pt idx="154">
                  <c:v>1.1077256789683201</c:v>
                </c:pt>
                <c:pt idx="155">
                  <c:v>1.1131693112260099</c:v>
                </c:pt>
                <c:pt idx="156">
                  <c:v>1.13866999465145</c:v>
                </c:pt>
                <c:pt idx="157">
                  <c:v>1.14691269982766</c:v>
                </c:pt>
                <c:pt idx="158">
                  <c:v>1.14023295893504</c:v>
                </c:pt>
                <c:pt idx="159">
                  <c:v>1.1486539490105201</c:v>
                </c:pt>
                <c:pt idx="160">
                  <c:v>1.1555119748024001</c:v>
                </c:pt>
                <c:pt idx="161">
                  <c:v>1.1507398823319701</c:v>
                </c:pt>
                <c:pt idx="162">
                  <c:v>1.1413620966304201</c:v>
                </c:pt>
                <c:pt idx="163">
                  <c:v>1.14750698282522</c:v>
                </c:pt>
                <c:pt idx="164">
                  <c:v>1.16029001010281</c:v>
                </c:pt>
                <c:pt idx="165">
                  <c:v>1.1556189457419599</c:v>
                </c:pt>
                <c:pt idx="166">
                  <c:v>1.1707969334997299</c:v>
                </c:pt>
                <c:pt idx="167">
                  <c:v>1.16096749272003</c:v>
                </c:pt>
                <c:pt idx="168">
                  <c:v>1.1715695013965699</c:v>
                </c:pt>
                <c:pt idx="169">
                  <c:v>1.16291674095204</c:v>
                </c:pt>
                <c:pt idx="170">
                  <c:v>1.16305342604148</c:v>
                </c:pt>
                <c:pt idx="171">
                  <c:v>1.15910738693766</c:v>
                </c:pt>
                <c:pt idx="172">
                  <c:v>1.16242942889404</c:v>
                </c:pt>
                <c:pt idx="173">
                  <c:v>1.1572056813454601</c:v>
                </c:pt>
                <c:pt idx="174">
                  <c:v>1.1438045997504001</c:v>
                </c:pt>
                <c:pt idx="175">
                  <c:v>1.16258988530338</c:v>
                </c:pt>
                <c:pt idx="176">
                  <c:v>1.1691329411065501</c:v>
                </c:pt>
                <c:pt idx="177">
                  <c:v>1.1713674451773901</c:v>
                </c:pt>
                <c:pt idx="178">
                  <c:v>1.1805610031497</c:v>
                </c:pt>
                <c:pt idx="179">
                  <c:v>1.1911214120164</c:v>
                </c:pt>
                <c:pt idx="180">
                  <c:v>1.1842039579247601</c:v>
                </c:pt>
                <c:pt idx="181">
                  <c:v>1.20182444880252</c:v>
                </c:pt>
                <c:pt idx="182">
                  <c:v>1.2355084091044199</c:v>
                </c:pt>
                <c:pt idx="183">
                  <c:v>1.26281571284246</c:v>
                </c:pt>
                <c:pt idx="184">
                  <c:v>1.2537291258097101</c:v>
                </c:pt>
                <c:pt idx="185">
                  <c:v>1.2395376478279001</c:v>
                </c:pt>
                <c:pt idx="186">
                  <c:v>1.2505853687526001</c:v>
                </c:pt>
                <c:pt idx="187">
                  <c:v>1.26549592916147</c:v>
                </c:pt>
                <c:pt idx="188">
                  <c:v>1.27983597789267</c:v>
                </c:pt>
                <c:pt idx="189">
                  <c:v>1.27891483924645</c:v>
                </c:pt>
                <c:pt idx="190">
                  <c:v>1.25285552980329</c:v>
                </c:pt>
                <c:pt idx="191">
                  <c:v>1.2280858144648501</c:v>
                </c:pt>
                <c:pt idx="192">
                  <c:v>1.2196172817495701</c:v>
                </c:pt>
                <c:pt idx="193">
                  <c:v>1.2295655791287801</c:v>
                </c:pt>
                <c:pt idx="194">
                  <c:v>1.23938313424853</c:v>
                </c:pt>
              </c:numCache>
            </c:numRef>
          </c:val>
          <c:smooth val="0"/>
          <c:extLst>
            <c:ext xmlns:c16="http://schemas.microsoft.com/office/drawing/2014/chart" uri="{C3380CC4-5D6E-409C-BE32-E72D297353CC}">
              <c16:uniqueId val="{00000000-4A23-4577-A0F4-349DFD714095}"/>
            </c:ext>
          </c:extLst>
        </c:ser>
        <c:ser>
          <c:idx val="1"/>
          <c:order val="1"/>
          <c:tx>
            <c:strRef>
              <c:f>Sheet3!$W$4</c:f>
              <c:strCache>
                <c:ptCount val="1"/>
                <c:pt idx="0">
                  <c:v>南华工业品指数</c:v>
                </c:pt>
              </c:strCache>
            </c:strRef>
          </c:tx>
          <c:spPr>
            <a:ln w="19050" cap="rnd">
              <a:solidFill>
                <a:schemeClr val="accent2"/>
              </a:solidFill>
              <a:round/>
            </a:ln>
            <a:effectLst/>
          </c:spPr>
          <c:marker>
            <c:symbol val="none"/>
          </c:marker>
          <c:cat>
            <c:numRef>
              <c:f>Sheet3!$U$5:$U$199</c:f>
              <c:numCache>
                <c:formatCode>yyyy\-mm\-dd</c:formatCode>
                <c:ptCount val="195"/>
                <c:pt idx="0">
                  <c:v>44200</c:v>
                </c:pt>
                <c:pt idx="1">
                  <c:v>44201</c:v>
                </c:pt>
                <c:pt idx="2">
                  <c:v>44202</c:v>
                </c:pt>
                <c:pt idx="3">
                  <c:v>44203</c:v>
                </c:pt>
                <c:pt idx="4">
                  <c:v>44204</c:v>
                </c:pt>
                <c:pt idx="5">
                  <c:v>44207</c:v>
                </c:pt>
                <c:pt idx="6">
                  <c:v>44208</c:v>
                </c:pt>
                <c:pt idx="7">
                  <c:v>44209</c:v>
                </c:pt>
                <c:pt idx="8">
                  <c:v>44210</c:v>
                </c:pt>
                <c:pt idx="9">
                  <c:v>44211</c:v>
                </c:pt>
                <c:pt idx="10">
                  <c:v>44214</c:v>
                </c:pt>
                <c:pt idx="11">
                  <c:v>44215</c:v>
                </c:pt>
                <c:pt idx="12">
                  <c:v>44216</c:v>
                </c:pt>
                <c:pt idx="13">
                  <c:v>44217</c:v>
                </c:pt>
                <c:pt idx="14">
                  <c:v>44218</c:v>
                </c:pt>
                <c:pt idx="15">
                  <c:v>44221</c:v>
                </c:pt>
                <c:pt idx="16">
                  <c:v>44222</c:v>
                </c:pt>
                <c:pt idx="17">
                  <c:v>44223</c:v>
                </c:pt>
                <c:pt idx="18">
                  <c:v>44224</c:v>
                </c:pt>
                <c:pt idx="19">
                  <c:v>44225</c:v>
                </c:pt>
                <c:pt idx="20">
                  <c:v>44228</c:v>
                </c:pt>
                <c:pt idx="21">
                  <c:v>44229</c:v>
                </c:pt>
                <c:pt idx="22">
                  <c:v>44230</c:v>
                </c:pt>
                <c:pt idx="23">
                  <c:v>44231</c:v>
                </c:pt>
                <c:pt idx="24">
                  <c:v>44232</c:v>
                </c:pt>
                <c:pt idx="25">
                  <c:v>44235</c:v>
                </c:pt>
                <c:pt idx="26">
                  <c:v>44236</c:v>
                </c:pt>
                <c:pt idx="27">
                  <c:v>44237</c:v>
                </c:pt>
                <c:pt idx="28">
                  <c:v>44245</c:v>
                </c:pt>
                <c:pt idx="29">
                  <c:v>44246</c:v>
                </c:pt>
                <c:pt idx="30">
                  <c:v>44249</c:v>
                </c:pt>
                <c:pt idx="31">
                  <c:v>44250</c:v>
                </c:pt>
                <c:pt idx="32">
                  <c:v>44251</c:v>
                </c:pt>
                <c:pt idx="33">
                  <c:v>44252</c:v>
                </c:pt>
                <c:pt idx="34">
                  <c:v>44253</c:v>
                </c:pt>
                <c:pt idx="35">
                  <c:v>44256</c:v>
                </c:pt>
                <c:pt idx="36">
                  <c:v>44257</c:v>
                </c:pt>
                <c:pt idx="37">
                  <c:v>44258</c:v>
                </c:pt>
                <c:pt idx="38">
                  <c:v>44259</c:v>
                </c:pt>
                <c:pt idx="39">
                  <c:v>44260</c:v>
                </c:pt>
                <c:pt idx="40">
                  <c:v>44263</c:v>
                </c:pt>
                <c:pt idx="41">
                  <c:v>44264</c:v>
                </c:pt>
                <c:pt idx="42">
                  <c:v>44265</c:v>
                </c:pt>
                <c:pt idx="43">
                  <c:v>44266</c:v>
                </c:pt>
                <c:pt idx="44">
                  <c:v>44267</c:v>
                </c:pt>
                <c:pt idx="45">
                  <c:v>44270</c:v>
                </c:pt>
                <c:pt idx="46">
                  <c:v>44271</c:v>
                </c:pt>
                <c:pt idx="47">
                  <c:v>44272</c:v>
                </c:pt>
                <c:pt idx="48">
                  <c:v>44273</c:v>
                </c:pt>
                <c:pt idx="49">
                  <c:v>44274</c:v>
                </c:pt>
                <c:pt idx="50">
                  <c:v>44277</c:v>
                </c:pt>
                <c:pt idx="51">
                  <c:v>44278</c:v>
                </c:pt>
                <c:pt idx="52">
                  <c:v>44279</c:v>
                </c:pt>
                <c:pt idx="53">
                  <c:v>44280</c:v>
                </c:pt>
                <c:pt idx="54">
                  <c:v>44281</c:v>
                </c:pt>
                <c:pt idx="55">
                  <c:v>44284</c:v>
                </c:pt>
                <c:pt idx="56">
                  <c:v>44285</c:v>
                </c:pt>
                <c:pt idx="57">
                  <c:v>44286</c:v>
                </c:pt>
                <c:pt idx="58">
                  <c:v>44287</c:v>
                </c:pt>
                <c:pt idx="59">
                  <c:v>44288</c:v>
                </c:pt>
                <c:pt idx="60">
                  <c:v>44292</c:v>
                </c:pt>
                <c:pt idx="61">
                  <c:v>44293</c:v>
                </c:pt>
                <c:pt idx="62">
                  <c:v>44294</c:v>
                </c:pt>
                <c:pt idx="63">
                  <c:v>44295</c:v>
                </c:pt>
                <c:pt idx="64">
                  <c:v>44298</c:v>
                </c:pt>
                <c:pt idx="65">
                  <c:v>44299</c:v>
                </c:pt>
                <c:pt idx="66">
                  <c:v>44300</c:v>
                </c:pt>
                <c:pt idx="67">
                  <c:v>44301</c:v>
                </c:pt>
                <c:pt idx="68">
                  <c:v>44302</c:v>
                </c:pt>
                <c:pt idx="69">
                  <c:v>44305</c:v>
                </c:pt>
                <c:pt idx="70">
                  <c:v>44306</c:v>
                </c:pt>
                <c:pt idx="71">
                  <c:v>44307</c:v>
                </c:pt>
                <c:pt idx="72">
                  <c:v>44308</c:v>
                </c:pt>
                <c:pt idx="73">
                  <c:v>44309</c:v>
                </c:pt>
                <c:pt idx="74">
                  <c:v>44312</c:v>
                </c:pt>
                <c:pt idx="75">
                  <c:v>44313</c:v>
                </c:pt>
                <c:pt idx="76">
                  <c:v>44314</c:v>
                </c:pt>
                <c:pt idx="77">
                  <c:v>44315</c:v>
                </c:pt>
                <c:pt idx="78">
                  <c:v>44316</c:v>
                </c:pt>
                <c:pt idx="79">
                  <c:v>44322</c:v>
                </c:pt>
                <c:pt idx="80">
                  <c:v>44323</c:v>
                </c:pt>
                <c:pt idx="81">
                  <c:v>44326</c:v>
                </c:pt>
                <c:pt idx="82">
                  <c:v>44327</c:v>
                </c:pt>
                <c:pt idx="83">
                  <c:v>44328</c:v>
                </c:pt>
                <c:pt idx="84">
                  <c:v>44329</c:v>
                </c:pt>
                <c:pt idx="85">
                  <c:v>44330</c:v>
                </c:pt>
                <c:pt idx="86">
                  <c:v>44333</c:v>
                </c:pt>
                <c:pt idx="87">
                  <c:v>44334</c:v>
                </c:pt>
                <c:pt idx="88">
                  <c:v>44335</c:v>
                </c:pt>
                <c:pt idx="89">
                  <c:v>44336</c:v>
                </c:pt>
                <c:pt idx="90">
                  <c:v>44337</c:v>
                </c:pt>
                <c:pt idx="91">
                  <c:v>44340</c:v>
                </c:pt>
                <c:pt idx="92">
                  <c:v>44341</c:v>
                </c:pt>
                <c:pt idx="93">
                  <c:v>44342</c:v>
                </c:pt>
                <c:pt idx="94">
                  <c:v>44343</c:v>
                </c:pt>
                <c:pt idx="95">
                  <c:v>44344</c:v>
                </c:pt>
                <c:pt idx="96">
                  <c:v>44347</c:v>
                </c:pt>
                <c:pt idx="97">
                  <c:v>44348</c:v>
                </c:pt>
                <c:pt idx="98">
                  <c:v>44349</c:v>
                </c:pt>
                <c:pt idx="99">
                  <c:v>44350</c:v>
                </c:pt>
                <c:pt idx="100">
                  <c:v>44351</c:v>
                </c:pt>
                <c:pt idx="101">
                  <c:v>44354</c:v>
                </c:pt>
                <c:pt idx="102">
                  <c:v>44355</c:v>
                </c:pt>
                <c:pt idx="103">
                  <c:v>44356</c:v>
                </c:pt>
                <c:pt idx="104">
                  <c:v>44357</c:v>
                </c:pt>
                <c:pt idx="105">
                  <c:v>44358</c:v>
                </c:pt>
                <c:pt idx="106">
                  <c:v>44362</c:v>
                </c:pt>
                <c:pt idx="107">
                  <c:v>44363</c:v>
                </c:pt>
                <c:pt idx="108">
                  <c:v>44364</c:v>
                </c:pt>
                <c:pt idx="109">
                  <c:v>44365</c:v>
                </c:pt>
                <c:pt idx="110">
                  <c:v>44368</c:v>
                </c:pt>
                <c:pt idx="111">
                  <c:v>44369</c:v>
                </c:pt>
                <c:pt idx="112">
                  <c:v>44370</c:v>
                </c:pt>
                <c:pt idx="113">
                  <c:v>44371</c:v>
                </c:pt>
                <c:pt idx="114">
                  <c:v>44372</c:v>
                </c:pt>
                <c:pt idx="115">
                  <c:v>44375</c:v>
                </c:pt>
                <c:pt idx="116">
                  <c:v>44376</c:v>
                </c:pt>
                <c:pt idx="117">
                  <c:v>44377</c:v>
                </c:pt>
                <c:pt idx="118">
                  <c:v>44378</c:v>
                </c:pt>
                <c:pt idx="119">
                  <c:v>44379</c:v>
                </c:pt>
                <c:pt idx="120">
                  <c:v>44382</c:v>
                </c:pt>
                <c:pt idx="121">
                  <c:v>44383</c:v>
                </c:pt>
                <c:pt idx="122">
                  <c:v>44384</c:v>
                </c:pt>
                <c:pt idx="123">
                  <c:v>44385</c:v>
                </c:pt>
                <c:pt idx="124">
                  <c:v>44386</c:v>
                </c:pt>
                <c:pt idx="125">
                  <c:v>44389</c:v>
                </c:pt>
                <c:pt idx="126">
                  <c:v>44390</c:v>
                </c:pt>
                <c:pt idx="127">
                  <c:v>44391</c:v>
                </c:pt>
                <c:pt idx="128">
                  <c:v>44392</c:v>
                </c:pt>
                <c:pt idx="129">
                  <c:v>44393</c:v>
                </c:pt>
                <c:pt idx="130">
                  <c:v>44396</c:v>
                </c:pt>
                <c:pt idx="131">
                  <c:v>44397</c:v>
                </c:pt>
                <c:pt idx="132">
                  <c:v>44398</c:v>
                </c:pt>
                <c:pt idx="133">
                  <c:v>44399</c:v>
                </c:pt>
                <c:pt idx="134">
                  <c:v>44400</c:v>
                </c:pt>
                <c:pt idx="135">
                  <c:v>44403</c:v>
                </c:pt>
                <c:pt idx="136">
                  <c:v>44404</c:v>
                </c:pt>
                <c:pt idx="137">
                  <c:v>44405</c:v>
                </c:pt>
                <c:pt idx="138">
                  <c:v>44406</c:v>
                </c:pt>
                <c:pt idx="139">
                  <c:v>44407</c:v>
                </c:pt>
                <c:pt idx="140">
                  <c:v>44410</c:v>
                </c:pt>
                <c:pt idx="141">
                  <c:v>44411</c:v>
                </c:pt>
                <c:pt idx="142">
                  <c:v>44412</c:v>
                </c:pt>
                <c:pt idx="143">
                  <c:v>44413</c:v>
                </c:pt>
                <c:pt idx="144">
                  <c:v>44414</c:v>
                </c:pt>
                <c:pt idx="145">
                  <c:v>44417</c:v>
                </c:pt>
                <c:pt idx="146">
                  <c:v>44418</c:v>
                </c:pt>
                <c:pt idx="147">
                  <c:v>44419</c:v>
                </c:pt>
                <c:pt idx="148">
                  <c:v>44420</c:v>
                </c:pt>
                <c:pt idx="149">
                  <c:v>44421</c:v>
                </c:pt>
                <c:pt idx="150">
                  <c:v>44424</c:v>
                </c:pt>
                <c:pt idx="151">
                  <c:v>44425</c:v>
                </c:pt>
                <c:pt idx="152">
                  <c:v>44426</c:v>
                </c:pt>
                <c:pt idx="153">
                  <c:v>44427</c:v>
                </c:pt>
                <c:pt idx="154">
                  <c:v>44428</c:v>
                </c:pt>
                <c:pt idx="155">
                  <c:v>44431</c:v>
                </c:pt>
                <c:pt idx="156">
                  <c:v>44432</c:v>
                </c:pt>
                <c:pt idx="157">
                  <c:v>44433</c:v>
                </c:pt>
                <c:pt idx="158">
                  <c:v>44434</c:v>
                </c:pt>
                <c:pt idx="159">
                  <c:v>44435</c:v>
                </c:pt>
                <c:pt idx="160">
                  <c:v>44438</c:v>
                </c:pt>
                <c:pt idx="161">
                  <c:v>44439</c:v>
                </c:pt>
                <c:pt idx="162">
                  <c:v>44440</c:v>
                </c:pt>
                <c:pt idx="163">
                  <c:v>44441</c:v>
                </c:pt>
                <c:pt idx="164">
                  <c:v>44442</c:v>
                </c:pt>
                <c:pt idx="165">
                  <c:v>44445</c:v>
                </c:pt>
                <c:pt idx="166">
                  <c:v>44446</c:v>
                </c:pt>
                <c:pt idx="167">
                  <c:v>44447</c:v>
                </c:pt>
                <c:pt idx="168">
                  <c:v>44448</c:v>
                </c:pt>
                <c:pt idx="169">
                  <c:v>44449</c:v>
                </c:pt>
                <c:pt idx="170">
                  <c:v>44452</c:v>
                </c:pt>
                <c:pt idx="171">
                  <c:v>44453</c:v>
                </c:pt>
                <c:pt idx="172">
                  <c:v>44454</c:v>
                </c:pt>
                <c:pt idx="173">
                  <c:v>44455</c:v>
                </c:pt>
                <c:pt idx="174">
                  <c:v>44456</c:v>
                </c:pt>
                <c:pt idx="175">
                  <c:v>44461</c:v>
                </c:pt>
                <c:pt idx="176">
                  <c:v>44462</c:v>
                </c:pt>
                <c:pt idx="177">
                  <c:v>44463</c:v>
                </c:pt>
                <c:pt idx="178">
                  <c:v>44466</c:v>
                </c:pt>
                <c:pt idx="179">
                  <c:v>44467</c:v>
                </c:pt>
                <c:pt idx="180">
                  <c:v>44468</c:v>
                </c:pt>
                <c:pt idx="181">
                  <c:v>44469</c:v>
                </c:pt>
                <c:pt idx="182">
                  <c:v>44477</c:v>
                </c:pt>
                <c:pt idx="183">
                  <c:v>44480</c:v>
                </c:pt>
                <c:pt idx="184">
                  <c:v>44481</c:v>
                </c:pt>
                <c:pt idx="185">
                  <c:v>44482</c:v>
                </c:pt>
                <c:pt idx="186">
                  <c:v>44483</c:v>
                </c:pt>
                <c:pt idx="187">
                  <c:v>44484</c:v>
                </c:pt>
                <c:pt idx="188">
                  <c:v>44487</c:v>
                </c:pt>
                <c:pt idx="189">
                  <c:v>44488</c:v>
                </c:pt>
                <c:pt idx="190">
                  <c:v>44489</c:v>
                </c:pt>
                <c:pt idx="191">
                  <c:v>44490</c:v>
                </c:pt>
                <c:pt idx="192">
                  <c:v>44491</c:v>
                </c:pt>
                <c:pt idx="193">
                  <c:v>44494</c:v>
                </c:pt>
                <c:pt idx="194">
                  <c:v>44495</c:v>
                </c:pt>
              </c:numCache>
            </c:numRef>
          </c:cat>
          <c:val>
            <c:numRef>
              <c:f>Sheet3!$W$5:$W$199</c:f>
              <c:numCache>
                <c:formatCode>General</c:formatCode>
                <c:ptCount val="195"/>
                <c:pt idx="0" formatCode="0.0000">
                  <c:v>1</c:v>
                </c:pt>
                <c:pt idx="1">
                  <c:v>0.99858927697577704</c:v>
                </c:pt>
                <c:pt idx="2">
                  <c:v>1.0077914729630499</c:v>
                </c:pt>
                <c:pt idx="3">
                  <c:v>1.0275836493760699</c:v>
                </c:pt>
                <c:pt idx="4">
                  <c:v>1.02855089307561</c:v>
                </c:pt>
                <c:pt idx="5">
                  <c:v>1.00151776975777</c:v>
                </c:pt>
                <c:pt idx="6">
                  <c:v>1.0088810557866399</c:v>
                </c:pt>
                <c:pt idx="7">
                  <c:v>1.0096494984095901</c:v>
                </c:pt>
                <c:pt idx="8">
                  <c:v>1.00617047956937</c:v>
                </c:pt>
                <c:pt idx="9">
                  <c:v>1.0099018228529499</c:v>
                </c:pt>
                <c:pt idx="10">
                  <c:v>1.0134420112552001</c:v>
                </c:pt>
                <c:pt idx="11">
                  <c:v>1.0013151455835601</c:v>
                </c:pt>
                <c:pt idx="12">
                  <c:v>1.0089307560557901</c:v>
                </c:pt>
                <c:pt idx="13">
                  <c:v>1.01527709811598</c:v>
                </c:pt>
                <c:pt idx="14">
                  <c:v>0.999319488622462</c:v>
                </c:pt>
                <c:pt idx="15">
                  <c:v>0.99964445192072404</c:v>
                </c:pt>
                <c:pt idx="16">
                  <c:v>0.98602275507707404</c:v>
                </c:pt>
                <c:pt idx="17">
                  <c:v>0.99960239784683103</c:v>
                </c:pt>
                <c:pt idx="18">
                  <c:v>0.98388564350379304</c:v>
                </c:pt>
                <c:pt idx="19">
                  <c:v>0.98596158551504798</c:v>
                </c:pt>
                <c:pt idx="20">
                  <c:v>0.98765521776364096</c:v>
                </c:pt>
                <c:pt idx="21">
                  <c:v>0.98225700391485204</c:v>
                </c:pt>
                <c:pt idx="22">
                  <c:v>0.98265078297039399</c:v>
                </c:pt>
                <c:pt idx="23">
                  <c:v>1.00456477856619</c:v>
                </c:pt>
                <c:pt idx="24">
                  <c:v>1.0107008502569099</c:v>
                </c:pt>
                <c:pt idx="25">
                  <c:v>1.0216999021287001</c:v>
                </c:pt>
                <c:pt idx="26">
                  <c:v>1.03694259236604</c:v>
                </c:pt>
                <c:pt idx="27">
                  <c:v>1.03031334108148</c:v>
                </c:pt>
                <c:pt idx="28">
                  <c:v>1.0850218681184201</c:v>
                </c:pt>
                <c:pt idx="29">
                  <c:v>1.0831026731098601</c:v>
                </c:pt>
                <c:pt idx="30">
                  <c:v>1.09898764374847</c:v>
                </c:pt>
                <c:pt idx="31">
                  <c:v>1.10577364203572</c:v>
                </c:pt>
                <c:pt idx="32">
                  <c:v>1.10664913139222</c:v>
                </c:pt>
                <c:pt idx="33">
                  <c:v>1.13479859921703</c:v>
                </c:pt>
                <c:pt idx="34">
                  <c:v>1.1144138426718899</c:v>
                </c:pt>
                <c:pt idx="35">
                  <c:v>1.1057048262784399</c:v>
                </c:pt>
                <c:pt idx="36">
                  <c:v>1.0969614020063601</c:v>
                </c:pt>
                <c:pt idx="37">
                  <c:v>1.10779606068021</c:v>
                </c:pt>
                <c:pt idx="38">
                  <c:v>1.10256606312699</c:v>
                </c:pt>
                <c:pt idx="39">
                  <c:v>1.1008991925617799</c:v>
                </c:pt>
                <c:pt idx="40">
                  <c:v>1.11701737215562</c:v>
                </c:pt>
                <c:pt idx="41">
                  <c:v>1.0801627110349901</c:v>
                </c:pt>
                <c:pt idx="42">
                  <c:v>1.07489448250551</c:v>
                </c:pt>
                <c:pt idx="43">
                  <c:v>1.0962426596525601</c:v>
                </c:pt>
                <c:pt idx="44">
                  <c:v>1.0883900171274801</c:v>
                </c:pt>
                <c:pt idx="45">
                  <c:v>1.0910585392708601</c:v>
                </c:pt>
                <c:pt idx="46">
                  <c:v>1.0838022999755299</c:v>
                </c:pt>
                <c:pt idx="47">
                  <c:v>1.0939985013457301</c:v>
                </c:pt>
                <c:pt idx="48">
                  <c:v>1.0875030584781</c:v>
                </c:pt>
                <c:pt idx="49">
                  <c:v>1.05077073648153</c:v>
                </c:pt>
                <c:pt idx="50">
                  <c:v>1.0543185710790299</c:v>
                </c:pt>
                <c:pt idx="51">
                  <c:v>1.0565971372645</c:v>
                </c:pt>
                <c:pt idx="52">
                  <c:v>1.04962380719354</c:v>
                </c:pt>
                <c:pt idx="53">
                  <c:v>1.05055664301444</c:v>
                </c:pt>
                <c:pt idx="54">
                  <c:v>1.06463711157328</c:v>
                </c:pt>
                <c:pt idx="55">
                  <c:v>1.07644283704429</c:v>
                </c:pt>
                <c:pt idx="56">
                  <c:v>1.0792107597259599</c:v>
                </c:pt>
                <c:pt idx="57">
                  <c:v>1.07313203449963</c:v>
                </c:pt>
                <c:pt idx="58">
                  <c:v>1.0736557988744799</c:v>
                </c:pt>
                <c:pt idx="59">
                  <c:v>1.0979515842916601</c:v>
                </c:pt>
                <c:pt idx="60">
                  <c:v>1.0880497614387099</c:v>
                </c:pt>
                <c:pt idx="61">
                  <c:v>1.08878379618302</c:v>
                </c:pt>
                <c:pt idx="62">
                  <c:v>1.08143197944703</c:v>
                </c:pt>
                <c:pt idx="63">
                  <c:v>1.0773489111818</c:v>
                </c:pt>
                <c:pt idx="64">
                  <c:v>1.0687125336432599</c:v>
                </c:pt>
                <c:pt idx="65">
                  <c:v>1.08121788597994</c:v>
                </c:pt>
                <c:pt idx="66">
                  <c:v>1.08960958527037</c:v>
                </c:pt>
                <c:pt idx="67">
                  <c:v>1.1097840714460501</c:v>
                </c:pt>
                <c:pt idx="68">
                  <c:v>1.11882569733301</c:v>
                </c:pt>
                <c:pt idx="69">
                  <c:v>1.11623363714216</c:v>
                </c:pt>
                <c:pt idx="70">
                  <c:v>1.12508410814779</c:v>
                </c:pt>
                <c:pt idx="71">
                  <c:v>1.1131598666503499</c:v>
                </c:pt>
                <c:pt idx="72">
                  <c:v>1.1100555113775401</c:v>
                </c:pt>
                <c:pt idx="73">
                  <c:v>1.11703648764375</c:v>
                </c:pt>
                <c:pt idx="74">
                  <c:v>1.1291748226082701</c:v>
                </c:pt>
                <c:pt idx="75">
                  <c:v>1.14385551749449</c:v>
                </c:pt>
                <c:pt idx="76">
                  <c:v>1.14328969904575</c:v>
                </c:pt>
                <c:pt idx="77">
                  <c:v>1.1543193356985599</c:v>
                </c:pt>
                <c:pt idx="78">
                  <c:v>1.14612261438708</c:v>
                </c:pt>
                <c:pt idx="79">
                  <c:v>1.18850929777343</c:v>
                </c:pt>
                <c:pt idx="80">
                  <c:v>1.2021730486909701</c:v>
                </c:pt>
                <c:pt idx="81">
                  <c:v>1.23488347198434</c:v>
                </c:pt>
                <c:pt idx="82">
                  <c:v>1.2153245045265499</c:v>
                </c:pt>
                <c:pt idx="83">
                  <c:v>1.23835866772694</c:v>
                </c:pt>
                <c:pt idx="84">
                  <c:v>1.1983537741619801</c:v>
                </c:pt>
                <c:pt idx="85">
                  <c:v>1.16688585759726</c:v>
                </c:pt>
                <c:pt idx="86">
                  <c:v>1.1821667788108601</c:v>
                </c:pt>
                <c:pt idx="87">
                  <c:v>1.2012134511866901</c:v>
                </c:pt>
                <c:pt idx="88">
                  <c:v>1.16551718864693</c:v>
                </c:pt>
                <c:pt idx="89">
                  <c:v>1.1395163016882801</c:v>
                </c:pt>
                <c:pt idx="90">
                  <c:v>1.11429532664546</c:v>
                </c:pt>
                <c:pt idx="91">
                  <c:v>1.1147311597748999</c:v>
                </c:pt>
                <c:pt idx="92">
                  <c:v>1.12291641179349</c:v>
                </c:pt>
                <c:pt idx="93">
                  <c:v>1.1105410447761199</c:v>
                </c:pt>
                <c:pt idx="94">
                  <c:v>1.1187912894543699</c:v>
                </c:pt>
                <c:pt idx="95">
                  <c:v>1.13632783826768</c:v>
                </c:pt>
                <c:pt idx="96">
                  <c:v>1.14538093344752</c:v>
                </c:pt>
                <c:pt idx="97">
                  <c:v>1.17249434181551</c:v>
                </c:pt>
                <c:pt idx="98">
                  <c:v>1.16444672131148</c:v>
                </c:pt>
                <c:pt idx="99">
                  <c:v>1.18197180083191</c:v>
                </c:pt>
                <c:pt idx="100">
                  <c:v>1.16159469048202</c:v>
                </c:pt>
                <c:pt idx="101">
                  <c:v>1.14195543797406</c:v>
                </c:pt>
                <c:pt idx="102">
                  <c:v>1.1501177514069001</c:v>
                </c:pt>
                <c:pt idx="103">
                  <c:v>1.1645384756545101</c:v>
                </c:pt>
                <c:pt idx="104">
                  <c:v>1.1591479080009801</c:v>
                </c:pt>
                <c:pt idx="105">
                  <c:v>1.19091402618057</c:v>
                </c:pt>
                <c:pt idx="106">
                  <c:v>1.1849232321996599</c:v>
                </c:pt>
                <c:pt idx="107">
                  <c:v>1.1751475715683899</c:v>
                </c:pt>
                <c:pt idx="108">
                  <c:v>1.18490793980915</c:v>
                </c:pt>
                <c:pt idx="109">
                  <c:v>1.1633953694641499</c:v>
                </c:pt>
                <c:pt idx="110">
                  <c:v>1.1490281685833099</c:v>
                </c:pt>
                <c:pt idx="111">
                  <c:v>1.1668170418399799</c:v>
                </c:pt>
                <c:pt idx="112">
                  <c:v>1.18490793980915</c:v>
                </c:pt>
                <c:pt idx="113">
                  <c:v>1.1852176107169099</c:v>
                </c:pt>
                <c:pt idx="114">
                  <c:v>1.20010475287497</c:v>
                </c:pt>
                <c:pt idx="115">
                  <c:v>1.18939243332518</c:v>
                </c:pt>
                <c:pt idx="116">
                  <c:v>1.17163796794715</c:v>
                </c:pt>
                <c:pt idx="117">
                  <c:v>1.18082104844629</c:v>
                </c:pt>
                <c:pt idx="118">
                  <c:v>1.17494494739418</c:v>
                </c:pt>
                <c:pt idx="119">
                  <c:v>1.1858560680205501</c:v>
                </c:pt>
                <c:pt idx="120">
                  <c:v>1.21025507707365</c:v>
                </c:pt>
                <c:pt idx="121">
                  <c:v>1.21572592977734</c:v>
                </c:pt>
                <c:pt idx="122">
                  <c:v>1.2032473391240499</c:v>
                </c:pt>
                <c:pt idx="123">
                  <c:v>1.18181123073159</c:v>
                </c:pt>
                <c:pt idx="124">
                  <c:v>1.1908987337900701</c:v>
                </c:pt>
                <c:pt idx="125">
                  <c:v>1.1983843589429899</c:v>
                </c:pt>
                <c:pt idx="126">
                  <c:v>1.2144910692439399</c:v>
                </c:pt>
                <c:pt idx="127">
                  <c:v>1.2241826217274301</c:v>
                </c:pt>
                <c:pt idx="128">
                  <c:v>1.21076737215562</c:v>
                </c:pt>
                <c:pt idx="129">
                  <c:v>1.2181727122583801</c:v>
                </c:pt>
                <c:pt idx="130">
                  <c:v>1.2206615488133099</c:v>
                </c:pt>
                <c:pt idx="131">
                  <c:v>1.20763625519941</c:v>
                </c:pt>
                <c:pt idx="132">
                  <c:v>1.1988660692439399</c:v>
                </c:pt>
                <c:pt idx="133">
                  <c:v>1.2097886591632001</c:v>
                </c:pt>
                <c:pt idx="134">
                  <c:v>1.21928523366773</c:v>
                </c:pt>
                <c:pt idx="135">
                  <c:v>1.2254671825299699</c:v>
                </c:pt>
                <c:pt idx="136">
                  <c:v>1.2228254220699799</c:v>
                </c:pt>
                <c:pt idx="137">
                  <c:v>1.2354034132615599</c:v>
                </c:pt>
                <c:pt idx="138">
                  <c:v>1.24577547712258</c:v>
                </c:pt>
                <c:pt idx="139">
                  <c:v>1.2404996023978501</c:v>
                </c:pt>
                <c:pt idx="140">
                  <c:v>1.2210629740641099</c:v>
                </c:pt>
                <c:pt idx="141">
                  <c:v>1.1975891546366499</c:v>
                </c:pt>
                <c:pt idx="142">
                  <c:v>1.21415081355518</c:v>
                </c:pt>
                <c:pt idx="143">
                  <c:v>1.1915142525079501</c:v>
                </c:pt>
                <c:pt idx="144">
                  <c:v>1.2087755382921499</c:v>
                </c:pt>
                <c:pt idx="145">
                  <c:v>1.1920074321017899</c:v>
                </c:pt>
                <c:pt idx="146">
                  <c:v>1.2047727550770699</c:v>
                </c:pt>
                <c:pt idx="147">
                  <c:v>1.2186276608759501</c:v>
                </c:pt>
                <c:pt idx="148">
                  <c:v>1.2067187117690199</c:v>
                </c:pt>
                <c:pt idx="149">
                  <c:v>1.20851556765354</c:v>
                </c:pt>
                <c:pt idx="150">
                  <c:v>1.2015689992659699</c:v>
                </c:pt>
                <c:pt idx="151">
                  <c:v>1.2039890200636201</c:v>
                </c:pt>
                <c:pt idx="152">
                  <c:v>1.19040937729386</c:v>
                </c:pt>
                <c:pt idx="153">
                  <c:v>1.1643320283826799</c:v>
                </c:pt>
                <c:pt idx="154">
                  <c:v>1.1664729630535799</c:v>
                </c:pt>
                <c:pt idx="155">
                  <c:v>1.18322959995106</c:v>
                </c:pt>
                <c:pt idx="156">
                  <c:v>1.21142876804502</c:v>
                </c:pt>
                <c:pt idx="157">
                  <c:v>1.2230624541228301</c:v>
                </c:pt>
                <c:pt idx="158">
                  <c:v>1.2107788414484999</c:v>
                </c:pt>
                <c:pt idx="159">
                  <c:v>1.2224813432835799</c:v>
                </c:pt>
                <c:pt idx="160">
                  <c:v>1.2327234218253</c:v>
                </c:pt>
                <c:pt idx="161">
                  <c:v>1.2259144849522901</c:v>
                </c:pt>
                <c:pt idx="162">
                  <c:v>1.21983958282359</c:v>
                </c:pt>
                <c:pt idx="163">
                  <c:v>1.23388946660142</c:v>
                </c:pt>
                <c:pt idx="164">
                  <c:v>1.2458748776608799</c:v>
                </c:pt>
                <c:pt idx="165">
                  <c:v>1.2469912221678501</c:v>
                </c:pt>
                <c:pt idx="166">
                  <c:v>1.26925694274529</c:v>
                </c:pt>
                <c:pt idx="167">
                  <c:v>1.2598521225838</c:v>
                </c:pt>
                <c:pt idx="168">
                  <c:v>1.27857765475899</c:v>
                </c:pt>
                <c:pt idx="169">
                  <c:v>1.26343054196232</c:v>
                </c:pt>
                <c:pt idx="170">
                  <c:v>1.2692760582334199</c:v>
                </c:pt>
                <c:pt idx="171">
                  <c:v>1.26201599584047</c:v>
                </c:pt>
                <c:pt idx="172">
                  <c:v>1.2706561964766301</c:v>
                </c:pt>
                <c:pt idx="173">
                  <c:v>1.2659537863958901</c:v>
                </c:pt>
                <c:pt idx="174">
                  <c:v>1.25381545143137</c:v>
                </c:pt>
                <c:pt idx="175">
                  <c:v>1.2835553278688501</c:v>
                </c:pt>
                <c:pt idx="176">
                  <c:v>1.29925296672376</c:v>
                </c:pt>
                <c:pt idx="177">
                  <c:v>1.29153413261561</c:v>
                </c:pt>
                <c:pt idx="178">
                  <c:v>1.31073755199413</c:v>
                </c:pt>
                <c:pt idx="179">
                  <c:v>1.3350180450208</c:v>
                </c:pt>
                <c:pt idx="180">
                  <c:v>1.3239654697822401</c:v>
                </c:pt>
                <c:pt idx="181">
                  <c:v>1.3551237154392</c:v>
                </c:pt>
                <c:pt idx="182">
                  <c:v>1.3778482077318299</c:v>
                </c:pt>
                <c:pt idx="183">
                  <c:v>1.4241000428186901</c:v>
                </c:pt>
                <c:pt idx="184">
                  <c:v>1.41813218742354</c:v>
                </c:pt>
                <c:pt idx="185">
                  <c:v>1.4014673048691</c:v>
                </c:pt>
                <c:pt idx="186">
                  <c:v>1.4172911059456801</c:v>
                </c:pt>
                <c:pt idx="187">
                  <c:v>1.4418201003180799</c:v>
                </c:pt>
                <c:pt idx="188">
                  <c:v>1.4705009787129899</c:v>
                </c:pt>
                <c:pt idx="189">
                  <c:v>1.4666969965745</c:v>
                </c:pt>
                <c:pt idx="190">
                  <c:v>1.41600272204551</c:v>
                </c:pt>
                <c:pt idx="191">
                  <c:v>1.37027082823587</c:v>
                </c:pt>
                <c:pt idx="192">
                  <c:v>1.3403780278933199</c:v>
                </c:pt>
                <c:pt idx="193">
                  <c:v>1.3413835025691201</c:v>
                </c:pt>
                <c:pt idx="194">
                  <c:v>1.3451568999265999</c:v>
                </c:pt>
              </c:numCache>
            </c:numRef>
          </c:val>
          <c:smooth val="0"/>
          <c:extLst>
            <c:ext xmlns:c16="http://schemas.microsoft.com/office/drawing/2014/chart" uri="{C3380CC4-5D6E-409C-BE32-E72D297353CC}">
              <c16:uniqueId val="{00000001-4A23-4577-A0F4-349DFD714095}"/>
            </c:ext>
          </c:extLst>
        </c:ser>
        <c:ser>
          <c:idx val="2"/>
          <c:order val="2"/>
          <c:tx>
            <c:strRef>
              <c:f>Sheet3!$X$4</c:f>
              <c:strCache>
                <c:ptCount val="1"/>
                <c:pt idx="0">
                  <c:v>南华农产品指数</c:v>
                </c:pt>
              </c:strCache>
            </c:strRef>
          </c:tx>
          <c:spPr>
            <a:ln w="19050" cap="rnd">
              <a:solidFill>
                <a:schemeClr val="accent3"/>
              </a:solidFill>
              <a:round/>
            </a:ln>
            <a:effectLst/>
          </c:spPr>
          <c:marker>
            <c:symbol val="none"/>
          </c:marker>
          <c:cat>
            <c:numRef>
              <c:f>Sheet3!$U$5:$U$199</c:f>
              <c:numCache>
                <c:formatCode>yyyy\-mm\-dd</c:formatCode>
                <c:ptCount val="195"/>
                <c:pt idx="0">
                  <c:v>44200</c:v>
                </c:pt>
                <c:pt idx="1">
                  <c:v>44201</c:v>
                </c:pt>
                <c:pt idx="2">
                  <c:v>44202</c:v>
                </c:pt>
                <c:pt idx="3">
                  <c:v>44203</c:v>
                </c:pt>
                <c:pt idx="4">
                  <c:v>44204</c:v>
                </c:pt>
                <c:pt idx="5">
                  <c:v>44207</c:v>
                </c:pt>
                <c:pt idx="6">
                  <c:v>44208</c:v>
                </c:pt>
                <c:pt idx="7">
                  <c:v>44209</c:v>
                </c:pt>
                <c:pt idx="8">
                  <c:v>44210</c:v>
                </c:pt>
                <c:pt idx="9">
                  <c:v>44211</c:v>
                </c:pt>
                <c:pt idx="10">
                  <c:v>44214</c:v>
                </c:pt>
                <c:pt idx="11">
                  <c:v>44215</c:v>
                </c:pt>
                <c:pt idx="12">
                  <c:v>44216</c:v>
                </c:pt>
                <c:pt idx="13">
                  <c:v>44217</c:v>
                </c:pt>
                <c:pt idx="14">
                  <c:v>44218</c:v>
                </c:pt>
                <c:pt idx="15">
                  <c:v>44221</c:v>
                </c:pt>
                <c:pt idx="16">
                  <c:v>44222</c:v>
                </c:pt>
                <c:pt idx="17">
                  <c:v>44223</c:v>
                </c:pt>
                <c:pt idx="18">
                  <c:v>44224</c:v>
                </c:pt>
                <c:pt idx="19">
                  <c:v>44225</c:v>
                </c:pt>
                <c:pt idx="20">
                  <c:v>44228</c:v>
                </c:pt>
                <c:pt idx="21">
                  <c:v>44229</c:v>
                </c:pt>
                <c:pt idx="22">
                  <c:v>44230</c:v>
                </c:pt>
                <c:pt idx="23">
                  <c:v>44231</c:v>
                </c:pt>
                <c:pt idx="24">
                  <c:v>44232</c:v>
                </c:pt>
                <c:pt idx="25">
                  <c:v>44235</c:v>
                </c:pt>
                <c:pt idx="26">
                  <c:v>44236</c:v>
                </c:pt>
                <c:pt idx="27">
                  <c:v>44237</c:v>
                </c:pt>
                <c:pt idx="28">
                  <c:v>44245</c:v>
                </c:pt>
                <c:pt idx="29">
                  <c:v>44246</c:v>
                </c:pt>
                <c:pt idx="30">
                  <c:v>44249</c:v>
                </c:pt>
                <c:pt idx="31">
                  <c:v>44250</c:v>
                </c:pt>
                <c:pt idx="32">
                  <c:v>44251</c:v>
                </c:pt>
                <c:pt idx="33">
                  <c:v>44252</c:v>
                </c:pt>
                <c:pt idx="34">
                  <c:v>44253</c:v>
                </c:pt>
                <c:pt idx="35">
                  <c:v>44256</c:v>
                </c:pt>
                <c:pt idx="36">
                  <c:v>44257</c:v>
                </c:pt>
                <c:pt idx="37">
                  <c:v>44258</c:v>
                </c:pt>
                <c:pt idx="38">
                  <c:v>44259</c:v>
                </c:pt>
                <c:pt idx="39">
                  <c:v>44260</c:v>
                </c:pt>
                <c:pt idx="40">
                  <c:v>44263</c:v>
                </c:pt>
                <c:pt idx="41">
                  <c:v>44264</c:v>
                </c:pt>
                <c:pt idx="42">
                  <c:v>44265</c:v>
                </c:pt>
                <c:pt idx="43">
                  <c:v>44266</c:v>
                </c:pt>
                <c:pt idx="44">
                  <c:v>44267</c:v>
                </c:pt>
                <c:pt idx="45">
                  <c:v>44270</c:v>
                </c:pt>
                <c:pt idx="46">
                  <c:v>44271</c:v>
                </c:pt>
                <c:pt idx="47">
                  <c:v>44272</c:v>
                </c:pt>
                <c:pt idx="48">
                  <c:v>44273</c:v>
                </c:pt>
                <c:pt idx="49">
                  <c:v>44274</c:v>
                </c:pt>
                <c:pt idx="50">
                  <c:v>44277</c:v>
                </c:pt>
                <c:pt idx="51">
                  <c:v>44278</c:v>
                </c:pt>
                <c:pt idx="52">
                  <c:v>44279</c:v>
                </c:pt>
                <c:pt idx="53">
                  <c:v>44280</c:v>
                </c:pt>
                <c:pt idx="54">
                  <c:v>44281</c:v>
                </c:pt>
                <c:pt idx="55">
                  <c:v>44284</c:v>
                </c:pt>
                <c:pt idx="56">
                  <c:v>44285</c:v>
                </c:pt>
                <c:pt idx="57">
                  <c:v>44286</c:v>
                </c:pt>
                <c:pt idx="58">
                  <c:v>44287</c:v>
                </c:pt>
                <c:pt idx="59">
                  <c:v>44288</c:v>
                </c:pt>
                <c:pt idx="60">
                  <c:v>44292</c:v>
                </c:pt>
                <c:pt idx="61">
                  <c:v>44293</c:v>
                </c:pt>
                <c:pt idx="62">
                  <c:v>44294</c:v>
                </c:pt>
                <c:pt idx="63">
                  <c:v>44295</c:v>
                </c:pt>
                <c:pt idx="64">
                  <c:v>44298</c:v>
                </c:pt>
                <c:pt idx="65">
                  <c:v>44299</c:v>
                </c:pt>
                <c:pt idx="66">
                  <c:v>44300</c:v>
                </c:pt>
                <c:pt idx="67">
                  <c:v>44301</c:v>
                </c:pt>
                <c:pt idx="68">
                  <c:v>44302</c:v>
                </c:pt>
                <c:pt idx="69">
                  <c:v>44305</c:v>
                </c:pt>
                <c:pt idx="70">
                  <c:v>44306</c:v>
                </c:pt>
                <c:pt idx="71">
                  <c:v>44307</c:v>
                </c:pt>
                <c:pt idx="72">
                  <c:v>44308</c:v>
                </c:pt>
                <c:pt idx="73">
                  <c:v>44309</c:v>
                </c:pt>
                <c:pt idx="74">
                  <c:v>44312</c:v>
                </c:pt>
                <c:pt idx="75">
                  <c:v>44313</c:v>
                </c:pt>
                <c:pt idx="76">
                  <c:v>44314</c:v>
                </c:pt>
                <c:pt idx="77">
                  <c:v>44315</c:v>
                </c:pt>
                <c:pt idx="78">
                  <c:v>44316</c:v>
                </c:pt>
                <c:pt idx="79">
                  <c:v>44322</c:v>
                </c:pt>
                <c:pt idx="80">
                  <c:v>44323</c:v>
                </c:pt>
                <c:pt idx="81">
                  <c:v>44326</c:v>
                </c:pt>
                <c:pt idx="82">
                  <c:v>44327</c:v>
                </c:pt>
                <c:pt idx="83">
                  <c:v>44328</c:v>
                </c:pt>
                <c:pt idx="84">
                  <c:v>44329</c:v>
                </c:pt>
                <c:pt idx="85">
                  <c:v>44330</c:v>
                </c:pt>
                <c:pt idx="86">
                  <c:v>44333</c:v>
                </c:pt>
                <c:pt idx="87">
                  <c:v>44334</c:v>
                </c:pt>
                <c:pt idx="88">
                  <c:v>44335</c:v>
                </c:pt>
                <c:pt idx="89">
                  <c:v>44336</c:v>
                </c:pt>
                <c:pt idx="90">
                  <c:v>44337</c:v>
                </c:pt>
                <c:pt idx="91">
                  <c:v>44340</c:v>
                </c:pt>
                <c:pt idx="92">
                  <c:v>44341</c:v>
                </c:pt>
                <c:pt idx="93">
                  <c:v>44342</c:v>
                </c:pt>
                <c:pt idx="94">
                  <c:v>44343</c:v>
                </c:pt>
                <c:pt idx="95">
                  <c:v>44344</c:v>
                </c:pt>
                <c:pt idx="96">
                  <c:v>44347</c:v>
                </c:pt>
                <c:pt idx="97">
                  <c:v>44348</c:v>
                </c:pt>
                <c:pt idx="98">
                  <c:v>44349</c:v>
                </c:pt>
                <c:pt idx="99">
                  <c:v>44350</c:v>
                </c:pt>
                <c:pt idx="100">
                  <c:v>44351</c:v>
                </c:pt>
                <c:pt idx="101">
                  <c:v>44354</c:v>
                </c:pt>
                <c:pt idx="102">
                  <c:v>44355</c:v>
                </c:pt>
                <c:pt idx="103">
                  <c:v>44356</c:v>
                </c:pt>
                <c:pt idx="104">
                  <c:v>44357</c:v>
                </c:pt>
                <c:pt idx="105">
                  <c:v>44358</c:v>
                </c:pt>
                <c:pt idx="106">
                  <c:v>44362</c:v>
                </c:pt>
                <c:pt idx="107">
                  <c:v>44363</c:v>
                </c:pt>
                <c:pt idx="108">
                  <c:v>44364</c:v>
                </c:pt>
                <c:pt idx="109">
                  <c:v>44365</c:v>
                </c:pt>
                <c:pt idx="110">
                  <c:v>44368</c:v>
                </c:pt>
                <c:pt idx="111">
                  <c:v>44369</c:v>
                </c:pt>
                <c:pt idx="112">
                  <c:v>44370</c:v>
                </c:pt>
                <c:pt idx="113">
                  <c:v>44371</c:v>
                </c:pt>
                <c:pt idx="114">
                  <c:v>44372</c:v>
                </c:pt>
                <c:pt idx="115">
                  <c:v>44375</c:v>
                </c:pt>
                <c:pt idx="116">
                  <c:v>44376</c:v>
                </c:pt>
                <c:pt idx="117">
                  <c:v>44377</c:v>
                </c:pt>
                <c:pt idx="118">
                  <c:v>44378</c:v>
                </c:pt>
                <c:pt idx="119">
                  <c:v>44379</c:v>
                </c:pt>
                <c:pt idx="120">
                  <c:v>44382</c:v>
                </c:pt>
                <c:pt idx="121">
                  <c:v>44383</c:v>
                </c:pt>
                <c:pt idx="122">
                  <c:v>44384</c:v>
                </c:pt>
                <c:pt idx="123">
                  <c:v>44385</c:v>
                </c:pt>
                <c:pt idx="124">
                  <c:v>44386</c:v>
                </c:pt>
                <c:pt idx="125">
                  <c:v>44389</c:v>
                </c:pt>
                <c:pt idx="126">
                  <c:v>44390</c:v>
                </c:pt>
                <c:pt idx="127">
                  <c:v>44391</c:v>
                </c:pt>
                <c:pt idx="128">
                  <c:v>44392</c:v>
                </c:pt>
                <c:pt idx="129">
                  <c:v>44393</c:v>
                </c:pt>
                <c:pt idx="130">
                  <c:v>44396</c:v>
                </c:pt>
                <c:pt idx="131">
                  <c:v>44397</c:v>
                </c:pt>
                <c:pt idx="132">
                  <c:v>44398</c:v>
                </c:pt>
                <c:pt idx="133">
                  <c:v>44399</c:v>
                </c:pt>
                <c:pt idx="134">
                  <c:v>44400</c:v>
                </c:pt>
                <c:pt idx="135">
                  <c:v>44403</c:v>
                </c:pt>
                <c:pt idx="136">
                  <c:v>44404</c:v>
                </c:pt>
                <c:pt idx="137">
                  <c:v>44405</c:v>
                </c:pt>
                <c:pt idx="138">
                  <c:v>44406</c:v>
                </c:pt>
                <c:pt idx="139">
                  <c:v>44407</c:v>
                </c:pt>
                <c:pt idx="140">
                  <c:v>44410</c:v>
                </c:pt>
                <c:pt idx="141">
                  <c:v>44411</c:v>
                </c:pt>
                <c:pt idx="142">
                  <c:v>44412</c:v>
                </c:pt>
                <c:pt idx="143">
                  <c:v>44413</c:v>
                </c:pt>
                <c:pt idx="144">
                  <c:v>44414</c:v>
                </c:pt>
                <c:pt idx="145">
                  <c:v>44417</c:v>
                </c:pt>
                <c:pt idx="146">
                  <c:v>44418</c:v>
                </c:pt>
                <c:pt idx="147">
                  <c:v>44419</c:v>
                </c:pt>
                <c:pt idx="148">
                  <c:v>44420</c:v>
                </c:pt>
                <c:pt idx="149">
                  <c:v>44421</c:v>
                </c:pt>
                <c:pt idx="150">
                  <c:v>44424</c:v>
                </c:pt>
                <c:pt idx="151">
                  <c:v>44425</c:v>
                </c:pt>
                <c:pt idx="152">
                  <c:v>44426</c:v>
                </c:pt>
                <c:pt idx="153">
                  <c:v>44427</c:v>
                </c:pt>
                <c:pt idx="154">
                  <c:v>44428</c:v>
                </c:pt>
                <c:pt idx="155">
                  <c:v>44431</c:v>
                </c:pt>
                <c:pt idx="156">
                  <c:v>44432</c:v>
                </c:pt>
                <c:pt idx="157">
                  <c:v>44433</c:v>
                </c:pt>
                <c:pt idx="158">
                  <c:v>44434</c:v>
                </c:pt>
                <c:pt idx="159">
                  <c:v>44435</c:v>
                </c:pt>
                <c:pt idx="160">
                  <c:v>44438</c:v>
                </c:pt>
                <c:pt idx="161">
                  <c:v>44439</c:v>
                </c:pt>
                <c:pt idx="162">
                  <c:v>44440</c:v>
                </c:pt>
                <c:pt idx="163">
                  <c:v>44441</c:v>
                </c:pt>
                <c:pt idx="164">
                  <c:v>44442</c:v>
                </c:pt>
                <c:pt idx="165">
                  <c:v>44445</c:v>
                </c:pt>
                <c:pt idx="166">
                  <c:v>44446</c:v>
                </c:pt>
                <c:pt idx="167">
                  <c:v>44447</c:v>
                </c:pt>
                <c:pt idx="168">
                  <c:v>44448</c:v>
                </c:pt>
                <c:pt idx="169">
                  <c:v>44449</c:v>
                </c:pt>
                <c:pt idx="170">
                  <c:v>44452</c:v>
                </c:pt>
                <c:pt idx="171">
                  <c:v>44453</c:v>
                </c:pt>
                <c:pt idx="172">
                  <c:v>44454</c:v>
                </c:pt>
                <c:pt idx="173">
                  <c:v>44455</c:v>
                </c:pt>
                <c:pt idx="174">
                  <c:v>44456</c:v>
                </c:pt>
                <c:pt idx="175">
                  <c:v>44461</c:v>
                </c:pt>
                <c:pt idx="176">
                  <c:v>44462</c:v>
                </c:pt>
                <c:pt idx="177">
                  <c:v>44463</c:v>
                </c:pt>
                <c:pt idx="178">
                  <c:v>44466</c:v>
                </c:pt>
                <c:pt idx="179">
                  <c:v>44467</c:v>
                </c:pt>
                <c:pt idx="180">
                  <c:v>44468</c:v>
                </c:pt>
                <c:pt idx="181">
                  <c:v>44469</c:v>
                </c:pt>
                <c:pt idx="182">
                  <c:v>44477</c:v>
                </c:pt>
                <c:pt idx="183">
                  <c:v>44480</c:v>
                </c:pt>
                <c:pt idx="184">
                  <c:v>44481</c:v>
                </c:pt>
                <c:pt idx="185">
                  <c:v>44482</c:v>
                </c:pt>
                <c:pt idx="186">
                  <c:v>44483</c:v>
                </c:pt>
                <c:pt idx="187">
                  <c:v>44484</c:v>
                </c:pt>
                <c:pt idx="188">
                  <c:v>44487</c:v>
                </c:pt>
                <c:pt idx="189">
                  <c:v>44488</c:v>
                </c:pt>
                <c:pt idx="190">
                  <c:v>44489</c:v>
                </c:pt>
                <c:pt idx="191">
                  <c:v>44490</c:v>
                </c:pt>
                <c:pt idx="192">
                  <c:v>44491</c:v>
                </c:pt>
                <c:pt idx="193">
                  <c:v>44494</c:v>
                </c:pt>
                <c:pt idx="194">
                  <c:v>44495</c:v>
                </c:pt>
              </c:numCache>
            </c:numRef>
          </c:cat>
          <c:val>
            <c:numRef>
              <c:f>Sheet3!$X$5:$X$199</c:f>
              <c:numCache>
                <c:formatCode>General</c:formatCode>
                <c:ptCount val="195"/>
                <c:pt idx="0" formatCode="0.0000">
                  <c:v>1</c:v>
                </c:pt>
                <c:pt idx="1">
                  <c:v>0.99831828442437898</c:v>
                </c:pt>
                <c:pt idx="2">
                  <c:v>1.0108126410835201</c:v>
                </c:pt>
                <c:pt idx="3">
                  <c:v>1.0134875846501099</c:v>
                </c:pt>
                <c:pt idx="4">
                  <c:v>1.0126975169300201</c:v>
                </c:pt>
                <c:pt idx="5">
                  <c:v>1.0046501128668199</c:v>
                </c:pt>
                <c:pt idx="6">
                  <c:v>1.0064108352144501</c:v>
                </c:pt>
                <c:pt idx="7">
                  <c:v>1.01349887133183</c:v>
                </c:pt>
                <c:pt idx="8">
                  <c:v>0.99752821670428904</c:v>
                </c:pt>
                <c:pt idx="9">
                  <c:v>1.0017155756207701</c:v>
                </c:pt>
                <c:pt idx="10">
                  <c:v>1.01068848758465</c:v>
                </c:pt>
                <c:pt idx="11">
                  <c:v>1.0054288939051901</c:v>
                </c:pt>
                <c:pt idx="12">
                  <c:v>0.98951467268622995</c:v>
                </c:pt>
                <c:pt idx="13">
                  <c:v>0.99340857787810399</c:v>
                </c:pt>
                <c:pt idx="14">
                  <c:v>0.98063205417607202</c:v>
                </c:pt>
                <c:pt idx="15">
                  <c:v>0.97504514672686204</c:v>
                </c:pt>
                <c:pt idx="16">
                  <c:v>0.974864559819413</c:v>
                </c:pt>
                <c:pt idx="17">
                  <c:v>0.98628668171557599</c:v>
                </c:pt>
                <c:pt idx="18">
                  <c:v>0.98121896162528199</c:v>
                </c:pt>
                <c:pt idx="19">
                  <c:v>0.98147855530474004</c:v>
                </c:pt>
                <c:pt idx="20">
                  <c:v>0.98643340857787798</c:v>
                </c:pt>
                <c:pt idx="21">
                  <c:v>0.97915349887133196</c:v>
                </c:pt>
                <c:pt idx="22">
                  <c:v>0.97277652370203205</c:v>
                </c:pt>
                <c:pt idx="23">
                  <c:v>0.98102708803611705</c:v>
                </c:pt>
                <c:pt idx="24">
                  <c:v>0.99262979683972896</c:v>
                </c:pt>
                <c:pt idx="25">
                  <c:v>0.98797968397291203</c:v>
                </c:pt>
                <c:pt idx="26">
                  <c:v>0.99858916478555304</c:v>
                </c:pt>
                <c:pt idx="27">
                  <c:v>0.99851015801354404</c:v>
                </c:pt>
                <c:pt idx="28">
                  <c:v>1.01402934537246</c:v>
                </c:pt>
                <c:pt idx="29">
                  <c:v>1.02337471783296</c:v>
                </c:pt>
                <c:pt idx="30">
                  <c:v>1.0233634311512401</c:v>
                </c:pt>
                <c:pt idx="31">
                  <c:v>1.0323250564334101</c:v>
                </c:pt>
                <c:pt idx="32">
                  <c:v>1.03212189616253</c:v>
                </c:pt>
                <c:pt idx="33">
                  <c:v>1.041230248307</c:v>
                </c:pt>
                <c:pt idx="34">
                  <c:v>1.0217945823927801</c:v>
                </c:pt>
                <c:pt idx="35">
                  <c:v>1.0190632054176101</c:v>
                </c:pt>
                <c:pt idx="36">
                  <c:v>1.0088374717833</c:v>
                </c:pt>
                <c:pt idx="37">
                  <c:v>1.0156094808126399</c:v>
                </c:pt>
                <c:pt idx="38">
                  <c:v>1.0113205417607201</c:v>
                </c:pt>
                <c:pt idx="39">
                  <c:v>1.0142889390519201</c:v>
                </c:pt>
                <c:pt idx="40">
                  <c:v>1.0202595936794601</c:v>
                </c:pt>
                <c:pt idx="41">
                  <c:v>1.00954853273138</c:v>
                </c:pt>
                <c:pt idx="42">
                  <c:v>1.0027765237020301</c:v>
                </c:pt>
                <c:pt idx="43">
                  <c:v>1.0001241534988701</c:v>
                </c:pt>
                <c:pt idx="44">
                  <c:v>1.0037020316027101</c:v>
                </c:pt>
                <c:pt idx="45">
                  <c:v>0.99835214446952603</c:v>
                </c:pt>
                <c:pt idx="46">
                  <c:v>0.99674943566591401</c:v>
                </c:pt>
                <c:pt idx="47">
                  <c:v>0.99450338600451504</c:v>
                </c:pt>
                <c:pt idx="48">
                  <c:v>0.98787810383747199</c:v>
                </c:pt>
                <c:pt idx="49">
                  <c:v>0.97577878103837501</c:v>
                </c:pt>
                <c:pt idx="50">
                  <c:v>0.97630925507900701</c:v>
                </c:pt>
                <c:pt idx="51">
                  <c:v>0.98676072234763001</c:v>
                </c:pt>
                <c:pt idx="52">
                  <c:v>0.98943566591422105</c:v>
                </c:pt>
                <c:pt idx="53">
                  <c:v>0.989322799097065</c:v>
                </c:pt>
                <c:pt idx="54">
                  <c:v>0.97655756207674904</c:v>
                </c:pt>
                <c:pt idx="55">
                  <c:v>0.97278781038374695</c:v>
                </c:pt>
                <c:pt idx="56">
                  <c:v>0.96819413092550799</c:v>
                </c:pt>
                <c:pt idx="57">
                  <c:v>0.95932279909706597</c:v>
                </c:pt>
                <c:pt idx="58">
                  <c:v>0.97746049661399503</c:v>
                </c:pt>
                <c:pt idx="59">
                  <c:v>0.97655756207674904</c:v>
                </c:pt>
                <c:pt idx="60">
                  <c:v>0.97683972911963901</c:v>
                </c:pt>
                <c:pt idx="61">
                  <c:v>0.98363431151241498</c:v>
                </c:pt>
                <c:pt idx="62">
                  <c:v>0.98257336343115098</c:v>
                </c:pt>
                <c:pt idx="63">
                  <c:v>0.97686230248307004</c:v>
                </c:pt>
                <c:pt idx="64">
                  <c:v>0.97369074492099295</c:v>
                </c:pt>
                <c:pt idx="65">
                  <c:v>0.97899548532731395</c:v>
                </c:pt>
                <c:pt idx="66">
                  <c:v>0.97752821670428902</c:v>
                </c:pt>
                <c:pt idx="67">
                  <c:v>0.98568848758465</c:v>
                </c:pt>
                <c:pt idx="68">
                  <c:v>0.99770880361173797</c:v>
                </c:pt>
                <c:pt idx="69">
                  <c:v>0.99288939051918701</c:v>
                </c:pt>
                <c:pt idx="70">
                  <c:v>0.99586907449209905</c:v>
                </c:pt>
                <c:pt idx="71">
                  <c:v>1.0044920993227999</c:v>
                </c:pt>
                <c:pt idx="72">
                  <c:v>1.01901805869074</c:v>
                </c:pt>
                <c:pt idx="73">
                  <c:v>1.02467268623025</c:v>
                </c:pt>
                <c:pt idx="74">
                  <c:v>1.01172686230248</c:v>
                </c:pt>
                <c:pt idx="75">
                  <c:v>1.0189841986456001</c:v>
                </c:pt>
                <c:pt idx="76">
                  <c:v>1.01231376975169</c:v>
                </c:pt>
                <c:pt idx="77">
                  <c:v>1.01233634311512</c:v>
                </c:pt>
                <c:pt idx="78">
                  <c:v>1.00432279909707</c:v>
                </c:pt>
                <c:pt idx="79">
                  <c:v>1.0256659142212201</c:v>
                </c:pt>
                <c:pt idx="80">
                  <c:v>1.0395711060948101</c:v>
                </c:pt>
                <c:pt idx="81">
                  <c:v>1.0387133182844199</c:v>
                </c:pt>
                <c:pt idx="82">
                  <c:v>1.03445823927765</c:v>
                </c:pt>
                <c:pt idx="83">
                  <c:v>1.0560609480812599</c:v>
                </c:pt>
                <c:pt idx="84">
                  <c:v>1.0442663656884901</c:v>
                </c:pt>
                <c:pt idx="85">
                  <c:v>1.0314785553047401</c:v>
                </c:pt>
                <c:pt idx="86">
                  <c:v>1.0307562076749399</c:v>
                </c:pt>
                <c:pt idx="87">
                  <c:v>1.0381376975169301</c:v>
                </c:pt>
                <c:pt idx="88">
                  <c:v>1.03011286681716</c:v>
                </c:pt>
                <c:pt idx="89">
                  <c:v>1.0342889390519201</c:v>
                </c:pt>
                <c:pt idx="90">
                  <c:v>1.0284311512415301</c:v>
                </c:pt>
                <c:pt idx="91">
                  <c:v>1.0243905191873599</c:v>
                </c:pt>
                <c:pt idx="92">
                  <c:v>1.02658013544018</c:v>
                </c:pt>
                <c:pt idx="93">
                  <c:v>1.0132844243792301</c:v>
                </c:pt>
                <c:pt idx="94">
                  <c:v>1.0099548532731399</c:v>
                </c:pt>
                <c:pt idx="95">
                  <c:v>1.0184311512415301</c:v>
                </c:pt>
                <c:pt idx="96">
                  <c:v>1.0154740406320499</c:v>
                </c:pt>
                <c:pt idx="97">
                  <c:v>1.02125282167043</c:v>
                </c:pt>
                <c:pt idx="98">
                  <c:v>1.02734762979684</c:v>
                </c:pt>
                <c:pt idx="99">
                  <c:v>1.04130925507901</c:v>
                </c:pt>
                <c:pt idx="100">
                  <c:v>1.0345485327313799</c:v>
                </c:pt>
                <c:pt idx="101">
                  <c:v>1.03825056433409</c:v>
                </c:pt>
                <c:pt idx="102">
                  <c:v>1.02569977426637</c:v>
                </c:pt>
                <c:pt idx="103">
                  <c:v>1.0295146726862301</c:v>
                </c:pt>
                <c:pt idx="104">
                  <c:v>1.0315011286681699</c:v>
                </c:pt>
                <c:pt idx="105">
                  <c:v>1.0284537246049701</c:v>
                </c:pt>
                <c:pt idx="106">
                  <c:v>1.0027990970654601</c:v>
                </c:pt>
                <c:pt idx="107">
                  <c:v>0.99194130925507895</c:v>
                </c:pt>
                <c:pt idx="108">
                  <c:v>0.992426636568849</c:v>
                </c:pt>
                <c:pt idx="109">
                  <c:v>0.97607223476298</c:v>
                </c:pt>
                <c:pt idx="110">
                  <c:v>0.97609480812641103</c:v>
                </c:pt>
                <c:pt idx="111">
                  <c:v>0.98180586907449197</c:v>
                </c:pt>
                <c:pt idx="112">
                  <c:v>0.98734762979683999</c:v>
                </c:pt>
                <c:pt idx="113">
                  <c:v>0.98489841986455995</c:v>
                </c:pt>
                <c:pt idx="114">
                  <c:v>0.98922121896162496</c:v>
                </c:pt>
                <c:pt idx="115">
                  <c:v>0.99425507900677201</c:v>
                </c:pt>
                <c:pt idx="116">
                  <c:v>0.99231376975169305</c:v>
                </c:pt>
                <c:pt idx="117">
                  <c:v>1.0003837471783299</c:v>
                </c:pt>
                <c:pt idx="118">
                  <c:v>1.0162528216704301</c:v>
                </c:pt>
                <c:pt idx="119">
                  <c:v>1.0253724604966099</c:v>
                </c:pt>
                <c:pt idx="120">
                  <c:v>1.0253950338600499</c:v>
                </c:pt>
                <c:pt idx="121">
                  <c:v>1.0290857787810399</c:v>
                </c:pt>
                <c:pt idx="122">
                  <c:v>1.01791196388262</c:v>
                </c:pt>
                <c:pt idx="123">
                  <c:v>1.0161625282166999</c:v>
                </c:pt>
                <c:pt idx="124">
                  <c:v>1.01923250564334</c:v>
                </c:pt>
                <c:pt idx="125">
                  <c:v>1.01764108352144</c:v>
                </c:pt>
                <c:pt idx="126">
                  <c:v>1.0216591422121899</c:v>
                </c:pt>
                <c:pt idx="127">
                  <c:v>1.02832957110609</c:v>
                </c:pt>
                <c:pt idx="128">
                  <c:v>1.03058690744921</c:v>
                </c:pt>
                <c:pt idx="129">
                  <c:v>1.0335778781038401</c:v>
                </c:pt>
                <c:pt idx="130">
                  <c:v>1.03404063205418</c:v>
                </c:pt>
                <c:pt idx="131">
                  <c:v>1.03268623024831</c:v>
                </c:pt>
                <c:pt idx="132">
                  <c:v>1.0267832957110601</c:v>
                </c:pt>
                <c:pt idx="133">
                  <c:v>1.02369074492099</c:v>
                </c:pt>
                <c:pt idx="134">
                  <c:v>1.0242325056433399</c:v>
                </c:pt>
                <c:pt idx="135">
                  <c:v>1.0232844243792301</c:v>
                </c:pt>
                <c:pt idx="136">
                  <c:v>1.0362753950338599</c:v>
                </c:pt>
                <c:pt idx="137">
                  <c:v>1.0322911963882599</c:v>
                </c:pt>
                <c:pt idx="138">
                  <c:v>1.03708803611738</c:v>
                </c:pt>
                <c:pt idx="139">
                  <c:v>1.03685101580135</c:v>
                </c:pt>
                <c:pt idx="140">
                  <c:v>1.02589164785553</c:v>
                </c:pt>
                <c:pt idx="141">
                  <c:v>1.02785553047404</c:v>
                </c:pt>
                <c:pt idx="142">
                  <c:v>1.0370203160270901</c:v>
                </c:pt>
                <c:pt idx="143">
                  <c:v>1.03457110609481</c:v>
                </c:pt>
                <c:pt idx="144">
                  <c:v>1.0393453724605</c:v>
                </c:pt>
                <c:pt idx="145">
                  <c:v>1.0377878103837499</c:v>
                </c:pt>
                <c:pt idx="146">
                  <c:v>1.0382392776523699</c:v>
                </c:pt>
                <c:pt idx="147">
                  <c:v>1.0494582392776499</c:v>
                </c:pt>
                <c:pt idx="148">
                  <c:v>1.0470428893905199</c:v>
                </c:pt>
                <c:pt idx="149">
                  <c:v>1.05547404063205</c:v>
                </c:pt>
                <c:pt idx="150">
                  <c:v>1.0649322799097101</c:v>
                </c:pt>
                <c:pt idx="151">
                  <c:v>1.0709480812641099</c:v>
                </c:pt>
                <c:pt idx="152">
                  <c:v>1.05968397291196</c:v>
                </c:pt>
                <c:pt idx="153">
                  <c:v>1.05363431151242</c:v>
                </c:pt>
                <c:pt idx="154">
                  <c:v>1.0401467268622999</c:v>
                </c:pt>
                <c:pt idx="155">
                  <c:v>1.0380586907449201</c:v>
                </c:pt>
                <c:pt idx="156">
                  <c:v>1.0442776523702</c:v>
                </c:pt>
                <c:pt idx="157">
                  <c:v>1.04946952595937</c:v>
                </c:pt>
                <c:pt idx="158">
                  <c:v>1.0487246049661401</c:v>
                </c:pt>
                <c:pt idx="159">
                  <c:v>1.04665914221219</c:v>
                </c:pt>
                <c:pt idx="160">
                  <c:v>1.0423476297968399</c:v>
                </c:pt>
                <c:pt idx="161">
                  <c:v>1.04396162528217</c:v>
                </c:pt>
                <c:pt idx="162">
                  <c:v>1.0293340857787801</c:v>
                </c:pt>
                <c:pt idx="163">
                  <c:v>1.03366817155756</c:v>
                </c:pt>
                <c:pt idx="164">
                  <c:v>1.0466027088036101</c:v>
                </c:pt>
                <c:pt idx="165">
                  <c:v>1.0436230248306999</c:v>
                </c:pt>
                <c:pt idx="166">
                  <c:v>1.0468397291196401</c:v>
                </c:pt>
                <c:pt idx="167">
                  <c:v>1.04154627539503</c:v>
                </c:pt>
                <c:pt idx="168">
                  <c:v>1.0450112866817201</c:v>
                </c:pt>
                <c:pt idx="169">
                  <c:v>1.0364898419864601</c:v>
                </c:pt>
                <c:pt idx="170">
                  <c:v>1.03918735891648</c:v>
                </c:pt>
                <c:pt idx="171">
                  <c:v>1.03801354401806</c:v>
                </c:pt>
                <c:pt idx="172">
                  <c:v>1.0424040632054199</c:v>
                </c:pt>
                <c:pt idx="173">
                  <c:v>1.0489051918735901</c:v>
                </c:pt>
                <c:pt idx="174">
                  <c:v>1.0415575620767501</c:v>
                </c:pt>
                <c:pt idx="175">
                  <c:v>1.05080135440181</c:v>
                </c:pt>
                <c:pt idx="176">
                  <c:v>1.0596162528216699</c:v>
                </c:pt>
                <c:pt idx="177">
                  <c:v>1.0740744920993199</c:v>
                </c:pt>
                <c:pt idx="178">
                  <c:v>1.0686343115124199</c:v>
                </c:pt>
                <c:pt idx="179">
                  <c:v>1.07011286681716</c:v>
                </c:pt>
                <c:pt idx="180">
                  <c:v>1.07650112866817</c:v>
                </c:pt>
                <c:pt idx="181">
                  <c:v>1.09272009029345</c:v>
                </c:pt>
                <c:pt idx="182">
                  <c:v>1.1114898419864601</c:v>
                </c:pt>
                <c:pt idx="183">
                  <c:v>1.1318510158013499</c:v>
                </c:pt>
                <c:pt idx="184">
                  <c:v>1.13332957110609</c:v>
                </c:pt>
                <c:pt idx="185">
                  <c:v>1.1276636568848799</c:v>
                </c:pt>
                <c:pt idx="186">
                  <c:v>1.12269751693002</c:v>
                </c:pt>
                <c:pt idx="187">
                  <c:v>1.1352483069977399</c:v>
                </c:pt>
                <c:pt idx="188">
                  <c:v>1.1419413092550801</c:v>
                </c:pt>
                <c:pt idx="189">
                  <c:v>1.14481941309255</c:v>
                </c:pt>
                <c:pt idx="190">
                  <c:v>1.14959367945824</c:v>
                </c:pt>
                <c:pt idx="191">
                  <c:v>1.1517381489842</c:v>
                </c:pt>
                <c:pt idx="192">
                  <c:v>1.1479796839729099</c:v>
                </c:pt>
                <c:pt idx="193">
                  <c:v>1.17044018058691</c:v>
                </c:pt>
                <c:pt idx="194">
                  <c:v>1.17479683972912</c:v>
                </c:pt>
              </c:numCache>
            </c:numRef>
          </c:val>
          <c:smooth val="0"/>
          <c:extLst>
            <c:ext xmlns:c16="http://schemas.microsoft.com/office/drawing/2014/chart" uri="{C3380CC4-5D6E-409C-BE32-E72D297353CC}">
              <c16:uniqueId val="{00000002-4A23-4577-A0F4-349DFD714095}"/>
            </c:ext>
          </c:extLst>
        </c:ser>
        <c:ser>
          <c:idx val="3"/>
          <c:order val="3"/>
          <c:tx>
            <c:strRef>
              <c:f>Sheet3!$Y$4</c:f>
              <c:strCache>
                <c:ptCount val="1"/>
                <c:pt idx="0">
                  <c:v>南华金属指数</c:v>
                </c:pt>
              </c:strCache>
            </c:strRef>
          </c:tx>
          <c:spPr>
            <a:ln w="19050" cap="rnd">
              <a:solidFill>
                <a:schemeClr val="accent4"/>
              </a:solidFill>
              <a:round/>
            </a:ln>
            <a:effectLst/>
          </c:spPr>
          <c:marker>
            <c:symbol val="none"/>
          </c:marker>
          <c:cat>
            <c:numRef>
              <c:f>Sheet3!$U$5:$U$199</c:f>
              <c:numCache>
                <c:formatCode>yyyy\-mm\-dd</c:formatCode>
                <c:ptCount val="195"/>
                <c:pt idx="0">
                  <c:v>44200</c:v>
                </c:pt>
                <c:pt idx="1">
                  <c:v>44201</c:v>
                </c:pt>
                <c:pt idx="2">
                  <c:v>44202</c:v>
                </c:pt>
                <c:pt idx="3">
                  <c:v>44203</c:v>
                </c:pt>
                <c:pt idx="4">
                  <c:v>44204</c:v>
                </c:pt>
                <c:pt idx="5">
                  <c:v>44207</c:v>
                </c:pt>
                <c:pt idx="6">
                  <c:v>44208</c:v>
                </c:pt>
                <c:pt idx="7">
                  <c:v>44209</c:v>
                </c:pt>
                <c:pt idx="8">
                  <c:v>44210</c:v>
                </c:pt>
                <c:pt idx="9">
                  <c:v>44211</c:v>
                </c:pt>
                <c:pt idx="10">
                  <c:v>44214</c:v>
                </c:pt>
                <c:pt idx="11">
                  <c:v>44215</c:v>
                </c:pt>
                <c:pt idx="12">
                  <c:v>44216</c:v>
                </c:pt>
                <c:pt idx="13">
                  <c:v>44217</c:v>
                </c:pt>
                <c:pt idx="14">
                  <c:v>44218</c:v>
                </c:pt>
                <c:pt idx="15">
                  <c:v>44221</c:v>
                </c:pt>
                <c:pt idx="16">
                  <c:v>44222</c:v>
                </c:pt>
                <c:pt idx="17">
                  <c:v>44223</c:v>
                </c:pt>
                <c:pt idx="18">
                  <c:v>44224</c:v>
                </c:pt>
                <c:pt idx="19">
                  <c:v>44225</c:v>
                </c:pt>
                <c:pt idx="20">
                  <c:v>44228</c:v>
                </c:pt>
                <c:pt idx="21">
                  <c:v>44229</c:v>
                </c:pt>
                <c:pt idx="22">
                  <c:v>44230</c:v>
                </c:pt>
                <c:pt idx="23">
                  <c:v>44231</c:v>
                </c:pt>
                <c:pt idx="24">
                  <c:v>44232</c:v>
                </c:pt>
                <c:pt idx="25">
                  <c:v>44235</c:v>
                </c:pt>
                <c:pt idx="26">
                  <c:v>44236</c:v>
                </c:pt>
                <c:pt idx="27">
                  <c:v>44237</c:v>
                </c:pt>
                <c:pt idx="28">
                  <c:v>44245</c:v>
                </c:pt>
                <c:pt idx="29">
                  <c:v>44246</c:v>
                </c:pt>
                <c:pt idx="30">
                  <c:v>44249</c:v>
                </c:pt>
                <c:pt idx="31">
                  <c:v>44250</c:v>
                </c:pt>
                <c:pt idx="32">
                  <c:v>44251</c:v>
                </c:pt>
                <c:pt idx="33">
                  <c:v>44252</c:v>
                </c:pt>
                <c:pt idx="34">
                  <c:v>44253</c:v>
                </c:pt>
                <c:pt idx="35">
                  <c:v>44256</c:v>
                </c:pt>
                <c:pt idx="36">
                  <c:v>44257</c:v>
                </c:pt>
                <c:pt idx="37">
                  <c:v>44258</c:v>
                </c:pt>
                <c:pt idx="38">
                  <c:v>44259</c:v>
                </c:pt>
                <c:pt idx="39">
                  <c:v>44260</c:v>
                </c:pt>
                <c:pt idx="40">
                  <c:v>44263</c:v>
                </c:pt>
                <c:pt idx="41">
                  <c:v>44264</c:v>
                </c:pt>
                <c:pt idx="42">
                  <c:v>44265</c:v>
                </c:pt>
                <c:pt idx="43">
                  <c:v>44266</c:v>
                </c:pt>
                <c:pt idx="44">
                  <c:v>44267</c:v>
                </c:pt>
                <c:pt idx="45">
                  <c:v>44270</c:v>
                </c:pt>
                <c:pt idx="46">
                  <c:v>44271</c:v>
                </c:pt>
                <c:pt idx="47">
                  <c:v>44272</c:v>
                </c:pt>
                <c:pt idx="48">
                  <c:v>44273</c:v>
                </c:pt>
                <c:pt idx="49">
                  <c:v>44274</c:v>
                </c:pt>
                <c:pt idx="50">
                  <c:v>44277</c:v>
                </c:pt>
                <c:pt idx="51">
                  <c:v>44278</c:v>
                </c:pt>
                <c:pt idx="52">
                  <c:v>44279</c:v>
                </c:pt>
                <c:pt idx="53">
                  <c:v>44280</c:v>
                </c:pt>
                <c:pt idx="54">
                  <c:v>44281</c:v>
                </c:pt>
                <c:pt idx="55">
                  <c:v>44284</c:v>
                </c:pt>
                <c:pt idx="56">
                  <c:v>44285</c:v>
                </c:pt>
                <c:pt idx="57">
                  <c:v>44286</c:v>
                </c:pt>
                <c:pt idx="58">
                  <c:v>44287</c:v>
                </c:pt>
                <c:pt idx="59">
                  <c:v>44288</c:v>
                </c:pt>
                <c:pt idx="60">
                  <c:v>44292</c:v>
                </c:pt>
                <c:pt idx="61">
                  <c:v>44293</c:v>
                </c:pt>
                <c:pt idx="62">
                  <c:v>44294</c:v>
                </c:pt>
                <c:pt idx="63">
                  <c:v>44295</c:v>
                </c:pt>
                <c:pt idx="64">
                  <c:v>44298</c:v>
                </c:pt>
                <c:pt idx="65">
                  <c:v>44299</c:v>
                </c:pt>
                <c:pt idx="66">
                  <c:v>44300</c:v>
                </c:pt>
                <c:pt idx="67">
                  <c:v>44301</c:v>
                </c:pt>
                <c:pt idx="68">
                  <c:v>44302</c:v>
                </c:pt>
                <c:pt idx="69">
                  <c:v>44305</c:v>
                </c:pt>
                <c:pt idx="70">
                  <c:v>44306</c:v>
                </c:pt>
                <c:pt idx="71">
                  <c:v>44307</c:v>
                </c:pt>
                <c:pt idx="72">
                  <c:v>44308</c:v>
                </c:pt>
                <c:pt idx="73">
                  <c:v>44309</c:v>
                </c:pt>
                <c:pt idx="74">
                  <c:v>44312</c:v>
                </c:pt>
                <c:pt idx="75">
                  <c:v>44313</c:v>
                </c:pt>
                <c:pt idx="76">
                  <c:v>44314</c:v>
                </c:pt>
                <c:pt idx="77">
                  <c:v>44315</c:v>
                </c:pt>
                <c:pt idx="78">
                  <c:v>44316</c:v>
                </c:pt>
                <c:pt idx="79">
                  <c:v>44322</c:v>
                </c:pt>
                <c:pt idx="80">
                  <c:v>44323</c:v>
                </c:pt>
                <c:pt idx="81">
                  <c:v>44326</c:v>
                </c:pt>
                <c:pt idx="82">
                  <c:v>44327</c:v>
                </c:pt>
                <c:pt idx="83">
                  <c:v>44328</c:v>
                </c:pt>
                <c:pt idx="84">
                  <c:v>44329</c:v>
                </c:pt>
                <c:pt idx="85">
                  <c:v>44330</c:v>
                </c:pt>
                <c:pt idx="86">
                  <c:v>44333</c:v>
                </c:pt>
                <c:pt idx="87">
                  <c:v>44334</c:v>
                </c:pt>
                <c:pt idx="88">
                  <c:v>44335</c:v>
                </c:pt>
                <c:pt idx="89">
                  <c:v>44336</c:v>
                </c:pt>
                <c:pt idx="90">
                  <c:v>44337</c:v>
                </c:pt>
                <c:pt idx="91">
                  <c:v>44340</c:v>
                </c:pt>
                <c:pt idx="92">
                  <c:v>44341</c:v>
                </c:pt>
                <c:pt idx="93">
                  <c:v>44342</c:v>
                </c:pt>
                <c:pt idx="94">
                  <c:v>44343</c:v>
                </c:pt>
                <c:pt idx="95">
                  <c:v>44344</c:v>
                </c:pt>
                <c:pt idx="96">
                  <c:v>44347</c:v>
                </c:pt>
                <c:pt idx="97">
                  <c:v>44348</c:v>
                </c:pt>
                <c:pt idx="98">
                  <c:v>44349</c:v>
                </c:pt>
                <c:pt idx="99">
                  <c:v>44350</c:v>
                </c:pt>
                <c:pt idx="100">
                  <c:v>44351</c:v>
                </c:pt>
                <c:pt idx="101">
                  <c:v>44354</c:v>
                </c:pt>
                <c:pt idx="102">
                  <c:v>44355</c:v>
                </c:pt>
                <c:pt idx="103">
                  <c:v>44356</c:v>
                </c:pt>
                <c:pt idx="104">
                  <c:v>44357</c:v>
                </c:pt>
                <c:pt idx="105">
                  <c:v>44358</c:v>
                </c:pt>
                <c:pt idx="106">
                  <c:v>44362</c:v>
                </c:pt>
                <c:pt idx="107">
                  <c:v>44363</c:v>
                </c:pt>
                <c:pt idx="108">
                  <c:v>44364</c:v>
                </c:pt>
                <c:pt idx="109">
                  <c:v>44365</c:v>
                </c:pt>
                <c:pt idx="110">
                  <c:v>44368</c:v>
                </c:pt>
                <c:pt idx="111">
                  <c:v>44369</c:v>
                </c:pt>
                <c:pt idx="112">
                  <c:v>44370</c:v>
                </c:pt>
                <c:pt idx="113">
                  <c:v>44371</c:v>
                </c:pt>
                <c:pt idx="114">
                  <c:v>44372</c:v>
                </c:pt>
                <c:pt idx="115">
                  <c:v>44375</c:v>
                </c:pt>
                <c:pt idx="116">
                  <c:v>44376</c:v>
                </c:pt>
                <c:pt idx="117">
                  <c:v>44377</c:v>
                </c:pt>
                <c:pt idx="118">
                  <c:v>44378</c:v>
                </c:pt>
                <c:pt idx="119">
                  <c:v>44379</c:v>
                </c:pt>
                <c:pt idx="120">
                  <c:v>44382</c:v>
                </c:pt>
                <c:pt idx="121">
                  <c:v>44383</c:v>
                </c:pt>
                <c:pt idx="122">
                  <c:v>44384</c:v>
                </c:pt>
                <c:pt idx="123">
                  <c:v>44385</c:v>
                </c:pt>
                <c:pt idx="124">
                  <c:v>44386</c:v>
                </c:pt>
                <c:pt idx="125">
                  <c:v>44389</c:v>
                </c:pt>
                <c:pt idx="126">
                  <c:v>44390</c:v>
                </c:pt>
                <c:pt idx="127">
                  <c:v>44391</c:v>
                </c:pt>
                <c:pt idx="128">
                  <c:v>44392</c:v>
                </c:pt>
                <c:pt idx="129">
                  <c:v>44393</c:v>
                </c:pt>
                <c:pt idx="130">
                  <c:v>44396</c:v>
                </c:pt>
                <c:pt idx="131">
                  <c:v>44397</c:v>
                </c:pt>
                <c:pt idx="132">
                  <c:v>44398</c:v>
                </c:pt>
                <c:pt idx="133">
                  <c:v>44399</c:v>
                </c:pt>
                <c:pt idx="134">
                  <c:v>44400</c:v>
                </c:pt>
                <c:pt idx="135">
                  <c:v>44403</c:v>
                </c:pt>
                <c:pt idx="136">
                  <c:v>44404</c:v>
                </c:pt>
                <c:pt idx="137">
                  <c:v>44405</c:v>
                </c:pt>
                <c:pt idx="138">
                  <c:v>44406</c:v>
                </c:pt>
                <c:pt idx="139">
                  <c:v>44407</c:v>
                </c:pt>
                <c:pt idx="140">
                  <c:v>44410</c:v>
                </c:pt>
                <c:pt idx="141">
                  <c:v>44411</c:v>
                </c:pt>
                <c:pt idx="142">
                  <c:v>44412</c:v>
                </c:pt>
                <c:pt idx="143">
                  <c:v>44413</c:v>
                </c:pt>
                <c:pt idx="144">
                  <c:v>44414</c:v>
                </c:pt>
                <c:pt idx="145">
                  <c:v>44417</c:v>
                </c:pt>
                <c:pt idx="146">
                  <c:v>44418</c:v>
                </c:pt>
                <c:pt idx="147">
                  <c:v>44419</c:v>
                </c:pt>
                <c:pt idx="148">
                  <c:v>44420</c:v>
                </c:pt>
                <c:pt idx="149">
                  <c:v>44421</c:v>
                </c:pt>
                <c:pt idx="150">
                  <c:v>44424</c:v>
                </c:pt>
                <c:pt idx="151">
                  <c:v>44425</c:v>
                </c:pt>
                <c:pt idx="152">
                  <c:v>44426</c:v>
                </c:pt>
                <c:pt idx="153">
                  <c:v>44427</c:v>
                </c:pt>
                <c:pt idx="154">
                  <c:v>44428</c:v>
                </c:pt>
                <c:pt idx="155">
                  <c:v>44431</c:v>
                </c:pt>
                <c:pt idx="156">
                  <c:v>44432</c:v>
                </c:pt>
                <c:pt idx="157">
                  <c:v>44433</c:v>
                </c:pt>
                <c:pt idx="158">
                  <c:v>44434</c:v>
                </c:pt>
                <c:pt idx="159">
                  <c:v>44435</c:v>
                </c:pt>
                <c:pt idx="160">
                  <c:v>44438</c:v>
                </c:pt>
                <c:pt idx="161">
                  <c:v>44439</c:v>
                </c:pt>
                <c:pt idx="162">
                  <c:v>44440</c:v>
                </c:pt>
                <c:pt idx="163">
                  <c:v>44441</c:v>
                </c:pt>
                <c:pt idx="164">
                  <c:v>44442</c:v>
                </c:pt>
                <c:pt idx="165">
                  <c:v>44445</c:v>
                </c:pt>
                <c:pt idx="166">
                  <c:v>44446</c:v>
                </c:pt>
                <c:pt idx="167">
                  <c:v>44447</c:v>
                </c:pt>
                <c:pt idx="168">
                  <c:v>44448</c:v>
                </c:pt>
                <c:pt idx="169">
                  <c:v>44449</c:v>
                </c:pt>
                <c:pt idx="170">
                  <c:v>44452</c:v>
                </c:pt>
                <c:pt idx="171">
                  <c:v>44453</c:v>
                </c:pt>
                <c:pt idx="172">
                  <c:v>44454</c:v>
                </c:pt>
                <c:pt idx="173">
                  <c:v>44455</c:v>
                </c:pt>
                <c:pt idx="174">
                  <c:v>44456</c:v>
                </c:pt>
                <c:pt idx="175">
                  <c:v>44461</c:v>
                </c:pt>
                <c:pt idx="176">
                  <c:v>44462</c:v>
                </c:pt>
                <c:pt idx="177">
                  <c:v>44463</c:v>
                </c:pt>
                <c:pt idx="178">
                  <c:v>44466</c:v>
                </c:pt>
                <c:pt idx="179">
                  <c:v>44467</c:v>
                </c:pt>
                <c:pt idx="180">
                  <c:v>44468</c:v>
                </c:pt>
                <c:pt idx="181">
                  <c:v>44469</c:v>
                </c:pt>
                <c:pt idx="182">
                  <c:v>44477</c:v>
                </c:pt>
                <c:pt idx="183">
                  <c:v>44480</c:v>
                </c:pt>
                <c:pt idx="184">
                  <c:v>44481</c:v>
                </c:pt>
                <c:pt idx="185">
                  <c:v>44482</c:v>
                </c:pt>
                <c:pt idx="186">
                  <c:v>44483</c:v>
                </c:pt>
                <c:pt idx="187">
                  <c:v>44484</c:v>
                </c:pt>
                <c:pt idx="188">
                  <c:v>44487</c:v>
                </c:pt>
                <c:pt idx="189">
                  <c:v>44488</c:v>
                </c:pt>
                <c:pt idx="190">
                  <c:v>44489</c:v>
                </c:pt>
                <c:pt idx="191">
                  <c:v>44490</c:v>
                </c:pt>
                <c:pt idx="192">
                  <c:v>44491</c:v>
                </c:pt>
                <c:pt idx="193">
                  <c:v>44494</c:v>
                </c:pt>
                <c:pt idx="194">
                  <c:v>44495</c:v>
                </c:pt>
              </c:numCache>
            </c:numRef>
          </c:cat>
          <c:val>
            <c:numRef>
              <c:f>Sheet3!$Y$5:$Y$199</c:f>
              <c:numCache>
                <c:formatCode>General</c:formatCode>
                <c:ptCount val="195"/>
                <c:pt idx="0" formatCode="0.0000">
                  <c:v>1</c:v>
                </c:pt>
                <c:pt idx="1">
                  <c:v>1.0071468282591101</c:v>
                </c:pt>
                <c:pt idx="2">
                  <c:v>1.0092838497801999</c:v>
                </c:pt>
                <c:pt idx="3">
                  <c:v>1.0261237447065299</c:v>
                </c:pt>
                <c:pt idx="4">
                  <c:v>1.0313112921126499</c:v>
                </c:pt>
                <c:pt idx="5">
                  <c:v>1.0025751729354699</c:v>
                </c:pt>
                <c:pt idx="6">
                  <c:v>1.0038172908602001</c:v>
                </c:pt>
                <c:pt idx="7">
                  <c:v>0.99859460867085104</c:v>
                </c:pt>
                <c:pt idx="8">
                  <c:v>1.0027818481309301</c:v>
                </c:pt>
                <c:pt idx="9">
                  <c:v>1.00621885663148</c:v>
                </c:pt>
                <c:pt idx="10">
                  <c:v>1.0185284312732601</c:v>
                </c:pt>
                <c:pt idx="11">
                  <c:v>1.0015624644776999</c:v>
                </c:pt>
                <c:pt idx="12">
                  <c:v>1.0077937216209101</c:v>
                </c:pt>
                <c:pt idx="13">
                  <c:v>1.0158209862126999</c:v>
                </c:pt>
                <c:pt idx="14">
                  <c:v>1.0012317841649601</c:v>
                </c:pt>
                <c:pt idx="15">
                  <c:v>1.0085542863402199</c:v>
                </c:pt>
                <c:pt idx="16">
                  <c:v>0.99620957691520695</c:v>
                </c:pt>
                <c:pt idx="17">
                  <c:v>1.0043319120969101</c:v>
                </c:pt>
                <c:pt idx="18">
                  <c:v>0.97820816739037397</c:v>
                </c:pt>
                <c:pt idx="19">
                  <c:v>0.977887820837407</c:v>
                </c:pt>
                <c:pt idx="20">
                  <c:v>0.978082095521142</c:v>
                </c:pt>
                <c:pt idx="21">
                  <c:v>0.95807593660031698</c:v>
                </c:pt>
                <c:pt idx="22">
                  <c:v>0.96116986427639906</c:v>
                </c:pt>
                <c:pt idx="23">
                  <c:v>0.98209366106508</c:v>
                </c:pt>
                <c:pt idx="24">
                  <c:v>0.993128049750853</c:v>
                </c:pt>
                <c:pt idx="25">
                  <c:v>1.00553062823059</c:v>
                </c:pt>
                <c:pt idx="26">
                  <c:v>1.02372631243916</c:v>
                </c:pt>
                <c:pt idx="27">
                  <c:v>1.0319519852185901</c:v>
                </c:pt>
                <c:pt idx="28">
                  <c:v>1.0710115304091501</c:v>
                </c:pt>
                <c:pt idx="29">
                  <c:v>1.0778359453633499</c:v>
                </c:pt>
                <c:pt idx="30">
                  <c:v>1.1020934130548501</c:v>
                </c:pt>
                <c:pt idx="31">
                  <c:v>1.0931216428197901</c:v>
                </c:pt>
                <c:pt idx="32">
                  <c:v>1.09659998635944</c:v>
                </c:pt>
                <c:pt idx="33">
                  <c:v>1.1181004069434599</c:v>
                </c:pt>
                <c:pt idx="34">
                  <c:v>1.10939938121446</c:v>
                </c:pt>
                <c:pt idx="35">
                  <c:v>1.0962011032321901</c:v>
                </c:pt>
                <c:pt idx="36">
                  <c:v>1.10402375938047</c:v>
                </c:pt>
                <c:pt idx="37">
                  <c:v>1.1191751179598699</c:v>
                </c:pt>
                <c:pt idx="38">
                  <c:v>1.1049310634885501</c:v>
                </c:pt>
                <c:pt idx="39">
                  <c:v>1.07662069521402</c:v>
                </c:pt>
                <c:pt idx="40">
                  <c:v>1.0838377930395899</c:v>
                </c:pt>
                <c:pt idx="41">
                  <c:v>1.04640064813341</c:v>
                </c:pt>
                <c:pt idx="42">
                  <c:v>1.0474009560794499</c:v>
                </c:pt>
                <c:pt idx="43">
                  <c:v>1.0796588205873301</c:v>
                </c:pt>
                <c:pt idx="44">
                  <c:v>1.0700670247658901</c:v>
                </c:pt>
                <c:pt idx="45">
                  <c:v>1.07291500895937</c:v>
                </c:pt>
                <c:pt idx="46">
                  <c:v>1.0708193224773701</c:v>
                </c:pt>
                <c:pt idx="47">
                  <c:v>1.07677156810671</c:v>
                </c:pt>
                <c:pt idx="48">
                  <c:v>1.0779702842404</c:v>
                </c:pt>
                <c:pt idx="49">
                  <c:v>1.0633624814250699</c:v>
                </c:pt>
                <c:pt idx="50">
                  <c:v>1.0643917238984699</c:v>
                </c:pt>
                <c:pt idx="51">
                  <c:v>1.06952140224987</c:v>
                </c:pt>
                <c:pt idx="52">
                  <c:v>1.07126160739567</c:v>
                </c:pt>
                <c:pt idx="53">
                  <c:v>1.0682338157821301</c:v>
                </c:pt>
                <c:pt idx="54">
                  <c:v>1.0895606292019699</c:v>
                </c:pt>
                <c:pt idx="55">
                  <c:v>1.1015188560114599</c:v>
                </c:pt>
                <c:pt idx="56">
                  <c:v>1.0936796658475401</c:v>
                </c:pt>
                <c:pt idx="57">
                  <c:v>1.08108901293993</c:v>
                </c:pt>
                <c:pt idx="58">
                  <c:v>1.08976317089352</c:v>
                </c:pt>
                <c:pt idx="59">
                  <c:v>1.1105050935101899</c:v>
                </c:pt>
                <c:pt idx="60">
                  <c:v>1.11320633831489</c:v>
                </c:pt>
                <c:pt idx="61">
                  <c:v>1.11698642763991</c:v>
                </c:pt>
                <c:pt idx="62">
                  <c:v>1.1160584560122799</c:v>
                </c:pt>
                <c:pt idx="63">
                  <c:v>1.11071383545761</c:v>
                </c:pt>
                <c:pt idx="64">
                  <c:v>1.1048835281936</c:v>
                </c:pt>
                <c:pt idx="65">
                  <c:v>1.1153020247968899</c:v>
                </c:pt>
                <c:pt idx="66">
                  <c:v>1.1148039375758201</c:v>
                </c:pt>
                <c:pt idx="67">
                  <c:v>1.13357624557973</c:v>
                </c:pt>
                <c:pt idx="68">
                  <c:v>1.1370504556154699</c:v>
                </c:pt>
                <c:pt idx="69">
                  <c:v>1.1416241776910701</c:v>
                </c:pt>
                <c:pt idx="70">
                  <c:v>1.15317318761354</c:v>
                </c:pt>
                <c:pt idx="71">
                  <c:v>1.14990151926936</c:v>
                </c:pt>
                <c:pt idx="72">
                  <c:v>1.14936003025725</c:v>
                </c:pt>
                <c:pt idx="73">
                  <c:v>1.1606382956736701</c:v>
                </c:pt>
                <c:pt idx="74">
                  <c:v>1.1857286644028799</c:v>
                </c:pt>
                <c:pt idx="75">
                  <c:v>1.2038974808360401</c:v>
                </c:pt>
                <c:pt idx="76">
                  <c:v>1.19188965197964</c:v>
                </c:pt>
                <c:pt idx="77">
                  <c:v>1.2038520122930401</c:v>
                </c:pt>
                <c:pt idx="78">
                  <c:v>1.18953975500722</c:v>
                </c:pt>
                <c:pt idx="79">
                  <c:v>1.2375772706887</c:v>
                </c:pt>
                <c:pt idx="80">
                  <c:v>1.2609377680318901</c:v>
                </c:pt>
                <c:pt idx="81">
                  <c:v>1.3176618421786901</c:v>
                </c:pt>
                <c:pt idx="82">
                  <c:v>1.30495958466553</c:v>
                </c:pt>
                <c:pt idx="83">
                  <c:v>1.3223492356117901</c:v>
                </c:pt>
                <c:pt idx="84">
                  <c:v>1.2669478827159599</c:v>
                </c:pt>
                <c:pt idx="85">
                  <c:v>1.2349194276750499</c:v>
                </c:pt>
                <c:pt idx="86">
                  <c:v>1.24567893835086</c:v>
                </c:pt>
                <c:pt idx="87">
                  <c:v>1.27074243930466</c:v>
                </c:pt>
                <c:pt idx="88">
                  <c:v>1.2283140884280499</c:v>
                </c:pt>
                <c:pt idx="89">
                  <c:v>1.1998983158038301</c:v>
                </c:pt>
                <c:pt idx="90">
                  <c:v>1.17188555981077</c:v>
                </c:pt>
                <c:pt idx="91">
                  <c:v>1.1490045489210501</c:v>
                </c:pt>
                <c:pt idx="92">
                  <c:v>1.1493744975209299</c:v>
                </c:pt>
                <c:pt idx="93">
                  <c:v>1.1174328460621099</c:v>
                </c:pt>
                <c:pt idx="94">
                  <c:v>1.14433162275163</c:v>
                </c:pt>
                <c:pt idx="95">
                  <c:v>1.1699841480125099</c:v>
                </c:pt>
                <c:pt idx="96">
                  <c:v>1.1892545432374799</c:v>
                </c:pt>
                <c:pt idx="97">
                  <c:v>1.2150827424145001</c:v>
                </c:pt>
                <c:pt idx="98">
                  <c:v>1.20115903449616</c:v>
                </c:pt>
                <c:pt idx="99">
                  <c:v>1.2149132687542199</c:v>
                </c:pt>
                <c:pt idx="100">
                  <c:v>1.1984825907149099</c:v>
                </c:pt>
                <c:pt idx="101">
                  <c:v>1.172057100223</c:v>
                </c:pt>
                <c:pt idx="102">
                  <c:v>1.1826306032228899</c:v>
                </c:pt>
                <c:pt idx="103">
                  <c:v>1.1962856333871399</c:v>
                </c:pt>
                <c:pt idx="104">
                  <c:v>1.20275250025318</c:v>
                </c:pt>
                <c:pt idx="105">
                  <c:v>1.24103701346076</c:v>
                </c:pt>
                <c:pt idx="106">
                  <c:v>1.2143139106873799</c:v>
                </c:pt>
                <c:pt idx="107">
                  <c:v>1.1840504618157199</c:v>
                </c:pt>
                <c:pt idx="108">
                  <c:v>1.19889387435388</c:v>
                </c:pt>
                <c:pt idx="109">
                  <c:v>1.1832692295768701</c:v>
                </c:pt>
                <c:pt idx="110">
                  <c:v>1.1480207749906499</c:v>
                </c:pt>
                <c:pt idx="111">
                  <c:v>1.16063622892171</c:v>
                </c:pt>
                <c:pt idx="112">
                  <c:v>1.1763001419858601</c:v>
                </c:pt>
                <c:pt idx="113">
                  <c:v>1.17496088671926</c:v>
                </c:pt>
                <c:pt idx="114">
                  <c:v>1.1950559159741301</c:v>
                </c:pt>
                <c:pt idx="115">
                  <c:v>1.1983234508144001</c:v>
                </c:pt>
                <c:pt idx="116">
                  <c:v>1.18354410758684</c:v>
                </c:pt>
                <c:pt idx="117">
                  <c:v>1.19840405414063</c:v>
                </c:pt>
                <c:pt idx="118">
                  <c:v>1.19402047324486</c:v>
                </c:pt>
                <c:pt idx="119">
                  <c:v>1.1967113842897901</c:v>
                </c:pt>
                <c:pt idx="120">
                  <c:v>1.2225726514980899</c:v>
                </c:pt>
                <c:pt idx="121">
                  <c:v>1.23331562815826</c:v>
                </c:pt>
                <c:pt idx="122">
                  <c:v>1.24073320092342</c:v>
                </c:pt>
                <c:pt idx="123">
                  <c:v>1.2246993392594001</c:v>
                </c:pt>
                <c:pt idx="124">
                  <c:v>1.22664415284871</c:v>
                </c:pt>
                <c:pt idx="125">
                  <c:v>1.23277413914614</c:v>
                </c:pt>
                <c:pt idx="126">
                  <c:v>1.24562106929613</c:v>
                </c:pt>
                <c:pt idx="127">
                  <c:v>1.25327631853608</c:v>
                </c:pt>
                <c:pt idx="128">
                  <c:v>1.25312337889144</c:v>
                </c:pt>
                <c:pt idx="129">
                  <c:v>1.2611609772429899</c:v>
                </c:pt>
                <c:pt idx="130">
                  <c:v>1.2561470370010599</c:v>
                </c:pt>
                <c:pt idx="131">
                  <c:v>1.2542290911871601</c:v>
                </c:pt>
                <c:pt idx="132">
                  <c:v>1.23277207239419</c:v>
                </c:pt>
                <c:pt idx="133">
                  <c:v>1.2363020847327</c:v>
                </c:pt>
                <c:pt idx="134">
                  <c:v>1.24309756515952</c:v>
                </c:pt>
                <c:pt idx="135">
                  <c:v>1.2548511835255101</c:v>
                </c:pt>
                <c:pt idx="136">
                  <c:v>1.24452362400822</c:v>
                </c:pt>
                <c:pt idx="137">
                  <c:v>1.2541650218765701</c:v>
                </c:pt>
                <c:pt idx="138">
                  <c:v>1.2604748155940599</c:v>
                </c:pt>
                <c:pt idx="139">
                  <c:v>1.2419071160336499</c:v>
                </c:pt>
                <c:pt idx="140">
                  <c:v>1.2230397374398301</c:v>
                </c:pt>
                <c:pt idx="141">
                  <c:v>1.2019857352780099</c:v>
                </c:pt>
                <c:pt idx="142">
                  <c:v>1.2186106880010601</c:v>
                </c:pt>
                <c:pt idx="143">
                  <c:v>1.19361125635785</c:v>
                </c:pt>
                <c:pt idx="144">
                  <c:v>1.2046683793151201</c:v>
                </c:pt>
                <c:pt idx="145">
                  <c:v>1.1806961233933599</c:v>
                </c:pt>
                <c:pt idx="146">
                  <c:v>1.1891470721358399</c:v>
                </c:pt>
                <c:pt idx="147">
                  <c:v>1.2013574426838001</c:v>
                </c:pt>
                <c:pt idx="148">
                  <c:v>1.19188345172377</c:v>
                </c:pt>
                <c:pt idx="149">
                  <c:v>1.19190825274723</c:v>
                </c:pt>
                <c:pt idx="150">
                  <c:v>1.18566666184425</c:v>
                </c:pt>
                <c:pt idx="151">
                  <c:v>1.1848606285819401</c:v>
                </c:pt>
                <c:pt idx="152">
                  <c:v>1.15647999074095</c:v>
                </c:pt>
                <c:pt idx="153">
                  <c:v>1.1241167218833901</c:v>
                </c:pt>
                <c:pt idx="154">
                  <c:v>1.13525031466299</c:v>
                </c:pt>
                <c:pt idx="155">
                  <c:v>1.13271441001465</c:v>
                </c:pt>
                <c:pt idx="156">
                  <c:v>1.1658237763278401</c:v>
                </c:pt>
                <c:pt idx="157">
                  <c:v>1.1660697198104399</c:v>
                </c:pt>
                <c:pt idx="158">
                  <c:v>1.1553701449413101</c:v>
                </c:pt>
                <c:pt idx="159">
                  <c:v>1.1741073181620001</c:v>
                </c:pt>
                <c:pt idx="160">
                  <c:v>1.19459503028825</c:v>
                </c:pt>
                <c:pt idx="161">
                  <c:v>1.18207671369905</c:v>
                </c:pt>
                <c:pt idx="162">
                  <c:v>1.1573728275853501</c:v>
                </c:pt>
                <c:pt idx="163">
                  <c:v>1.1644679870456001</c:v>
                </c:pt>
                <c:pt idx="164">
                  <c:v>1.1786521057102299</c:v>
                </c:pt>
                <c:pt idx="165">
                  <c:v>1.1667558814593699</c:v>
                </c:pt>
                <c:pt idx="166">
                  <c:v>1.1795304752909499</c:v>
                </c:pt>
                <c:pt idx="167">
                  <c:v>1.1742623245585899</c:v>
                </c:pt>
                <c:pt idx="168">
                  <c:v>1.1905462632091299</c:v>
                </c:pt>
                <c:pt idx="169">
                  <c:v>1.1937021934438501</c:v>
                </c:pt>
                <c:pt idx="170">
                  <c:v>1.1869666488237101</c:v>
                </c:pt>
                <c:pt idx="171">
                  <c:v>1.1659209136697</c:v>
                </c:pt>
                <c:pt idx="172">
                  <c:v>1.16176880899285</c:v>
                </c:pt>
                <c:pt idx="173">
                  <c:v>1.153152520094</c:v>
                </c:pt>
                <c:pt idx="174">
                  <c:v>1.1321667207466799</c:v>
                </c:pt>
                <c:pt idx="175">
                  <c:v>1.15878235241841</c:v>
                </c:pt>
                <c:pt idx="176">
                  <c:v>1.15508286641962</c:v>
                </c:pt>
                <c:pt idx="177">
                  <c:v>1.1547087843158299</c:v>
                </c:pt>
                <c:pt idx="178">
                  <c:v>1.1635524159296999</c:v>
                </c:pt>
                <c:pt idx="179">
                  <c:v>1.1559529689925201</c:v>
                </c:pt>
                <c:pt idx="180">
                  <c:v>1.1621904263916001</c:v>
                </c:pt>
                <c:pt idx="181">
                  <c:v>1.1700234162996499</c:v>
                </c:pt>
                <c:pt idx="182">
                  <c:v>1.19870373317406</c:v>
                </c:pt>
                <c:pt idx="183">
                  <c:v>1.2246724714839901</c:v>
                </c:pt>
                <c:pt idx="184">
                  <c:v>1.1994291631101299</c:v>
                </c:pt>
                <c:pt idx="185">
                  <c:v>1.1808387292782301</c:v>
                </c:pt>
                <c:pt idx="186">
                  <c:v>1.20073121684155</c:v>
                </c:pt>
                <c:pt idx="187">
                  <c:v>1.2098765942407901</c:v>
                </c:pt>
                <c:pt idx="188">
                  <c:v>1.21939605374382</c:v>
                </c:pt>
                <c:pt idx="189">
                  <c:v>1.22135326784485</c:v>
                </c:pt>
                <c:pt idx="190">
                  <c:v>1.1852884462365501</c:v>
                </c:pt>
                <c:pt idx="191">
                  <c:v>1.1448958460352501</c:v>
                </c:pt>
                <c:pt idx="192">
                  <c:v>1.1440980797807601</c:v>
                </c:pt>
                <c:pt idx="193">
                  <c:v>1.1356057959991801</c:v>
                </c:pt>
                <c:pt idx="194">
                  <c:v>1.1509472957583999</c:v>
                </c:pt>
              </c:numCache>
            </c:numRef>
          </c:val>
          <c:smooth val="0"/>
          <c:extLst>
            <c:ext xmlns:c16="http://schemas.microsoft.com/office/drawing/2014/chart" uri="{C3380CC4-5D6E-409C-BE32-E72D297353CC}">
              <c16:uniqueId val="{00000003-4A23-4577-A0F4-349DFD714095}"/>
            </c:ext>
          </c:extLst>
        </c:ser>
        <c:ser>
          <c:idx val="4"/>
          <c:order val="4"/>
          <c:tx>
            <c:strRef>
              <c:f>Sheet3!$Z$4</c:f>
              <c:strCache>
                <c:ptCount val="1"/>
                <c:pt idx="0">
                  <c:v>南华能化指数</c:v>
                </c:pt>
              </c:strCache>
            </c:strRef>
          </c:tx>
          <c:spPr>
            <a:ln w="19050" cap="rnd">
              <a:solidFill>
                <a:schemeClr val="accent5"/>
              </a:solidFill>
              <a:round/>
            </a:ln>
            <a:effectLst/>
          </c:spPr>
          <c:marker>
            <c:symbol val="none"/>
          </c:marker>
          <c:cat>
            <c:numRef>
              <c:f>Sheet3!$U$5:$U$199</c:f>
              <c:numCache>
                <c:formatCode>yyyy\-mm\-dd</c:formatCode>
                <c:ptCount val="195"/>
                <c:pt idx="0">
                  <c:v>44200</c:v>
                </c:pt>
                <c:pt idx="1">
                  <c:v>44201</c:v>
                </c:pt>
                <c:pt idx="2">
                  <c:v>44202</c:v>
                </c:pt>
                <c:pt idx="3">
                  <c:v>44203</c:v>
                </c:pt>
                <c:pt idx="4">
                  <c:v>44204</c:v>
                </c:pt>
                <c:pt idx="5">
                  <c:v>44207</c:v>
                </c:pt>
                <c:pt idx="6">
                  <c:v>44208</c:v>
                </c:pt>
                <c:pt idx="7">
                  <c:v>44209</c:v>
                </c:pt>
                <c:pt idx="8">
                  <c:v>44210</c:v>
                </c:pt>
                <c:pt idx="9">
                  <c:v>44211</c:v>
                </c:pt>
                <c:pt idx="10">
                  <c:v>44214</c:v>
                </c:pt>
                <c:pt idx="11">
                  <c:v>44215</c:v>
                </c:pt>
                <c:pt idx="12">
                  <c:v>44216</c:v>
                </c:pt>
                <c:pt idx="13">
                  <c:v>44217</c:v>
                </c:pt>
                <c:pt idx="14">
                  <c:v>44218</c:v>
                </c:pt>
                <c:pt idx="15">
                  <c:v>44221</c:v>
                </c:pt>
                <c:pt idx="16">
                  <c:v>44222</c:v>
                </c:pt>
                <c:pt idx="17">
                  <c:v>44223</c:v>
                </c:pt>
                <c:pt idx="18">
                  <c:v>44224</c:v>
                </c:pt>
                <c:pt idx="19">
                  <c:v>44225</c:v>
                </c:pt>
                <c:pt idx="20">
                  <c:v>44228</c:v>
                </c:pt>
                <c:pt idx="21">
                  <c:v>44229</c:v>
                </c:pt>
                <c:pt idx="22">
                  <c:v>44230</c:v>
                </c:pt>
                <c:pt idx="23">
                  <c:v>44231</c:v>
                </c:pt>
                <c:pt idx="24">
                  <c:v>44232</c:v>
                </c:pt>
                <c:pt idx="25">
                  <c:v>44235</c:v>
                </c:pt>
                <c:pt idx="26">
                  <c:v>44236</c:v>
                </c:pt>
                <c:pt idx="27">
                  <c:v>44237</c:v>
                </c:pt>
                <c:pt idx="28">
                  <c:v>44245</c:v>
                </c:pt>
                <c:pt idx="29">
                  <c:v>44246</c:v>
                </c:pt>
                <c:pt idx="30">
                  <c:v>44249</c:v>
                </c:pt>
                <c:pt idx="31">
                  <c:v>44250</c:v>
                </c:pt>
                <c:pt idx="32">
                  <c:v>44251</c:v>
                </c:pt>
                <c:pt idx="33">
                  <c:v>44252</c:v>
                </c:pt>
                <c:pt idx="34">
                  <c:v>44253</c:v>
                </c:pt>
                <c:pt idx="35">
                  <c:v>44256</c:v>
                </c:pt>
                <c:pt idx="36">
                  <c:v>44257</c:v>
                </c:pt>
                <c:pt idx="37">
                  <c:v>44258</c:v>
                </c:pt>
                <c:pt idx="38">
                  <c:v>44259</c:v>
                </c:pt>
                <c:pt idx="39">
                  <c:v>44260</c:v>
                </c:pt>
                <c:pt idx="40">
                  <c:v>44263</c:v>
                </c:pt>
                <c:pt idx="41">
                  <c:v>44264</c:v>
                </c:pt>
                <c:pt idx="42">
                  <c:v>44265</c:v>
                </c:pt>
                <c:pt idx="43">
                  <c:v>44266</c:v>
                </c:pt>
                <c:pt idx="44">
                  <c:v>44267</c:v>
                </c:pt>
                <c:pt idx="45">
                  <c:v>44270</c:v>
                </c:pt>
                <c:pt idx="46">
                  <c:v>44271</c:v>
                </c:pt>
                <c:pt idx="47">
                  <c:v>44272</c:v>
                </c:pt>
                <c:pt idx="48">
                  <c:v>44273</c:v>
                </c:pt>
                <c:pt idx="49">
                  <c:v>44274</c:v>
                </c:pt>
                <c:pt idx="50">
                  <c:v>44277</c:v>
                </c:pt>
                <c:pt idx="51">
                  <c:v>44278</c:v>
                </c:pt>
                <c:pt idx="52">
                  <c:v>44279</c:v>
                </c:pt>
                <c:pt idx="53">
                  <c:v>44280</c:v>
                </c:pt>
                <c:pt idx="54">
                  <c:v>44281</c:v>
                </c:pt>
                <c:pt idx="55">
                  <c:v>44284</c:v>
                </c:pt>
                <c:pt idx="56">
                  <c:v>44285</c:v>
                </c:pt>
                <c:pt idx="57">
                  <c:v>44286</c:v>
                </c:pt>
                <c:pt idx="58">
                  <c:v>44287</c:v>
                </c:pt>
                <c:pt idx="59">
                  <c:v>44288</c:v>
                </c:pt>
                <c:pt idx="60">
                  <c:v>44292</c:v>
                </c:pt>
                <c:pt idx="61">
                  <c:v>44293</c:v>
                </c:pt>
                <c:pt idx="62">
                  <c:v>44294</c:v>
                </c:pt>
                <c:pt idx="63">
                  <c:v>44295</c:v>
                </c:pt>
                <c:pt idx="64">
                  <c:v>44298</c:v>
                </c:pt>
                <c:pt idx="65">
                  <c:v>44299</c:v>
                </c:pt>
                <c:pt idx="66">
                  <c:v>44300</c:v>
                </c:pt>
                <c:pt idx="67">
                  <c:v>44301</c:v>
                </c:pt>
                <c:pt idx="68">
                  <c:v>44302</c:v>
                </c:pt>
                <c:pt idx="69">
                  <c:v>44305</c:v>
                </c:pt>
                <c:pt idx="70">
                  <c:v>44306</c:v>
                </c:pt>
                <c:pt idx="71">
                  <c:v>44307</c:v>
                </c:pt>
                <c:pt idx="72">
                  <c:v>44308</c:v>
                </c:pt>
                <c:pt idx="73">
                  <c:v>44309</c:v>
                </c:pt>
                <c:pt idx="74">
                  <c:v>44312</c:v>
                </c:pt>
                <c:pt idx="75">
                  <c:v>44313</c:v>
                </c:pt>
                <c:pt idx="76">
                  <c:v>44314</c:v>
                </c:pt>
                <c:pt idx="77">
                  <c:v>44315</c:v>
                </c:pt>
                <c:pt idx="78">
                  <c:v>44316</c:v>
                </c:pt>
                <c:pt idx="79">
                  <c:v>44322</c:v>
                </c:pt>
                <c:pt idx="80">
                  <c:v>44323</c:v>
                </c:pt>
                <c:pt idx="81">
                  <c:v>44326</c:v>
                </c:pt>
                <c:pt idx="82">
                  <c:v>44327</c:v>
                </c:pt>
                <c:pt idx="83">
                  <c:v>44328</c:v>
                </c:pt>
                <c:pt idx="84">
                  <c:v>44329</c:v>
                </c:pt>
                <c:pt idx="85">
                  <c:v>44330</c:v>
                </c:pt>
                <c:pt idx="86">
                  <c:v>44333</c:v>
                </c:pt>
                <c:pt idx="87">
                  <c:v>44334</c:v>
                </c:pt>
                <c:pt idx="88">
                  <c:v>44335</c:v>
                </c:pt>
                <c:pt idx="89">
                  <c:v>44336</c:v>
                </c:pt>
                <c:pt idx="90">
                  <c:v>44337</c:v>
                </c:pt>
                <c:pt idx="91">
                  <c:v>44340</c:v>
                </c:pt>
                <c:pt idx="92">
                  <c:v>44341</c:v>
                </c:pt>
                <c:pt idx="93">
                  <c:v>44342</c:v>
                </c:pt>
                <c:pt idx="94">
                  <c:v>44343</c:v>
                </c:pt>
                <c:pt idx="95">
                  <c:v>44344</c:v>
                </c:pt>
                <c:pt idx="96">
                  <c:v>44347</c:v>
                </c:pt>
                <c:pt idx="97">
                  <c:v>44348</c:v>
                </c:pt>
                <c:pt idx="98">
                  <c:v>44349</c:v>
                </c:pt>
                <c:pt idx="99">
                  <c:v>44350</c:v>
                </c:pt>
                <c:pt idx="100">
                  <c:v>44351</c:v>
                </c:pt>
                <c:pt idx="101">
                  <c:v>44354</c:v>
                </c:pt>
                <c:pt idx="102">
                  <c:v>44355</c:v>
                </c:pt>
                <c:pt idx="103">
                  <c:v>44356</c:v>
                </c:pt>
                <c:pt idx="104">
                  <c:v>44357</c:v>
                </c:pt>
                <c:pt idx="105">
                  <c:v>44358</c:v>
                </c:pt>
                <c:pt idx="106">
                  <c:v>44362</c:v>
                </c:pt>
                <c:pt idx="107">
                  <c:v>44363</c:v>
                </c:pt>
                <c:pt idx="108">
                  <c:v>44364</c:v>
                </c:pt>
                <c:pt idx="109">
                  <c:v>44365</c:v>
                </c:pt>
                <c:pt idx="110">
                  <c:v>44368</c:v>
                </c:pt>
                <c:pt idx="111">
                  <c:v>44369</c:v>
                </c:pt>
                <c:pt idx="112">
                  <c:v>44370</c:v>
                </c:pt>
                <c:pt idx="113">
                  <c:v>44371</c:v>
                </c:pt>
                <c:pt idx="114">
                  <c:v>44372</c:v>
                </c:pt>
                <c:pt idx="115">
                  <c:v>44375</c:v>
                </c:pt>
                <c:pt idx="116">
                  <c:v>44376</c:v>
                </c:pt>
                <c:pt idx="117">
                  <c:v>44377</c:v>
                </c:pt>
                <c:pt idx="118">
                  <c:v>44378</c:v>
                </c:pt>
                <c:pt idx="119">
                  <c:v>44379</c:v>
                </c:pt>
                <c:pt idx="120">
                  <c:v>44382</c:v>
                </c:pt>
                <c:pt idx="121">
                  <c:v>44383</c:v>
                </c:pt>
                <c:pt idx="122">
                  <c:v>44384</c:v>
                </c:pt>
                <c:pt idx="123">
                  <c:v>44385</c:v>
                </c:pt>
                <c:pt idx="124">
                  <c:v>44386</c:v>
                </c:pt>
                <c:pt idx="125">
                  <c:v>44389</c:v>
                </c:pt>
                <c:pt idx="126">
                  <c:v>44390</c:v>
                </c:pt>
                <c:pt idx="127">
                  <c:v>44391</c:v>
                </c:pt>
                <c:pt idx="128">
                  <c:v>44392</c:v>
                </c:pt>
                <c:pt idx="129">
                  <c:v>44393</c:v>
                </c:pt>
                <c:pt idx="130">
                  <c:v>44396</c:v>
                </c:pt>
                <c:pt idx="131">
                  <c:v>44397</c:v>
                </c:pt>
                <c:pt idx="132">
                  <c:v>44398</c:v>
                </c:pt>
                <c:pt idx="133">
                  <c:v>44399</c:v>
                </c:pt>
                <c:pt idx="134">
                  <c:v>44400</c:v>
                </c:pt>
                <c:pt idx="135">
                  <c:v>44403</c:v>
                </c:pt>
                <c:pt idx="136">
                  <c:v>44404</c:v>
                </c:pt>
                <c:pt idx="137">
                  <c:v>44405</c:v>
                </c:pt>
                <c:pt idx="138">
                  <c:v>44406</c:v>
                </c:pt>
                <c:pt idx="139">
                  <c:v>44407</c:v>
                </c:pt>
                <c:pt idx="140">
                  <c:v>44410</c:v>
                </c:pt>
                <c:pt idx="141">
                  <c:v>44411</c:v>
                </c:pt>
                <c:pt idx="142">
                  <c:v>44412</c:v>
                </c:pt>
                <c:pt idx="143">
                  <c:v>44413</c:v>
                </c:pt>
                <c:pt idx="144">
                  <c:v>44414</c:v>
                </c:pt>
                <c:pt idx="145">
                  <c:v>44417</c:v>
                </c:pt>
                <c:pt idx="146">
                  <c:v>44418</c:v>
                </c:pt>
                <c:pt idx="147">
                  <c:v>44419</c:v>
                </c:pt>
                <c:pt idx="148">
                  <c:v>44420</c:v>
                </c:pt>
                <c:pt idx="149">
                  <c:v>44421</c:v>
                </c:pt>
                <c:pt idx="150">
                  <c:v>44424</c:v>
                </c:pt>
                <c:pt idx="151">
                  <c:v>44425</c:v>
                </c:pt>
                <c:pt idx="152">
                  <c:v>44426</c:v>
                </c:pt>
                <c:pt idx="153">
                  <c:v>44427</c:v>
                </c:pt>
                <c:pt idx="154">
                  <c:v>44428</c:v>
                </c:pt>
                <c:pt idx="155">
                  <c:v>44431</c:v>
                </c:pt>
                <c:pt idx="156">
                  <c:v>44432</c:v>
                </c:pt>
                <c:pt idx="157">
                  <c:v>44433</c:v>
                </c:pt>
                <c:pt idx="158">
                  <c:v>44434</c:v>
                </c:pt>
                <c:pt idx="159">
                  <c:v>44435</c:v>
                </c:pt>
                <c:pt idx="160">
                  <c:v>44438</c:v>
                </c:pt>
                <c:pt idx="161">
                  <c:v>44439</c:v>
                </c:pt>
                <c:pt idx="162">
                  <c:v>44440</c:v>
                </c:pt>
                <c:pt idx="163">
                  <c:v>44441</c:v>
                </c:pt>
                <c:pt idx="164">
                  <c:v>44442</c:v>
                </c:pt>
                <c:pt idx="165">
                  <c:v>44445</c:v>
                </c:pt>
                <c:pt idx="166">
                  <c:v>44446</c:v>
                </c:pt>
                <c:pt idx="167">
                  <c:v>44447</c:v>
                </c:pt>
                <c:pt idx="168">
                  <c:v>44448</c:v>
                </c:pt>
                <c:pt idx="169">
                  <c:v>44449</c:v>
                </c:pt>
                <c:pt idx="170">
                  <c:v>44452</c:v>
                </c:pt>
                <c:pt idx="171">
                  <c:v>44453</c:v>
                </c:pt>
                <c:pt idx="172">
                  <c:v>44454</c:v>
                </c:pt>
                <c:pt idx="173">
                  <c:v>44455</c:v>
                </c:pt>
                <c:pt idx="174">
                  <c:v>44456</c:v>
                </c:pt>
                <c:pt idx="175">
                  <c:v>44461</c:v>
                </c:pt>
                <c:pt idx="176">
                  <c:v>44462</c:v>
                </c:pt>
                <c:pt idx="177">
                  <c:v>44463</c:v>
                </c:pt>
                <c:pt idx="178">
                  <c:v>44466</c:v>
                </c:pt>
                <c:pt idx="179">
                  <c:v>44467</c:v>
                </c:pt>
                <c:pt idx="180">
                  <c:v>44468</c:v>
                </c:pt>
                <c:pt idx="181">
                  <c:v>44469</c:v>
                </c:pt>
                <c:pt idx="182">
                  <c:v>44477</c:v>
                </c:pt>
                <c:pt idx="183">
                  <c:v>44480</c:v>
                </c:pt>
                <c:pt idx="184">
                  <c:v>44481</c:v>
                </c:pt>
                <c:pt idx="185">
                  <c:v>44482</c:v>
                </c:pt>
                <c:pt idx="186">
                  <c:v>44483</c:v>
                </c:pt>
                <c:pt idx="187">
                  <c:v>44484</c:v>
                </c:pt>
                <c:pt idx="188">
                  <c:v>44487</c:v>
                </c:pt>
                <c:pt idx="189">
                  <c:v>44488</c:v>
                </c:pt>
                <c:pt idx="190">
                  <c:v>44489</c:v>
                </c:pt>
                <c:pt idx="191">
                  <c:v>44490</c:v>
                </c:pt>
                <c:pt idx="192">
                  <c:v>44491</c:v>
                </c:pt>
                <c:pt idx="193">
                  <c:v>44494</c:v>
                </c:pt>
                <c:pt idx="194">
                  <c:v>44495</c:v>
                </c:pt>
              </c:numCache>
            </c:numRef>
          </c:cat>
          <c:val>
            <c:numRef>
              <c:f>Sheet3!$Z$5:$Z$199</c:f>
              <c:numCache>
                <c:formatCode>General</c:formatCode>
                <c:ptCount val="195"/>
                <c:pt idx="0" formatCode="0.0000">
                  <c:v>1</c:v>
                </c:pt>
                <c:pt idx="1">
                  <c:v>0.99521971826512301</c:v>
                </c:pt>
                <c:pt idx="2">
                  <c:v>1.00713071926565</c:v>
                </c:pt>
                <c:pt idx="3">
                  <c:v>1.0285387583972601</c:v>
                </c:pt>
                <c:pt idx="4">
                  <c:v>1.0266568202391699</c:v>
                </c:pt>
                <c:pt idx="5">
                  <c:v>1.00423237568885</c:v>
                </c:pt>
                <c:pt idx="6">
                  <c:v>1.01407880318262</c:v>
                </c:pt>
                <c:pt idx="7">
                  <c:v>1.0158654533327001</c:v>
                </c:pt>
                <c:pt idx="8">
                  <c:v>1.00821859069036</c:v>
                </c:pt>
                <c:pt idx="9">
                  <c:v>1.0161433766893799</c:v>
                </c:pt>
                <c:pt idx="10">
                  <c:v>1.0135547191386001</c:v>
                </c:pt>
                <c:pt idx="11">
                  <c:v>1.0022630901901</c:v>
                </c:pt>
                <c:pt idx="12">
                  <c:v>1.0075277526323301</c:v>
                </c:pt>
                <c:pt idx="13">
                  <c:v>1.01300681309257</c:v>
                </c:pt>
                <c:pt idx="14">
                  <c:v>0.99614877634316401</c:v>
                </c:pt>
                <c:pt idx="15">
                  <c:v>0.99146378261629098</c:v>
                </c:pt>
                <c:pt idx="16">
                  <c:v>0.97717058141566204</c:v>
                </c:pt>
                <c:pt idx="17">
                  <c:v>0.99460034621309601</c:v>
                </c:pt>
                <c:pt idx="18">
                  <c:v>0.98690583956675704</c:v>
                </c:pt>
                <c:pt idx="19">
                  <c:v>0.98970889513554705</c:v>
                </c:pt>
                <c:pt idx="20">
                  <c:v>0.99282163673035095</c:v>
                </c:pt>
                <c:pt idx="21">
                  <c:v>0.99554528562580402</c:v>
                </c:pt>
                <c:pt idx="22">
                  <c:v>0.991805231311639</c:v>
                </c:pt>
                <c:pt idx="23">
                  <c:v>1.01409468451729</c:v>
                </c:pt>
                <c:pt idx="24">
                  <c:v>1.01563517398002</c:v>
                </c:pt>
                <c:pt idx="25">
                  <c:v>1.0248304667524299</c:v>
                </c:pt>
                <c:pt idx="26">
                  <c:v>1.0364556037289401</c:v>
                </c:pt>
                <c:pt idx="27">
                  <c:v>1.0194784569695201</c:v>
                </c:pt>
                <c:pt idx="28">
                  <c:v>1.08040719742087</c:v>
                </c:pt>
                <c:pt idx="29">
                  <c:v>1.0729350294598801</c:v>
                </c:pt>
                <c:pt idx="30">
                  <c:v>1.0798275287055099</c:v>
                </c:pt>
                <c:pt idx="31">
                  <c:v>1.0948433306335099</c:v>
                </c:pt>
                <c:pt idx="32">
                  <c:v>1.0969555481442701</c:v>
                </c:pt>
                <c:pt idx="33">
                  <c:v>1.13146568837645</c:v>
                </c:pt>
                <c:pt idx="34">
                  <c:v>1.10203757523782</c:v>
                </c:pt>
                <c:pt idx="35">
                  <c:v>1.09497038131085</c:v>
                </c:pt>
                <c:pt idx="36">
                  <c:v>1.0783346832467799</c:v>
                </c:pt>
                <c:pt idx="37">
                  <c:v>1.08602918989312</c:v>
                </c:pt>
                <c:pt idx="38">
                  <c:v>1.0863706385884699</c:v>
                </c:pt>
                <c:pt idx="39">
                  <c:v>1.1017120078771401</c:v>
                </c:pt>
                <c:pt idx="40">
                  <c:v>1.12308034367208</c:v>
                </c:pt>
                <c:pt idx="41">
                  <c:v>1.0891895754919201</c:v>
                </c:pt>
                <c:pt idx="42">
                  <c:v>1.0815824161862599</c:v>
                </c:pt>
                <c:pt idx="43">
                  <c:v>1.09324725649944</c:v>
                </c:pt>
                <c:pt idx="44">
                  <c:v>1.0856877411977699</c:v>
                </c:pt>
                <c:pt idx="45">
                  <c:v>1.08540981784109</c:v>
                </c:pt>
                <c:pt idx="46">
                  <c:v>1.07856496259946</c:v>
                </c:pt>
                <c:pt idx="47">
                  <c:v>1.0946527546175</c:v>
                </c:pt>
                <c:pt idx="48">
                  <c:v>1.08341671034034</c:v>
                </c:pt>
                <c:pt idx="49">
                  <c:v>1.0341369288675</c:v>
                </c:pt>
                <c:pt idx="50">
                  <c:v>1.0370829164483</c:v>
                </c:pt>
                <c:pt idx="51">
                  <c:v>1.0368923404322901</c:v>
                </c:pt>
                <c:pt idx="52">
                  <c:v>1.0260533295218099</c:v>
                </c:pt>
                <c:pt idx="53">
                  <c:v>1.0283323010465799</c:v>
                </c:pt>
                <c:pt idx="54">
                  <c:v>1.03613003636826</c:v>
                </c:pt>
                <c:pt idx="55">
                  <c:v>1.04975622151286</c:v>
                </c:pt>
                <c:pt idx="56">
                  <c:v>1.05820509155589</c:v>
                </c:pt>
                <c:pt idx="57">
                  <c:v>1.0557911286864501</c:v>
                </c:pt>
                <c:pt idx="58">
                  <c:v>1.0510187876189101</c:v>
                </c:pt>
                <c:pt idx="59">
                  <c:v>1.07399113821526</c:v>
                </c:pt>
                <c:pt idx="60">
                  <c:v>1.0596582336779601</c:v>
                </c:pt>
                <c:pt idx="61">
                  <c:v>1.05636285673448</c:v>
                </c:pt>
                <c:pt idx="62">
                  <c:v>1.04327663696857</c:v>
                </c:pt>
                <c:pt idx="63">
                  <c:v>1.0390680832817201</c:v>
                </c:pt>
                <c:pt idx="64">
                  <c:v>1.030365111884</c:v>
                </c:pt>
                <c:pt idx="65">
                  <c:v>1.0445074404052901</c:v>
                </c:pt>
                <c:pt idx="66">
                  <c:v>1.0599361570346399</c:v>
                </c:pt>
                <c:pt idx="67">
                  <c:v>1.0786602506074601</c:v>
                </c:pt>
                <c:pt idx="68">
                  <c:v>1.09315990915877</c:v>
                </c:pt>
                <c:pt idx="69">
                  <c:v>1.0869979513078301</c:v>
                </c:pt>
                <c:pt idx="70">
                  <c:v>1.0926040624454101</c:v>
                </c:pt>
                <c:pt idx="71">
                  <c:v>1.0757777883653299</c:v>
                </c:pt>
                <c:pt idx="72">
                  <c:v>1.07404672288659</c:v>
                </c:pt>
                <c:pt idx="73">
                  <c:v>1.07628599107469</c:v>
                </c:pt>
                <c:pt idx="74">
                  <c:v>1.07903346197214</c:v>
                </c:pt>
                <c:pt idx="75">
                  <c:v>1.0895389648546101</c:v>
                </c:pt>
                <c:pt idx="76">
                  <c:v>1.0966379214509201</c:v>
                </c:pt>
                <c:pt idx="77">
                  <c:v>1.1060317309066701</c:v>
                </c:pt>
                <c:pt idx="78">
                  <c:v>1.1025775406165099</c:v>
                </c:pt>
                <c:pt idx="79">
                  <c:v>1.1438769514189999</c:v>
                </c:pt>
                <c:pt idx="80">
                  <c:v>1.1525322788127099</c:v>
                </c:pt>
                <c:pt idx="81">
                  <c:v>1.1697317642574701</c:v>
                </c:pt>
                <c:pt idx="82">
                  <c:v>1.14610033827243</c:v>
                </c:pt>
                <c:pt idx="83">
                  <c:v>1.1755681547477299</c:v>
                </c:pt>
                <c:pt idx="84">
                  <c:v>1.1432178760303</c:v>
                </c:pt>
                <c:pt idx="85">
                  <c:v>1.11154255403624</c:v>
                </c:pt>
                <c:pt idx="86">
                  <c:v>1.1295519875490301</c:v>
                </c:pt>
                <c:pt idx="87">
                  <c:v>1.1421379452729199</c:v>
                </c:pt>
                <c:pt idx="88">
                  <c:v>1.1159258024044301</c:v>
                </c:pt>
                <c:pt idx="89">
                  <c:v>1.08860990677657</c:v>
                </c:pt>
                <c:pt idx="90">
                  <c:v>1.0637556180221399</c:v>
                </c:pt>
                <c:pt idx="91">
                  <c:v>1.0794066733368299</c:v>
                </c:pt>
                <c:pt idx="92">
                  <c:v>1.0923976050947299</c:v>
                </c:pt>
                <c:pt idx="93">
                  <c:v>1.09510537265552</c:v>
                </c:pt>
                <c:pt idx="94">
                  <c:v>1.0879825940572001</c:v>
                </c:pt>
                <c:pt idx="95">
                  <c:v>1.0982101735829899</c:v>
                </c:pt>
                <c:pt idx="96">
                  <c:v>1.0990995283243601</c:v>
                </c:pt>
                <c:pt idx="97">
                  <c:v>1.1277097527276201</c:v>
                </c:pt>
                <c:pt idx="98">
                  <c:v>1.12470023980815</c:v>
                </c:pt>
                <c:pt idx="99">
                  <c:v>1.14258262264361</c:v>
                </c:pt>
                <c:pt idx="100">
                  <c:v>1.12296123366208</c:v>
                </c:pt>
                <c:pt idx="101">
                  <c:v>1.1082709990947599</c:v>
                </c:pt>
                <c:pt idx="102">
                  <c:v>1.11291628948497</c:v>
                </c:pt>
                <c:pt idx="103">
                  <c:v>1.12562135721886</c:v>
                </c:pt>
                <c:pt idx="104">
                  <c:v>1.11151079136691</c:v>
                </c:pt>
                <c:pt idx="105">
                  <c:v>1.13682563882669</c:v>
                </c:pt>
                <c:pt idx="106">
                  <c:v>1.14395635809233</c:v>
                </c:pt>
                <c:pt idx="107">
                  <c:v>1.14971334190925</c:v>
                </c:pt>
                <c:pt idx="108">
                  <c:v>1.1555497323995101</c:v>
                </c:pt>
                <c:pt idx="109">
                  <c:v>1.13079867232042</c:v>
                </c:pt>
                <c:pt idx="110">
                  <c:v>1.13210094176315</c:v>
                </c:pt>
                <c:pt idx="111">
                  <c:v>1.1544618609748001</c:v>
                </c:pt>
                <c:pt idx="112">
                  <c:v>1.17320183588229</c:v>
                </c:pt>
                <c:pt idx="113">
                  <c:v>1.1768227801864499</c:v>
                </c:pt>
                <c:pt idx="114">
                  <c:v>1.1879714771229399</c:v>
                </c:pt>
                <c:pt idx="115">
                  <c:v>1.1686518335000899</c:v>
                </c:pt>
                <c:pt idx="116">
                  <c:v>1.14951482522591</c:v>
                </c:pt>
                <c:pt idx="117">
                  <c:v>1.15478742833548</c:v>
                </c:pt>
                <c:pt idx="118">
                  <c:v>1.1484031317992001</c:v>
                </c:pt>
                <c:pt idx="119">
                  <c:v>1.1659202439373</c:v>
                </c:pt>
                <c:pt idx="120">
                  <c:v>1.18652627566821</c:v>
                </c:pt>
                <c:pt idx="121">
                  <c:v>1.18823351914495</c:v>
                </c:pt>
                <c:pt idx="122">
                  <c:v>1.1619578509377899</c:v>
                </c:pt>
                <c:pt idx="123">
                  <c:v>1.1391601950227901</c:v>
                </c:pt>
                <c:pt idx="124">
                  <c:v>1.1528022615020601</c:v>
                </c:pt>
                <c:pt idx="125">
                  <c:v>1.1609176235170799</c:v>
                </c:pt>
                <c:pt idx="126">
                  <c:v>1.17797417694983</c:v>
                </c:pt>
                <c:pt idx="127">
                  <c:v>1.1892499245636601</c:v>
                </c:pt>
                <c:pt idx="128">
                  <c:v>1.16702399669668</c:v>
                </c:pt>
                <c:pt idx="129">
                  <c:v>1.1743452919783399</c:v>
                </c:pt>
                <c:pt idx="130">
                  <c:v>1.18227801864469</c:v>
                </c:pt>
                <c:pt idx="131">
                  <c:v>1.15959153207236</c:v>
                </c:pt>
                <c:pt idx="132">
                  <c:v>1.1620451982784601</c:v>
                </c:pt>
                <c:pt idx="133">
                  <c:v>1.1786491336731899</c:v>
                </c:pt>
                <c:pt idx="134">
                  <c:v>1.18806676513094</c:v>
                </c:pt>
                <c:pt idx="135">
                  <c:v>1.18840027315896</c:v>
                </c:pt>
                <c:pt idx="136">
                  <c:v>1.19025838931504</c:v>
                </c:pt>
                <c:pt idx="137">
                  <c:v>1.2045674718503301</c:v>
                </c:pt>
                <c:pt idx="138">
                  <c:v>1.21762986961424</c:v>
                </c:pt>
                <c:pt idx="139">
                  <c:v>1.2225769053631299</c:v>
                </c:pt>
                <c:pt idx="140">
                  <c:v>1.20278082170026</c:v>
                </c:pt>
                <c:pt idx="141">
                  <c:v>1.1778471262724901</c:v>
                </c:pt>
                <c:pt idx="142">
                  <c:v>1.1953721790779299</c:v>
                </c:pt>
                <c:pt idx="143">
                  <c:v>1.1747979100163599</c:v>
                </c:pt>
                <c:pt idx="144">
                  <c:v>1.19653945717598</c:v>
                </c:pt>
                <c:pt idx="145">
                  <c:v>1.18719329172424</c:v>
                </c:pt>
                <c:pt idx="146">
                  <c:v>1.2036939984436299</c:v>
                </c:pt>
                <c:pt idx="147">
                  <c:v>1.2181063096542599</c:v>
                </c:pt>
                <c:pt idx="148">
                  <c:v>1.20377340511697</c:v>
                </c:pt>
                <c:pt idx="149">
                  <c:v>1.2074658154271301</c:v>
                </c:pt>
                <c:pt idx="150">
                  <c:v>1.2017008909428699</c:v>
                </c:pt>
                <c:pt idx="151">
                  <c:v>1.20556005526704</c:v>
                </c:pt>
                <c:pt idx="152">
                  <c:v>1.2038607524576399</c:v>
                </c:pt>
                <c:pt idx="153">
                  <c:v>1.18362793209141</c:v>
                </c:pt>
                <c:pt idx="154">
                  <c:v>1.17835532898185</c:v>
                </c:pt>
                <c:pt idx="155">
                  <c:v>1.2089507202185299</c:v>
                </c:pt>
                <c:pt idx="156">
                  <c:v>1.2302634713421301</c:v>
                </c:pt>
                <c:pt idx="157">
                  <c:v>1.2483443708609301</c:v>
                </c:pt>
                <c:pt idx="158">
                  <c:v>1.2334794416122701</c:v>
                </c:pt>
                <c:pt idx="159">
                  <c:v>1.2399749074912301</c:v>
                </c:pt>
                <c:pt idx="160">
                  <c:v>1.2416900916353</c:v>
                </c:pt>
                <c:pt idx="161">
                  <c:v>1.23880762939317</c:v>
                </c:pt>
                <c:pt idx="162">
                  <c:v>1.2478441088189101</c:v>
                </c:pt>
                <c:pt idx="163">
                  <c:v>1.2666079057284001</c:v>
                </c:pt>
                <c:pt idx="164">
                  <c:v>1.2783442120475801</c:v>
                </c:pt>
                <c:pt idx="165">
                  <c:v>1.2887703082567099</c:v>
                </c:pt>
                <c:pt idx="166">
                  <c:v>1.31732494798863</c:v>
                </c:pt>
                <c:pt idx="167">
                  <c:v>1.3054457096574399</c:v>
                </c:pt>
                <c:pt idx="168">
                  <c:v>1.3237410071942399</c:v>
                </c:pt>
                <c:pt idx="169">
                  <c:v>1.2960360188670299</c:v>
                </c:pt>
                <c:pt idx="170">
                  <c:v>1.3104721520796601</c:v>
                </c:pt>
                <c:pt idx="171">
                  <c:v>1.31421220639383</c:v>
                </c:pt>
                <c:pt idx="172">
                  <c:v>1.3323169279146201</c:v>
                </c:pt>
                <c:pt idx="173">
                  <c:v>1.3309114297965601</c:v>
                </c:pt>
                <c:pt idx="174">
                  <c:v>1.3277431035304199</c:v>
                </c:pt>
                <c:pt idx="175">
                  <c:v>1.3580764527450899</c:v>
                </c:pt>
                <c:pt idx="176">
                  <c:v>1.3874092778757099</c:v>
                </c:pt>
                <c:pt idx="177">
                  <c:v>1.3712023758476699</c:v>
                </c:pt>
                <c:pt idx="178">
                  <c:v>1.39963790556958</c:v>
                </c:pt>
                <c:pt idx="179">
                  <c:v>1.45076786253117</c:v>
                </c:pt>
                <c:pt idx="180">
                  <c:v>1.4235710769133001</c:v>
                </c:pt>
                <c:pt idx="181">
                  <c:v>1.47359728111551</c:v>
                </c:pt>
                <c:pt idx="182">
                  <c:v>1.49043943653025</c:v>
                </c:pt>
                <c:pt idx="183">
                  <c:v>1.5517175663442799</c:v>
                </c:pt>
                <c:pt idx="184">
                  <c:v>1.5615163498340401</c:v>
                </c:pt>
                <c:pt idx="185">
                  <c:v>1.54679435259739</c:v>
                </c:pt>
                <c:pt idx="186">
                  <c:v>1.5544967999110599</c:v>
                </c:pt>
                <c:pt idx="187">
                  <c:v>1.5897533628726199</c:v>
                </c:pt>
                <c:pt idx="188">
                  <c:v>1.6304175202884099</c:v>
                </c:pt>
                <c:pt idx="189">
                  <c:v>1.6203884574459599</c:v>
                </c:pt>
                <c:pt idx="190">
                  <c:v>1.5599361570346399</c:v>
                </c:pt>
                <c:pt idx="191">
                  <c:v>1.51379293915861</c:v>
                </c:pt>
                <c:pt idx="192">
                  <c:v>1.45831149649817</c:v>
                </c:pt>
                <c:pt idx="193">
                  <c:v>1.4659742404751701</c:v>
                </c:pt>
                <c:pt idx="194">
                  <c:v>1.45752537043213</c:v>
                </c:pt>
              </c:numCache>
            </c:numRef>
          </c:val>
          <c:smooth val="0"/>
          <c:extLst>
            <c:ext xmlns:c16="http://schemas.microsoft.com/office/drawing/2014/chart" uri="{C3380CC4-5D6E-409C-BE32-E72D297353CC}">
              <c16:uniqueId val="{00000004-4A23-4577-A0F4-349DFD714095}"/>
            </c:ext>
          </c:extLst>
        </c:ser>
        <c:ser>
          <c:idx val="5"/>
          <c:order val="5"/>
          <c:tx>
            <c:strRef>
              <c:f>Sheet3!$AA$4</c:f>
              <c:strCache>
                <c:ptCount val="1"/>
                <c:pt idx="0">
                  <c:v>南华贵金属指数</c:v>
                </c:pt>
              </c:strCache>
            </c:strRef>
          </c:tx>
          <c:spPr>
            <a:ln w="19050" cap="rnd">
              <a:solidFill>
                <a:schemeClr val="accent6"/>
              </a:solidFill>
              <a:round/>
            </a:ln>
            <a:effectLst/>
          </c:spPr>
          <c:marker>
            <c:symbol val="none"/>
          </c:marker>
          <c:cat>
            <c:numRef>
              <c:f>Sheet3!$U$5:$U$199</c:f>
              <c:numCache>
                <c:formatCode>yyyy\-mm\-dd</c:formatCode>
                <c:ptCount val="195"/>
                <c:pt idx="0">
                  <c:v>44200</c:v>
                </c:pt>
                <c:pt idx="1">
                  <c:v>44201</c:v>
                </c:pt>
                <c:pt idx="2">
                  <c:v>44202</c:v>
                </c:pt>
                <c:pt idx="3">
                  <c:v>44203</c:v>
                </c:pt>
                <c:pt idx="4">
                  <c:v>44204</c:v>
                </c:pt>
                <c:pt idx="5">
                  <c:v>44207</c:v>
                </c:pt>
                <c:pt idx="6">
                  <c:v>44208</c:v>
                </c:pt>
                <c:pt idx="7">
                  <c:v>44209</c:v>
                </c:pt>
                <c:pt idx="8">
                  <c:v>44210</c:v>
                </c:pt>
                <c:pt idx="9">
                  <c:v>44211</c:v>
                </c:pt>
                <c:pt idx="10">
                  <c:v>44214</c:v>
                </c:pt>
                <c:pt idx="11">
                  <c:v>44215</c:v>
                </c:pt>
                <c:pt idx="12">
                  <c:v>44216</c:v>
                </c:pt>
                <c:pt idx="13">
                  <c:v>44217</c:v>
                </c:pt>
                <c:pt idx="14">
                  <c:v>44218</c:v>
                </c:pt>
                <c:pt idx="15">
                  <c:v>44221</c:v>
                </c:pt>
                <c:pt idx="16">
                  <c:v>44222</c:v>
                </c:pt>
                <c:pt idx="17">
                  <c:v>44223</c:v>
                </c:pt>
                <c:pt idx="18">
                  <c:v>44224</c:v>
                </c:pt>
                <c:pt idx="19">
                  <c:v>44225</c:v>
                </c:pt>
                <c:pt idx="20">
                  <c:v>44228</c:v>
                </c:pt>
                <c:pt idx="21">
                  <c:v>44229</c:v>
                </c:pt>
                <c:pt idx="22">
                  <c:v>44230</c:v>
                </c:pt>
                <c:pt idx="23">
                  <c:v>44231</c:v>
                </c:pt>
                <c:pt idx="24">
                  <c:v>44232</c:v>
                </c:pt>
                <c:pt idx="25">
                  <c:v>44235</c:v>
                </c:pt>
                <c:pt idx="26">
                  <c:v>44236</c:v>
                </c:pt>
                <c:pt idx="27">
                  <c:v>44237</c:v>
                </c:pt>
                <c:pt idx="28">
                  <c:v>44245</c:v>
                </c:pt>
                <c:pt idx="29">
                  <c:v>44246</c:v>
                </c:pt>
                <c:pt idx="30">
                  <c:v>44249</c:v>
                </c:pt>
                <c:pt idx="31">
                  <c:v>44250</c:v>
                </c:pt>
                <c:pt idx="32">
                  <c:v>44251</c:v>
                </c:pt>
                <c:pt idx="33">
                  <c:v>44252</c:v>
                </c:pt>
                <c:pt idx="34">
                  <c:v>44253</c:v>
                </c:pt>
                <c:pt idx="35">
                  <c:v>44256</c:v>
                </c:pt>
                <c:pt idx="36">
                  <c:v>44257</c:v>
                </c:pt>
                <c:pt idx="37">
                  <c:v>44258</c:v>
                </c:pt>
                <c:pt idx="38">
                  <c:v>44259</c:v>
                </c:pt>
                <c:pt idx="39">
                  <c:v>44260</c:v>
                </c:pt>
                <c:pt idx="40">
                  <c:v>44263</c:v>
                </c:pt>
                <c:pt idx="41">
                  <c:v>44264</c:v>
                </c:pt>
                <c:pt idx="42">
                  <c:v>44265</c:v>
                </c:pt>
                <c:pt idx="43">
                  <c:v>44266</c:v>
                </c:pt>
                <c:pt idx="44">
                  <c:v>44267</c:v>
                </c:pt>
                <c:pt idx="45">
                  <c:v>44270</c:v>
                </c:pt>
                <c:pt idx="46">
                  <c:v>44271</c:v>
                </c:pt>
                <c:pt idx="47">
                  <c:v>44272</c:v>
                </c:pt>
                <c:pt idx="48">
                  <c:v>44273</c:v>
                </c:pt>
                <c:pt idx="49">
                  <c:v>44274</c:v>
                </c:pt>
                <c:pt idx="50">
                  <c:v>44277</c:v>
                </c:pt>
                <c:pt idx="51">
                  <c:v>44278</c:v>
                </c:pt>
                <c:pt idx="52">
                  <c:v>44279</c:v>
                </c:pt>
                <c:pt idx="53">
                  <c:v>44280</c:v>
                </c:pt>
                <c:pt idx="54">
                  <c:v>44281</c:v>
                </c:pt>
                <c:pt idx="55">
                  <c:v>44284</c:v>
                </c:pt>
                <c:pt idx="56">
                  <c:v>44285</c:v>
                </c:pt>
                <c:pt idx="57">
                  <c:v>44286</c:v>
                </c:pt>
                <c:pt idx="58">
                  <c:v>44287</c:v>
                </c:pt>
                <c:pt idx="59">
                  <c:v>44288</c:v>
                </c:pt>
                <c:pt idx="60">
                  <c:v>44292</c:v>
                </c:pt>
                <c:pt idx="61">
                  <c:v>44293</c:v>
                </c:pt>
                <c:pt idx="62">
                  <c:v>44294</c:v>
                </c:pt>
                <c:pt idx="63">
                  <c:v>44295</c:v>
                </c:pt>
                <c:pt idx="64">
                  <c:v>44298</c:v>
                </c:pt>
                <c:pt idx="65">
                  <c:v>44299</c:v>
                </c:pt>
                <c:pt idx="66">
                  <c:v>44300</c:v>
                </c:pt>
                <c:pt idx="67">
                  <c:v>44301</c:v>
                </c:pt>
                <c:pt idx="68">
                  <c:v>44302</c:v>
                </c:pt>
                <c:pt idx="69">
                  <c:v>44305</c:v>
                </c:pt>
                <c:pt idx="70">
                  <c:v>44306</c:v>
                </c:pt>
                <c:pt idx="71">
                  <c:v>44307</c:v>
                </c:pt>
                <c:pt idx="72">
                  <c:v>44308</c:v>
                </c:pt>
                <c:pt idx="73">
                  <c:v>44309</c:v>
                </c:pt>
                <c:pt idx="74">
                  <c:v>44312</c:v>
                </c:pt>
                <c:pt idx="75">
                  <c:v>44313</c:v>
                </c:pt>
                <c:pt idx="76">
                  <c:v>44314</c:v>
                </c:pt>
                <c:pt idx="77">
                  <c:v>44315</c:v>
                </c:pt>
                <c:pt idx="78">
                  <c:v>44316</c:v>
                </c:pt>
                <c:pt idx="79">
                  <c:v>44322</c:v>
                </c:pt>
                <c:pt idx="80">
                  <c:v>44323</c:v>
                </c:pt>
                <c:pt idx="81">
                  <c:v>44326</c:v>
                </c:pt>
                <c:pt idx="82">
                  <c:v>44327</c:v>
                </c:pt>
                <c:pt idx="83">
                  <c:v>44328</c:v>
                </c:pt>
                <c:pt idx="84">
                  <c:v>44329</c:v>
                </c:pt>
                <c:pt idx="85">
                  <c:v>44330</c:v>
                </c:pt>
                <c:pt idx="86">
                  <c:v>44333</c:v>
                </c:pt>
                <c:pt idx="87">
                  <c:v>44334</c:v>
                </c:pt>
                <c:pt idx="88">
                  <c:v>44335</c:v>
                </c:pt>
                <c:pt idx="89">
                  <c:v>44336</c:v>
                </c:pt>
                <c:pt idx="90">
                  <c:v>44337</c:v>
                </c:pt>
                <c:pt idx="91">
                  <c:v>44340</c:v>
                </c:pt>
                <c:pt idx="92">
                  <c:v>44341</c:v>
                </c:pt>
                <c:pt idx="93">
                  <c:v>44342</c:v>
                </c:pt>
                <c:pt idx="94">
                  <c:v>44343</c:v>
                </c:pt>
                <c:pt idx="95">
                  <c:v>44344</c:v>
                </c:pt>
                <c:pt idx="96">
                  <c:v>44347</c:v>
                </c:pt>
                <c:pt idx="97">
                  <c:v>44348</c:v>
                </c:pt>
                <c:pt idx="98">
                  <c:v>44349</c:v>
                </c:pt>
                <c:pt idx="99">
                  <c:v>44350</c:v>
                </c:pt>
                <c:pt idx="100">
                  <c:v>44351</c:v>
                </c:pt>
                <c:pt idx="101">
                  <c:v>44354</c:v>
                </c:pt>
                <c:pt idx="102">
                  <c:v>44355</c:v>
                </c:pt>
                <c:pt idx="103">
                  <c:v>44356</c:v>
                </c:pt>
                <c:pt idx="104">
                  <c:v>44357</c:v>
                </c:pt>
                <c:pt idx="105">
                  <c:v>44358</c:v>
                </c:pt>
                <c:pt idx="106">
                  <c:v>44362</c:v>
                </c:pt>
                <c:pt idx="107">
                  <c:v>44363</c:v>
                </c:pt>
                <c:pt idx="108">
                  <c:v>44364</c:v>
                </c:pt>
                <c:pt idx="109">
                  <c:v>44365</c:v>
                </c:pt>
                <c:pt idx="110">
                  <c:v>44368</c:v>
                </c:pt>
                <c:pt idx="111">
                  <c:v>44369</c:v>
                </c:pt>
                <c:pt idx="112">
                  <c:v>44370</c:v>
                </c:pt>
                <c:pt idx="113">
                  <c:v>44371</c:v>
                </c:pt>
                <c:pt idx="114">
                  <c:v>44372</c:v>
                </c:pt>
                <c:pt idx="115">
                  <c:v>44375</c:v>
                </c:pt>
                <c:pt idx="116">
                  <c:v>44376</c:v>
                </c:pt>
                <c:pt idx="117">
                  <c:v>44377</c:v>
                </c:pt>
                <c:pt idx="118">
                  <c:v>44378</c:v>
                </c:pt>
                <c:pt idx="119">
                  <c:v>44379</c:v>
                </c:pt>
                <c:pt idx="120">
                  <c:v>44382</c:v>
                </c:pt>
                <c:pt idx="121">
                  <c:v>44383</c:v>
                </c:pt>
                <c:pt idx="122">
                  <c:v>44384</c:v>
                </c:pt>
                <c:pt idx="123">
                  <c:v>44385</c:v>
                </c:pt>
                <c:pt idx="124">
                  <c:v>44386</c:v>
                </c:pt>
                <c:pt idx="125">
                  <c:v>44389</c:v>
                </c:pt>
                <c:pt idx="126">
                  <c:v>44390</c:v>
                </c:pt>
                <c:pt idx="127">
                  <c:v>44391</c:v>
                </c:pt>
                <c:pt idx="128">
                  <c:v>44392</c:v>
                </c:pt>
                <c:pt idx="129">
                  <c:v>44393</c:v>
                </c:pt>
                <c:pt idx="130">
                  <c:v>44396</c:v>
                </c:pt>
                <c:pt idx="131">
                  <c:v>44397</c:v>
                </c:pt>
                <c:pt idx="132">
                  <c:v>44398</c:v>
                </c:pt>
                <c:pt idx="133">
                  <c:v>44399</c:v>
                </c:pt>
                <c:pt idx="134">
                  <c:v>44400</c:v>
                </c:pt>
                <c:pt idx="135">
                  <c:v>44403</c:v>
                </c:pt>
                <c:pt idx="136">
                  <c:v>44404</c:v>
                </c:pt>
                <c:pt idx="137">
                  <c:v>44405</c:v>
                </c:pt>
                <c:pt idx="138">
                  <c:v>44406</c:v>
                </c:pt>
                <c:pt idx="139">
                  <c:v>44407</c:v>
                </c:pt>
                <c:pt idx="140">
                  <c:v>44410</c:v>
                </c:pt>
                <c:pt idx="141">
                  <c:v>44411</c:v>
                </c:pt>
                <c:pt idx="142">
                  <c:v>44412</c:v>
                </c:pt>
                <c:pt idx="143">
                  <c:v>44413</c:v>
                </c:pt>
                <c:pt idx="144">
                  <c:v>44414</c:v>
                </c:pt>
                <c:pt idx="145">
                  <c:v>44417</c:v>
                </c:pt>
                <c:pt idx="146">
                  <c:v>44418</c:v>
                </c:pt>
                <c:pt idx="147">
                  <c:v>44419</c:v>
                </c:pt>
                <c:pt idx="148">
                  <c:v>44420</c:v>
                </c:pt>
                <c:pt idx="149">
                  <c:v>44421</c:v>
                </c:pt>
                <c:pt idx="150">
                  <c:v>44424</c:v>
                </c:pt>
                <c:pt idx="151">
                  <c:v>44425</c:v>
                </c:pt>
                <c:pt idx="152">
                  <c:v>44426</c:v>
                </c:pt>
                <c:pt idx="153">
                  <c:v>44427</c:v>
                </c:pt>
                <c:pt idx="154">
                  <c:v>44428</c:v>
                </c:pt>
                <c:pt idx="155">
                  <c:v>44431</c:v>
                </c:pt>
                <c:pt idx="156">
                  <c:v>44432</c:v>
                </c:pt>
                <c:pt idx="157">
                  <c:v>44433</c:v>
                </c:pt>
                <c:pt idx="158">
                  <c:v>44434</c:v>
                </c:pt>
                <c:pt idx="159">
                  <c:v>44435</c:v>
                </c:pt>
                <c:pt idx="160">
                  <c:v>44438</c:v>
                </c:pt>
                <c:pt idx="161">
                  <c:v>44439</c:v>
                </c:pt>
                <c:pt idx="162">
                  <c:v>44440</c:v>
                </c:pt>
                <c:pt idx="163">
                  <c:v>44441</c:v>
                </c:pt>
                <c:pt idx="164">
                  <c:v>44442</c:v>
                </c:pt>
                <c:pt idx="165">
                  <c:v>44445</c:v>
                </c:pt>
                <c:pt idx="166">
                  <c:v>44446</c:v>
                </c:pt>
                <c:pt idx="167">
                  <c:v>44447</c:v>
                </c:pt>
                <c:pt idx="168">
                  <c:v>44448</c:v>
                </c:pt>
                <c:pt idx="169">
                  <c:v>44449</c:v>
                </c:pt>
                <c:pt idx="170">
                  <c:v>44452</c:v>
                </c:pt>
                <c:pt idx="171">
                  <c:v>44453</c:v>
                </c:pt>
                <c:pt idx="172">
                  <c:v>44454</c:v>
                </c:pt>
                <c:pt idx="173">
                  <c:v>44455</c:v>
                </c:pt>
                <c:pt idx="174">
                  <c:v>44456</c:v>
                </c:pt>
                <c:pt idx="175">
                  <c:v>44461</c:v>
                </c:pt>
                <c:pt idx="176">
                  <c:v>44462</c:v>
                </c:pt>
                <c:pt idx="177">
                  <c:v>44463</c:v>
                </c:pt>
                <c:pt idx="178">
                  <c:v>44466</c:v>
                </c:pt>
                <c:pt idx="179">
                  <c:v>44467</c:v>
                </c:pt>
                <c:pt idx="180">
                  <c:v>44468</c:v>
                </c:pt>
                <c:pt idx="181">
                  <c:v>44469</c:v>
                </c:pt>
                <c:pt idx="182">
                  <c:v>44477</c:v>
                </c:pt>
                <c:pt idx="183">
                  <c:v>44480</c:v>
                </c:pt>
                <c:pt idx="184">
                  <c:v>44481</c:v>
                </c:pt>
                <c:pt idx="185">
                  <c:v>44482</c:v>
                </c:pt>
                <c:pt idx="186">
                  <c:v>44483</c:v>
                </c:pt>
                <c:pt idx="187">
                  <c:v>44484</c:v>
                </c:pt>
                <c:pt idx="188">
                  <c:v>44487</c:v>
                </c:pt>
                <c:pt idx="189">
                  <c:v>44488</c:v>
                </c:pt>
                <c:pt idx="190">
                  <c:v>44489</c:v>
                </c:pt>
                <c:pt idx="191">
                  <c:v>44490</c:v>
                </c:pt>
                <c:pt idx="192">
                  <c:v>44491</c:v>
                </c:pt>
                <c:pt idx="193">
                  <c:v>44494</c:v>
                </c:pt>
                <c:pt idx="194">
                  <c:v>44495</c:v>
                </c:pt>
              </c:numCache>
            </c:numRef>
          </c:cat>
          <c:val>
            <c:numRef>
              <c:f>Sheet3!$AA$5:$AA$199</c:f>
              <c:numCache>
                <c:formatCode>General</c:formatCode>
                <c:ptCount val="195"/>
                <c:pt idx="0" formatCode="0.0000">
                  <c:v>1</c:v>
                </c:pt>
                <c:pt idx="1">
                  <c:v>1.0047642962822201</c:v>
                </c:pt>
                <c:pt idx="2">
                  <c:v>1.0044249589401799</c:v>
                </c:pt>
                <c:pt idx="3">
                  <c:v>0.99659305308593404</c:v>
                </c:pt>
                <c:pt idx="4">
                  <c:v>0.98687443160995203</c:v>
                </c:pt>
                <c:pt idx="5">
                  <c:v>0.93955723263610802</c:v>
                </c:pt>
                <c:pt idx="6">
                  <c:v>0.95080965889810398</c:v>
                </c:pt>
                <c:pt idx="7">
                  <c:v>0.951026834797008</c:v>
                </c:pt>
                <c:pt idx="8">
                  <c:v>0.94316778195539797</c:v>
                </c:pt>
                <c:pt idx="9">
                  <c:v>0.94733484451562999</c:v>
                </c:pt>
                <c:pt idx="10">
                  <c:v>0.94399576506997096</c:v>
                </c:pt>
                <c:pt idx="11">
                  <c:v>0.94704980114831805</c:v>
                </c:pt>
                <c:pt idx="12">
                  <c:v>0.952479198620933</c:v>
                </c:pt>
                <c:pt idx="13">
                  <c:v>0.963799492351336</c:v>
                </c:pt>
                <c:pt idx="14">
                  <c:v>0.95512602988883299</c:v>
                </c:pt>
                <c:pt idx="15">
                  <c:v>0.95135259864536503</c:v>
                </c:pt>
                <c:pt idx="16">
                  <c:v>0.95105398178437095</c:v>
                </c:pt>
                <c:pt idx="17">
                  <c:v>0.94768775535134997</c:v>
                </c:pt>
                <c:pt idx="18">
                  <c:v>0.94182400608092498</c:v>
                </c:pt>
                <c:pt idx="19">
                  <c:v>0.95986317918369002</c:v>
                </c:pt>
                <c:pt idx="20">
                  <c:v>0.99492351336310403</c:v>
                </c:pt>
                <c:pt idx="21">
                  <c:v>0.98623647740692</c:v>
                </c:pt>
                <c:pt idx="22">
                  <c:v>0.96204851166641803</c:v>
                </c:pt>
                <c:pt idx="23">
                  <c:v>0.953049285355558</c:v>
                </c:pt>
                <c:pt idx="24">
                  <c:v>0.94289631208176705</c:v>
                </c:pt>
                <c:pt idx="25">
                  <c:v>0.95497672145833601</c:v>
                </c:pt>
                <c:pt idx="26">
                  <c:v>0.96564548749202594</c:v>
                </c:pt>
                <c:pt idx="27">
                  <c:v>0.96401666825024102</c:v>
                </c:pt>
                <c:pt idx="28">
                  <c:v>0.94485089517190801</c:v>
                </c:pt>
                <c:pt idx="29">
                  <c:v>0.93867495554680802</c:v>
                </c:pt>
                <c:pt idx="30">
                  <c:v>0.95750139128310197</c:v>
                </c:pt>
                <c:pt idx="31">
                  <c:v>0.97081698858469201</c:v>
                </c:pt>
                <c:pt idx="32">
                  <c:v>0.962917215262036</c:v>
                </c:pt>
                <c:pt idx="33">
                  <c:v>0.960270383994136</c:v>
                </c:pt>
                <c:pt idx="34">
                  <c:v>0.934616480936028</c:v>
                </c:pt>
                <c:pt idx="35">
                  <c:v>0.93328627855523705</c:v>
                </c:pt>
                <c:pt idx="36">
                  <c:v>0.91375402114750304</c:v>
                </c:pt>
                <c:pt idx="37">
                  <c:v>0.92271252697731898</c:v>
                </c:pt>
                <c:pt idx="38">
                  <c:v>0.90955981159990795</c:v>
                </c:pt>
                <c:pt idx="39">
                  <c:v>0.89196856378863398</c:v>
                </c:pt>
                <c:pt idx="40">
                  <c:v>0.90582710083748497</c:v>
                </c:pt>
                <c:pt idx="41">
                  <c:v>0.90229799248028497</c:v>
                </c:pt>
                <c:pt idx="42">
                  <c:v>0.91260027418457201</c:v>
                </c:pt>
                <c:pt idx="43">
                  <c:v>0.92311973178776496</c:v>
                </c:pt>
                <c:pt idx="44">
                  <c:v>0.90816174175070896</c:v>
                </c:pt>
                <c:pt idx="45">
                  <c:v>0.91656373433958205</c:v>
                </c:pt>
                <c:pt idx="46">
                  <c:v>0.91948203548111196</c:v>
                </c:pt>
                <c:pt idx="47">
                  <c:v>0.921110854722897</c:v>
                </c:pt>
                <c:pt idx="48">
                  <c:v>0.93476578936652499</c:v>
                </c:pt>
                <c:pt idx="49">
                  <c:v>0.92559010763780503</c:v>
                </c:pt>
                <c:pt idx="50">
                  <c:v>0.91436482836317201</c:v>
                </c:pt>
                <c:pt idx="51">
                  <c:v>0.91736457046679198</c:v>
                </c:pt>
                <c:pt idx="52">
                  <c:v>0.91080857301860896</c:v>
                </c:pt>
                <c:pt idx="53">
                  <c:v>0.910930734461743</c:v>
                </c:pt>
                <c:pt idx="54">
                  <c:v>0.91234237780462302</c:v>
                </c:pt>
                <c:pt idx="55">
                  <c:v>0.90892185739687503</c:v>
                </c:pt>
                <c:pt idx="56">
                  <c:v>0.89716721186866299</c:v>
                </c:pt>
                <c:pt idx="57">
                  <c:v>0.88526325790995397</c:v>
                </c:pt>
                <c:pt idx="58">
                  <c:v>0.90064202625113698</c:v>
                </c:pt>
                <c:pt idx="59">
                  <c:v>0.91858618489813104</c:v>
                </c:pt>
                <c:pt idx="60">
                  <c:v>0.91151439469004902</c:v>
                </c:pt>
                <c:pt idx="61">
                  <c:v>0.91691664517530203</c:v>
                </c:pt>
                <c:pt idx="62">
                  <c:v>0.92154520652070604</c:v>
                </c:pt>
                <c:pt idx="63">
                  <c:v>0.92411059682651697</c:v>
                </c:pt>
                <c:pt idx="64">
                  <c:v>0.91736457046679198</c:v>
                </c:pt>
                <c:pt idx="65">
                  <c:v>0.90776811043394501</c:v>
                </c:pt>
                <c:pt idx="66">
                  <c:v>0.92240033662264298</c:v>
                </c:pt>
                <c:pt idx="67">
                  <c:v>0.923187599256173</c:v>
                </c:pt>
                <c:pt idx="68">
                  <c:v>0.93158959184504497</c:v>
                </c:pt>
                <c:pt idx="69">
                  <c:v>0.93631316764621997</c:v>
                </c:pt>
                <c:pt idx="70">
                  <c:v>0.92982503766644498</c:v>
                </c:pt>
                <c:pt idx="71">
                  <c:v>0.93860708807839999</c:v>
                </c:pt>
                <c:pt idx="72">
                  <c:v>0.94362928074056995</c:v>
                </c:pt>
                <c:pt idx="73">
                  <c:v>0.93723616521656505</c:v>
                </c:pt>
                <c:pt idx="74">
                  <c:v>0.93088377017360502</c:v>
                </c:pt>
                <c:pt idx="75">
                  <c:v>0.93439930503712298</c:v>
                </c:pt>
                <c:pt idx="76">
                  <c:v>0.92877987865296596</c:v>
                </c:pt>
                <c:pt idx="77">
                  <c:v>0.93465720141707298</c:v>
                </c:pt>
                <c:pt idx="78">
                  <c:v>0.92416489080124298</c:v>
                </c:pt>
                <c:pt idx="79">
                  <c:v>0.94630325899583301</c:v>
                </c:pt>
                <c:pt idx="80">
                  <c:v>0.95932023943642897</c:v>
                </c:pt>
                <c:pt idx="81">
                  <c:v>0.96610698627719804</c:v>
                </c:pt>
                <c:pt idx="82">
                  <c:v>0.96036539844990698</c:v>
                </c:pt>
                <c:pt idx="83">
                  <c:v>0.96367733090820296</c:v>
                </c:pt>
                <c:pt idx="84">
                  <c:v>0.95556038168664204</c:v>
                </c:pt>
                <c:pt idx="85">
                  <c:v>0.961410557463385</c:v>
                </c:pt>
                <c:pt idx="86">
                  <c:v>0.975540564385867</c:v>
                </c:pt>
                <c:pt idx="87">
                  <c:v>0.99077002429655403</c:v>
                </c:pt>
                <c:pt idx="88">
                  <c:v>0.98665725571104701</c:v>
                </c:pt>
                <c:pt idx="89">
                  <c:v>0.98073921246589701</c:v>
                </c:pt>
                <c:pt idx="90">
                  <c:v>0.97710151615924401</c:v>
                </c:pt>
                <c:pt idx="91">
                  <c:v>0.98094281487112001</c:v>
                </c:pt>
                <c:pt idx="92">
                  <c:v>0.97748157398232705</c:v>
                </c:pt>
                <c:pt idx="93">
                  <c:v>0.98781100267397803</c:v>
                </c:pt>
                <c:pt idx="94">
                  <c:v>0.97740013302023798</c:v>
                </c:pt>
                <c:pt idx="95">
                  <c:v>0.971644971699266</c:v>
                </c:pt>
                <c:pt idx="96">
                  <c:v>0.98022341970599802</c:v>
                </c:pt>
                <c:pt idx="97">
                  <c:v>0.99051212791660403</c:v>
                </c:pt>
                <c:pt idx="98">
                  <c:v>0.97092557653414402</c:v>
                </c:pt>
                <c:pt idx="99">
                  <c:v>0.96814301032942895</c:v>
                </c:pt>
                <c:pt idx="100">
                  <c:v>0.95154262755690699</c:v>
                </c:pt>
                <c:pt idx="101">
                  <c:v>0.95841081535976502</c:v>
                </c:pt>
                <c:pt idx="102">
                  <c:v>0.96409810921232997</c:v>
                </c:pt>
                <c:pt idx="103">
                  <c:v>0.96214352612218901</c:v>
                </c:pt>
                <c:pt idx="104">
                  <c:v>0.96079975024771602</c:v>
                </c:pt>
                <c:pt idx="105">
                  <c:v>0.975228374031192</c:v>
                </c:pt>
                <c:pt idx="106">
                  <c:v>0.95630692383912697</c:v>
                </c:pt>
                <c:pt idx="107">
                  <c:v>0.95632049733280799</c:v>
                </c:pt>
                <c:pt idx="108">
                  <c:v>0.93615028572204195</c:v>
                </c:pt>
                <c:pt idx="109">
                  <c:v>0.92093439930503695</c:v>
                </c:pt>
                <c:pt idx="110">
                  <c:v>0.92128731014075704</c:v>
                </c:pt>
                <c:pt idx="111">
                  <c:v>0.92280754143308896</c:v>
                </c:pt>
                <c:pt idx="112">
                  <c:v>0.92522362330840302</c:v>
                </c:pt>
                <c:pt idx="113">
                  <c:v>0.921680941457522</c:v>
                </c:pt>
                <c:pt idx="114">
                  <c:v>0.92366267153502601</c:v>
                </c:pt>
                <c:pt idx="115">
                  <c:v>0.92447708115591898</c:v>
                </c:pt>
                <c:pt idx="116">
                  <c:v>0.92024215112727903</c:v>
                </c:pt>
                <c:pt idx="117">
                  <c:v>0.91200304046258496</c:v>
                </c:pt>
                <c:pt idx="118">
                  <c:v>0.92503359439686195</c:v>
                </c:pt>
                <c:pt idx="119">
                  <c:v>0.92435491971278505</c:v>
                </c:pt>
                <c:pt idx="120">
                  <c:v>0.93300123518792499</c:v>
                </c:pt>
                <c:pt idx="121">
                  <c:v>0.93955723263610802</c:v>
                </c:pt>
                <c:pt idx="122">
                  <c:v>0.936014550785227</c:v>
                </c:pt>
                <c:pt idx="123">
                  <c:v>0.92902420153923404</c:v>
                </c:pt>
                <c:pt idx="124">
                  <c:v>0.93043584488211395</c:v>
                </c:pt>
                <c:pt idx="125">
                  <c:v>0.93100593161673895</c:v>
                </c:pt>
                <c:pt idx="126">
                  <c:v>0.93779267845750802</c:v>
                </c:pt>
                <c:pt idx="127">
                  <c:v>0.93532230260746796</c:v>
                </c:pt>
                <c:pt idx="128">
                  <c:v>0.94361570724688804</c:v>
                </c:pt>
                <c:pt idx="129">
                  <c:v>0.94076527357376505</c:v>
                </c:pt>
                <c:pt idx="130">
                  <c:v>0.92358123057293695</c:v>
                </c:pt>
                <c:pt idx="131">
                  <c:v>0.92435491971278505</c:v>
                </c:pt>
                <c:pt idx="132">
                  <c:v>0.92358123057293695</c:v>
                </c:pt>
                <c:pt idx="133">
                  <c:v>0.920798664368222</c:v>
                </c:pt>
                <c:pt idx="134">
                  <c:v>0.92540007872626295</c:v>
                </c:pt>
                <c:pt idx="135">
                  <c:v>0.92630950280292601</c:v>
                </c:pt>
                <c:pt idx="136">
                  <c:v>0.92025572462095995</c:v>
                </c:pt>
                <c:pt idx="137">
                  <c:v>0.92394771490233896</c:v>
                </c:pt>
                <c:pt idx="138">
                  <c:v>0.93203751713653604</c:v>
                </c:pt>
                <c:pt idx="139">
                  <c:v>0.93661178450721405</c:v>
                </c:pt>
                <c:pt idx="140">
                  <c:v>0.92844054131092801</c:v>
                </c:pt>
                <c:pt idx="141">
                  <c:v>0.925318637764174</c:v>
                </c:pt>
                <c:pt idx="142">
                  <c:v>0.93164388581977098</c:v>
                </c:pt>
                <c:pt idx="143">
                  <c:v>0.92668956062600905</c:v>
                </c:pt>
                <c:pt idx="144">
                  <c:v>0.92010641619046296</c:v>
                </c:pt>
                <c:pt idx="145">
                  <c:v>0.89112700718037796</c:v>
                </c:pt>
                <c:pt idx="146">
                  <c:v>0.886783489202286</c:v>
                </c:pt>
                <c:pt idx="147">
                  <c:v>0.88557544826462897</c:v>
                </c:pt>
                <c:pt idx="148">
                  <c:v>0.89228075414330899</c:v>
                </c:pt>
                <c:pt idx="149">
                  <c:v>0.89344807459992104</c:v>
                </c:pt>
                <c:pt idx="150">
                  <c:v>0.90003121903546801</c:v>
                </c:pt>
                <c:pt idx="151">
                  <c:v>0.907401626104543</c:v>
                </c:pt>
                <c:pt idx="152">
                  <c:v>0.90727946466140896</c:v>
                </c:pt>
                <c:pt idx="153">
                  <c:v>0.898986060021989</c:v>
                </c:pt>
                <c:pt idx="154">
                  <c:v>0.90153787683411801</c:v>
                </c:pt>
                <c:pt idx="155">
                  <c:v>0.89895891303462605</c:v>
                </c:pt>
                <c:pt idx="156">
                  <c:v>0.90843321162433999</c:v>
                </c:pt>
                <c:pt idx="157">
                  <c:v>0.90544704301440104</c:v>
                </c:pt>
                <c:pt idx="158">
                  <c:v>0.90117139250471701</c:v>
                </c:pt>
                <c:pt idx="159">
                  <c:v>0.90879969595374099</c:v>
                </c:pt>
                <c:pt idx="160">
                  <c:v>0.91336038983073897</c:v>
                </c:pt>
                <c:pt idx="161">
                  <c:v>0.91543713436401397</c:v>
                </c:pt>
                <c:pt idx="162">
                  <c:v>0.91162298263950203</c:v>
                </c:pt>
                <c:pt idx="163">
                  <c:v>0.91516566449038295</c:v>
                </c:pt>
                <c:pt idx="164">
                  <c:v>0.91260027418457201</c:v>
                </c:pt>
                <c:pt idx="165">
                  <c:v>0.92690673652491395</c:v>
                </c:pt>
                <c:pt idx="166">
                  <c:v>0.92154520652070604</c:v>
                </c:pt>
                <c:pt idx="167">
                  <c:v>0.91144652722164199</c:v>
                </c:pt>
                <c:pt idx="168">
                  <c:v>0.90274591777177504</c:v>
                </c:pt>
                <c:pt idx="169">
                  <c:v>0.91055067663865996</c:v>
                </c:pt>
                <c:pt idx="170">
                  <c:v>0.898361679312638</c:v>
                </c:pt>
                <c:pt idx="171">
                  <c:v>0.90043842384591399</c:v>
                </c:pt>
                <c:pt idx="172">
                  <c:v>0.90170075875829703</c:v>
                </c:pt>
                <c:pt idx="173">
                  <c:v>0.89401816133454604</c:v>
                </c:pt>
                <c:pt idx="174">
                  <c:v>0.87854437853759204</c:v>
                </c:pt>
                <c:pt idx="175">
                  <c:v>0.88609124102452697</c:v>
                </c:pt>
                <c:pt idx="176">
                  <c:v>0.87910089177853501</c:v>
                </c:pt>
                <c:pt idx="177">
                  <c:v>0.87578895932023904</c:v>
                </c:pt>
                <c:pt idx="178">
                  <c:v>0.87701057375157798</c:v>
                </c:pt>
                <c:pt idx="179">
                  <c:v>0.86571742700853804</c:v>
                </c:pt>
                <c:pt idx="180">
                  <c:v>0.86524235472968403</c:v>
                </c:pt>
                <c:pt idx="181">
                  <c:v>0.853026210416299</c:v>
                </c:pt>
                <c:pt idx="182">
                  <c:v>0.87234129192512899</c:v>
                </c:pt>
                <c:pt idx="183">
                  <c:v>0.87306068709024998</c:v>
                </c:pt>
                <c:pt idx="184">
                  <c:v>0.87576181233287598</c:v>
                </c:pt>
                <c:pt idx="185">
                  <c:v>0.87630475208013803</c:v>
                </c:pt>
                <c:pt idx="186">
                  <c:v>0.89097769874988098</c:v>
                </c:pt>
                <c:pt idx="187">
                  <c:v>0.89347522158728399</c:v>
                </c:pt>
                <c:pt idx="188">
                  <c:v>0.88267072061677998</c:v>
                </c:pt>
                <c:pt idx="189">
                  <c:v>0.88824942651989203</c:v>
                </c:pt>
                <c:pt idx="190">
                  <c:v>0.88774720725367495</c:v>
                </c:pt>
                <c:pt idx="191">
                  <c:v>0.89112700718037796</c:v>
                </c:pt>
                <c:pt idx="192">
                  <c:v>0.89319017821997204</c:v>
                </c:pt>
                <c:pt idx="193">
                  <c:v>0.89118130115510397</c:v>
                </c:pt>
                <c:pt idx="194">
                  <c:v>0.892755826422163</c:v>
                </c:pt>
              </c:numCache>
            </c:numRef>
          </c:val>
          <c:smooth val="0"/>
          <c:extLst>
            <c:ext xmlns:c16="http://schemas.microsoft.com/office/drawing/2014/chart" uri="{C3380CC4-5D6E-409C-BE32-E72D297353CC}">
              <c16:uniqueId val="{00000005-4A23-4577-A0F4-349DFD714095}"/>
            </c:ext>
          </c:extLst>
        </c:ser>
        <c:ser>
          <c:idx val="6"/>
          <c:order val="6"/>
          <c:tx>
            <c:strRef>
              <c:f>Sheet3!$AB$4</c:f>
              <c:strCache>
                <c:ptCount val="1"/>
                <c:pt idx="0">
                  <c:v>南华有色金属指数</c:v>
                </c:pt>
              </c:strCache>
            </c:strRef>
          </c:tx>
          <c:spPr>
            <a:ln w="19050" cap="rnd">
              <a:solidFill>
                <a:schemeClr val="accent1">
                  <a:lumMod val="60000"/>
                </a:schemeClr>
              </a:solidFill>
              <a:round/>
            </a:ln>
            <a:effectLst/>
          </c:spPr>
          <c:marker>
            <c:symbol val="none"/>
          </c:marker>
          <c:cat>
            <c:numRef>
              <c:f>Sheet3!$U$5:$U$199</c:f>
              <c:numCache>
                <c:formatCode>yyyy\-mm\-dd</c:formatCode>
                <c:ptCount val="195"/>
                <c:pt idx="0">
                  <c:v>44200</c:v>
                </c:pt>
                <c:pt idx="1">
                  <c:v>44201</c:v>
                </c:pt>
                <c:pt idx="2">
                  <c:v>44202</c:v>
                </c:pt>
                <c:pt idx="3">
                  <c:v>44203</c:v>
                </c:pt>
                <c:pt idx="4">
                  <c:v>44204</c:v>
                </c:pt>
                <c:pt idx="5">
                  <c:v>44207</c:v>
                </c:pt>
                <c:pt idx="6">
                  <c:v>44208</c:v>
                </c:pt>
                <c:pt idx="7">
                  <c:v>44209</c:v>
                </c:pt>
                <c:pt idx="8">
                  <c:v>44210</c:v>
                </c:pt>
                <c:pt idx="9">
                  <c:v>44211</c:v>
                </c:pt>
                <c:pt idx="10">
                  <c:v>44214</c:v>
                </c:pt>
                <c:pt idx="11">
                  <c:v>44215</c:v>
                </c:pt>
                <c:pt idx="12">
                  <c:v>44216</c:v>
                </c:pt>
                <c:pt idx="13">
                  <c:v>44217</c:v>
                </c:pt>
                <c:pt idx="14">
                  <c:v>44218</c:v>
                </c:pt>
                <c:pt idx="15">
                  <c:v>44221</c:v>
                </c:pt>
                <c:pt idx="16">
                  <c:v>44222</c:v>
                </c:pt>
                <c:pt idx="17">
                  <c:v>44223</c:v>
                </c:pt>
                <c:pt idx="18">
                  <c:v>44224</c:v>
                </c:pt>
                <c:pt idx="19">
                  <c:v>44225</c:v>
                </c:pt>
                <c:pt idx="20">
                  <c:v>44228</c:v>
                </c:pt>
                <c:pt idx="21">
                  <c:v>44229</c:v>
                </c:pt>
                <c:pt idx="22">
                  <c:v>44230</c:v>
                </c:pt>
                <c:pt idx="23">
                  <c:v>44231</c:v>
                </c:pt>
                <c:pt idx="24">
                  <c:v>44232</c:v>
                </c:pt>
                <c:pt idx="25">
                  <c:v>44235</c:v>
                </c:pt>
                <c:pt idx="26">
                  <c:v>44236</c:v>
                </c:pt>
                <c:pt idx="27">
                  <c:v>44237</c:v>
                </c:pt>
                <c:pt idx="28">
                  <c:v>44245</c:v>
                </c:pt>
                <c:pt idx="29">
                  <c:v>44246</c:v>
                </c:pt>
                <c:pt idx="30">
                  <c:v>44249</c:v>
                </c:pt>
                <c:pt idx="31">
                  <c:v>44250</c:v>
                </c:pt>
                <c:pt idx="32">
                  <c:v>44251</c:v>
                </c:pt>
                <c:pt idx="33">
                  <c:v>44252</c:v>
                </c:pt>
                <c:pt idx="34">
                  <c:v>44253</c:v>
                </c:pt>
                <c:pt idx="35">
                  <c:v>44256</c:v>
                </c:pt>
                <c:pt idx="36">
                  <c:v>44257</c:v>
                </c:pt>
                <c:pt idx="37">
                  <c:v>44258</c:v>
                </c:pt>
                <c:pt idx="38">
                  <c:v>44259</c:v>
                </c:pt>
                <c:pt idx="39">
                  <c:v>44260</c:v>
                </c:pt>
                <c:pt idx="40">
                  <c:v>44263</c:v>
                </c:pt>
                <c:pt idx="41">
                  <c:v>44264</c:v>
                </c:pt>
                <c:pt idx="42">
                  <c:v>44265</c:v>
                </c:pt>
                <c:pt idx="43">
                  <c:v>44266</c:v>
                </c:pt>
                <c:pt idx="44">
                  <c:v>44267</c:v>
                </c:pt>
                <c:pt idx="45">
                  <c:v>44270</c:v>
                </c:pt>
                <c:pt idx="46">
                  <c:v>44271</c:v>
                </c:pt>
                <c:pt idx="47">
                  <c:v>44272</c:v>
                </c:pt>
                <c:pt idx="48">
                  <c:v>44273</c:v>
                </c:pt>
                <c:pt idx="49">
                  <c:v>44274</c:v>
                </c:pt>
                <c:pt idx="50">
                  <c:v>44277</c:v>
                </c:pt>
                <c:pt idx="51">
                  <c:v>44278</c:v>
                </c:pt>
                <c:pt idx="52">
                  <c:v>44279</c:v>
                </c:pt>
                <c:pt idx="53">
                  <c:v>44280</c:v>
                </c:pt>
                <c:pt idx="54">
                  <c:v>44281</c:v>
                </c:pt>
                <c:pt idx="55">
                  <c:v>44284</c:v>
                </c:pt>
                <c:pt idx="56">
                  <c:v>44285</c:v>
                </c:pt>
                <c:pt idx="57">
                  <c:v>44286</c:v>
                </c:pt>
                <c:pt idx="58">
                  <c:v>44287</c:v>
                </c:pt>
                <c:pt idx="59">
                  <c:v>44288</c:v>
                </c:pt>
                <c:pt idx="60">
                  <c:v>44292</c:v>
                </c:pt>
                <c:pt idx="61">
                  <c:v>44293</c:v>
                </c:pt>
                <c:pt idx="62">
                  <c:v>44294</c:v>
                </c:pt>
                <c:pt idx="63">
                  <c:v>44295</c:v>
                </c:pt>
                <c:pt idx="64">
                  <c:v>44298</c:v>
                </c:pt>
                <c:pt idx="65">
                  <c:v>44299</c:v>
                </c:pt>
                <c:pt idx="66">
                  <c:v>44300</c:v>
                </c:pt>
                <c:pt idx="67">
                  <c:v>44301</c:v>
                </c:pt>
                <c:pt idx="68">
                  <c:v>44302</c:v>
                </c:pt>
                <c:pt idx="69">
                  <c:v>44305</c:v>
                </c:pt>
                <c:pt idx="70">
                  <c:v>44306</c:v>
                </c:pt>
                <c:pt idx="71">
                  <c:v>44307</c:v>
                </c:pt>
                <c:pt idx="72">
                  <c:v>44308</c:v>
                </c:pt>
                <c:pt idx="73">
                  <c:v>44309</c:v>
                </c:pt>
                <c:pt idx="74">
                  <c:v>44312</c:v>
                </c:pt>
                <c:pt idx="75">
                  <c:v>44313</c:v>
                </c:pt>
                <c:pt idx="76">
                  <c:v>44314</c:v>
                </c:pt>
                <c:pt idx="77">
                  <c:v>44315</c:v>
                </c:pt>
                <c:pt idx="78">
                  <c:v>44316</c:v>
                </c:pt>
                <c:pt idx="79">
                  <c:v>44322</c:v>
                </c:pt>
                <c:pt idx="80">
                  <c:v>44323</c:v>
                </c:pt>
                <c:pt idx="81">
                  <c:v>44326</c:v>
                </c:pt>
                <c:pt idx="82">
                  <c:v>44327</c:v>
                </c:pt>
                <c:pt idx="83">
                  <c:v>44328</c:v>
                </c:pt>
                <c:pt idx="84">
                  <c:v>44329</c:v>
                </c:pt>
                <c:pt idx="85">
                  <c:v>44330</c:v>
                </c:pt>
                <c:pt idx="86">
                  <c:v>44333</c:v>
                </c:pt>
                <c:pt idx="87">
                  <c:v>44334</c:v>
                </c:pt>
                <c:pt idx="88">
                  <c:v>44335</c:v>
                </c:pt>
                <c:pt idx="89">
                  <c:v>44336</c:v>
                </c:pt>
                <c:pt idx="90">
                  <c:v>44337</c:v>
                </c:pt>
                <c:pt idx="91">
                  <c:v>44340</c:v>
                </c:pt>
                <c:pt idx="92">
                  <c:v>44341</c:v>
                </c:pt>
                <c:pt idx="93">
                  <c:v>44342</c:v>
                </c:pt>
                <c:pt idx="94">
                  <c:v>44343</c:v>
                </c:pt>
                <c:pt idx="95">
                  <c:v>44344</c:v>
                </c:pt>
                <c:pt idx="96">
                  <c:v>44347</c:v>
                </c:pt>
                <c:pt idx="97">
                  <c:v>44348</c:v>
                </c:pt>
                <c:pt idx="98">
                  <c:v>44349</c:v>
                </c:pt>
                <c:pt idx="99">
                  <c:v>44350</c:v>
                </c:pt>
                <c:pt idx="100">
                  <c:v>44351</c:v>
                </c:pt>
                <c:pt idx="101">
                  <c:v>44354</c:v>
                </c:pt>
                <c:pt idx="102">
                  <c:v>44355</c:v>
                </c:pt>
                <c:pt idx="103">
                  <c:v>44356</c:v>
                </c:pt>
                <c:pt idx="104">
                  <c:v>44357</c:v>
                </c:pt>
                <c:pt idx="105">
                  <c:v>44358</c:v>
                </c:pt>
                <c:pt idx="106">
                  <c:v>44362</c:v>
                </c:pt>
                <c:pt idx="107">
                  <c:v>44363</c:v>
                </c:pt>
                <c:pt idx="108">
                  <c:v>44364</c:v>
                </c:pt>
                <c:pt idx="109">
                  <c:v>44365</c:v>
                </c:pt>
                <c:pt idx="110">
                  <c:v>44368</c:v>
                </c:pt>
                <c:pt idx="111">
                  <c:v>44369</c:v>
                </c:pt>
                <c:pt idx="112">
                  <c:v>44370</c:v>
                </c:pt>
                <c:pt idx="113">
                  <c:v>44371</c:v>
                </c:pt>
                <c:pt idx="114">
                  <c:v>44372</c:v>
                </c:pt>
                <c:pt idx="115">
                  <c:v>44375</c:v>
                </c:pt>
                <c:pt idx="116">
                  <c:v>44376</c:v>
                </c:pt>
                <c:pt idx="117">
                  <c:v>44377</c:v>
                </c:pt>
                <c:pt idx="118">
                  <c:v>44378</c:v>
                </c:pt>
                <c:pt idx="119">
                  <c:v>44379</c:v>
                </c:pt>
                <c:pt idx="120">
                  <c:v>44382</c:v>
                </c:pt>
                <c:pt idx="121">
                  <c:v>44383</c:v>
                </c:pt>
                <c:pt idx="122">
                  <c:v>44384</c:v>
                </c:pt>
                <c:pt idx="123">
                  <c:v>44385</c:v>
                </c:pt>
                <c:pt idx="124">
                  <c:v>44386</c:v>
                </c:pt>
                <c:pt idx="125">
                  <c:v>44389</c:v>
                </c:pt>
                <c:pt idx="126">
                  <c:v>44390</c:v>
                </c:pt>
                <c:pt idx="127">
                  <c:v>44391</c:v>
                </c:pt>
                <c:pt idx="128">
                  <c:v>44392</c:v>
                </c:pt>
                <c:pt idx="129">
                  <c:v>44393</c:v>
                </c:pt>
                <c:pt idx="130">
                  <c:v>44396</c:v>
                </c:pt>
                <c:pt idx="131">
                  <c:v>44397</c:v>
                </c:pt>
                <c:pt idx="132">
                  <c:v>44398</c:v>
                </c:pt>
                <c:pt idx="133">
                  <c:v>44399</c:v>
                </c:pt>
                <c:pt idx="134">
                  <c:v>44400</c:v>
                </c:pt>
                <c:pt idx="135">
                  <c:v>44403</c:v>
                </c:pt>
                <c:pt idx="136">
                  <c:v>44404</c:v>
                </c:pt>
                <c:pt idx="137">
                  <c:v>44405</c:v>
                </c:pt>
                <c:pt idx="138">
                  <c:v>44406</c:v>
                </c:pt>
                <c:pt idx="139">
                  <c:v>44407</c:v>
                </c:pt>
                <c:pt idx="140">
                  <c:v>44410</c:v>
                </c:pt>
                <c:pt idx="141">
                  <c:v>44411</c:v>
                </c:pt>
                <c:pt idx="142">
                  <c:v>44412</c:v>
                </c:pt>
                <c:pt idx="143">
                  <c:v>44413</c:v>
                </c:pt>
                <c:pt idx="144">
                  <c:v>44414</c:v>
                </c:pt>
                <c:pt idx="145">
                  <c:v>44417</c:v>
                </c:pt>
                <c:pt idx="146">
                  <c:v>44418</c:v>
                </c:pt>
                <c:pt idx="147">
                  <c:v>44419</c:v>
                </c:pt>
                <c:pt idx="148">
                  <c:v>44420</c:v>
                </c:pt>
                <c:pt idx="149">
                  <c:v>44421</c:v>
                </c:pt>
                <c:pt idx="150">
                  <c:v>44424</c:v>
                </c:pt>
                <c:pt idx="151">
                  <c:v>44425</c:v>
                </c:pt>
                <c:pt idx="152">
                  <c:v>44426</c:v>
                </c:pt>
                <c:pt idx="153">
                  <c:v>44427</c:v>
                </c:pt>
                <c:pt idx="154">
                  <c:v>44428</c:v>
                </c:pt>
                <c:pt idx="155">
                  <c:v>44431</c:v>
                </c:pt>
                <c:pt idx="156">
                  <c:v>44432</c:v>
                </c:pt>
                <c:pt idx="157">
                  <c:v>44433</c:v>
                </c:pt>
                <c:pt idx="158">
                  <c:v>44434</c:v>
                </c:pt>
                <c:pt idx="159">
                  <c:v>44435</c:v>
                </c:pt>
                <c:pt idx="160">
                  <c:v>44438</c:v>
                </c:pt>
                <c:pt idx="161">
                  <c:v>44439</c:v>
                </c:pt>
                <c:pt idx="162">
                  <c:v>44440</c:v>
                </c:pt>
                <c:pt idx="163">
                  <c:v>44441</c:v>
                </c:pt>
                <c:pt idx="164">
                  <c:v>44442</c:v>
                </c:pt>
                <c:pt idx="165">
                  <c:v>44445</c:v>
                </c:pt>
                <c:pt idx="166">
                  <c:v>44446</c:v>
                </c:pt>
                <c:pt idx="167">
                  <c:v>44447</c:v>
                </c:pt>
                <c:pt idx="168">
                  <c:v>44448</c:v>
                </c:pt>
                <c:pt idx="169">
                  <c:v>44449</c:v>
                </c:pt>
                <c:pt idx="170">
                  <c:v>44452</c:v>
                </c:pt>
                <c:pt idx="171">
                  <c:v>44453</c:v>
                </c:pt>
                <c:pt idx="172">
                  <c:v>44454</c:v>
                </c:pt>
                <c:pt idx="173">
                  <c:v>44455</c:v>
                </c:pt>
                <c:pt idx="174">
                  <c:v>44456</c:v>
                </c:pt>
                <c:pt idx="175">
                  <c:v>44461</c:v>
                </c:pt>
                <c:pt idx="176">
                  <c:v>44462</c:v>
                </c:pt>
                <c:pt idx="177">
                  <c:v>44463</c:v>
                </c:pt>
                <c:pt idx="178">
                  <c:v>44466</c:v>
                </c:pt>
                <c:pt idx="179">
                  <c:v>44467</c:v>
                </c:pt>
                <c:pt idx="180">
                  <c:v>44468</c:v>
                </c:pt>
                <c:pt idx="181">
                  <c:v>44469</c:v>
                </c:pt>
                <c:pt idx="182">
                  <c:v>44477</c:v>
                </c:pt>
                <c:pt idx="183">
                  <c:v>44480</c:v>
                </c:pt>
                <c:pt idx="184">
                  <c:v>44481</c:v>
                </c:pt>
                <c:pt idx="185">
                  <c:v>44482</c:v>
                </c:pt>
                <c:pt idx="186">
                  <c:v>44483</c:v>
                </c:pt>
                <c:pt idx="187">
                  <c:v>44484</c:v>
                </c:pt>
                <c:pt idx="188">
                  <c:v>44487</c:v>
                </c:pt>
                <c:pt idx="189">
                  <c:v>44488</c:v>
                </c:pt>
                <c:pt idx="190">
                  <c:v>44489</c:v>
                </c:pt>
                <c:pt idx="191">
                  <c:v>44490</c:v>
                </c:pt>
                <c:pt idx="192">
                  <c:v>44491</c:v>
                </c:pt>
                <c:pt idx="193">
                  <c:v>44494</c:v>
                </c:pt>
                <c:pt idx="194">
                  <c:v>44495</c:v>
                </c:pt>
              </c:numCache>
            </c:numRef>
          </c:cat>
          <c:val>
            <c:numRef>
              <c:f>Sheet3!$AB$5:$AB$199</c:f>
              <c:numCache>
                <c:formatCode>General</c:formatCode>
                <c:ptCount val="195"/>
                <c:pt idx="0" formatCode="0.0000">
                  <c:v>1</c:v>
                </c:pt>
                <c:pt idx="1">
                  <c:v>1.0035544399782299</c:v>
                </c:pt>
                <c:pt idx="2">
                  <c:v>1.0119885555809101</c:v>
                </c:pt>
                <c:pt idx="3">
                  <c:v>1.0232925523512</c:v>
                </c:pt>
                <c:pt idx="4">
                  <c:v>1.0271190605746801</c:v>
                </c:pt>
                <c:pt idx="5">
                  <c:v>0.99626125572659796</c:v>
                </c:pt>
                <c:pt idx="6">
                  <c:v>0.99962261501465699</c:v>
                </c:pt>
                <c:pt idx="7">
                  <c:v>1.0002369626652201</c:v>
                </c:pt>
                <c:pt idx="8">
                  <c:v>0.99951729827456104</c:v>
                </c:pt>
                <c:pt idx="9">
                  <c:v>0.99953485106457696</c:v>
                </c:pt>
                <c:pt idx="10">
                  <c:v>1.0099348791490399</c:v>
                </c:pt>
                <c:pt idx="11">
                  <c:v>1.0011497077460501</c:v>
                </c:pt>
                <c:pt idx="12">
                  <c:v>1.0057836443102599</c:v>
                </c:pt>
                <c:pt idx="13">
                  <c:v>1.01360341226238</c:v>
                </c:pt>
                <c:pt idx="14">
                  <c:v>1.0002983974302699</c:v>
                </c:pt>
                <c:pt idx="15">
                  <c:v>1.0119797791859</c:v>
                </c:pt>
                <c:pt idx="16">
                  <c:v>0.99929788839936096</c:v>
                </c:pt>
                <c:pt idx="17">
                  <c:v>0.99892050341401795</c:v>
                </c:pt>
                <c:pt idx="18">
                  <c:v>0.98507135209141505</c:v>
                </c:pt>
                <c:pt idx="19">
                  <c:v>0.98285092415439401</c:v>
                </c:pt>
                <c:pt idx="20">
                  <c:v>0.99355812606413796</c:v>
                </c:pt>
                <c:pt idx="21">
                  <c:v>0.98164855803829998</c:v>
                </c:pt>
                <c:pt idx="22">
                  <c:v>0.97843639746537703</c:v>
                </c:pt>
                <c:pt idx="23">
                  <c:v>0.99187305822260496</c:v>
                </c:pt>
                <c:pt idx="24">
                  <c:v>1.00306296185779</c:v>
                </c:pt>
                <c:pt idx="25">
                  <c:v>1.0106808727247201</c:v>
                </c:pt>
                <c:pt idx="26">
                  <c:v>1.0215811553246399</c:v>
                </c:pt>
                <c:pt idx="27">
                  <c:v>1.0348773937617399</c:v>
                </c:pt>
                <c:pt idx="28">
                  <c:v>1.06974601112847</c:v>
                </c:pt>
                <c:pt idx="29">
                  <c:v>1.0888434466658501</c:v>
                </c:pt>
                <c:pt idx="30">
                  <c:v>1.1192975373435601</c:v>
                </c:pt>
                <c:pt idx="31">
                  <c:v>1.11926243176353</c:v>
                </c:pt>
                <c:pt idx="32">
                  <c:v>1.1079847641782701</c:v>
                </c:pt>
                <c:pt idx="33">
                  <c:v>1.1405539660529</c:v>
                </c:pt>
                <c:pt idx="34">
                  <c:v>1.11605027119061</c:v>
                </c:pt>
                <c:pt idx="35">
                  <c:v>1.10262238682839</c:v>
                </c:pt>
                <c:pt idx="36">
                  <c:v>1.09791823910411</c:v>
                </c:pt>
                <c:pt idx="37">
                  <c:v>1.11444419090414</c:v>
                </c:pt>
                <c:pt idx="38">
                  <c:v>1.07807480999105</c:v>
                </c:pt>
                <c:pt idx="39">
                  <c:v>1.0608642993803901</c:v>
                </c:pt>
                <c:pt idx="40">
                  <c:v>1.0612241315757101</c:v>
                </c:pt>
                <c:pt idx="41">
                  <c:v>1.0540976988292301</c:v>
                </c:pt>
                <c:pt idx="42">
                  <c:v>1.0519211528672501</c:v>
                </c:pt>
                <c:pt idx="43">
                  <c:v>1.07935616366221</c:v>
                </c:pt>
                <c:pt idx="44">
                  <c:v>1.07144863176002</c:v>
                </c:pt>
                <c:pt idx="45">
                  <c:v>1.0809359147636499</c:v>
                </c:pt>
                <c:pt idx="46">
                  <c:v>1.07036035877903</c:v>
                </c:pt>
                <c:pt idx="47">
                  <c:v>1.07344964982184</c:v>
                </c:pt>
                <c:pt idx="48">
                  <c:v>1.06905267592284</c:v>
                </c:pt>
                <c:pt idx="49">
                  <c:v>1.06341823032771</c:v>
                </c:pt>
                <c:pt idx="50">
                  <c:v>1.0806638465184</c:v>
                </c:pt>
                <c:pt idx="51">
                  <c:v>1.0797335486475601</c:v>
                </c:pt>
                <c:pt idx="52">
                  <c:v>1.06617401836022</c:v>
                </c:pt>
                <c:pt idx="53">
                  <c:v>1.0557125555107001</c:v>
                </c:pt>
                <c:pt idx="54">
                  <c:v>1.0720980849906101</c:v>
                </c:pt>
                <c:pt idx="55">
                  <c:v>1.0760386863492</c:v>
                </c:pt>
                <c:pt idx="56">
                  <c:v>1.0731600287865799</c:v>
                </c:pt>
                <c:pt idx="57">
                  <c:v>1.0609257341454399</c:v>
                </c:pt>
                <c:pt idx="58">
                  <c:v>1.059345983044</c:v>
                </c:pt>
                <c:pt idx="59">
                  <c:v>1.0782591142862199</c:v>
                </c:pt>
                <c:pt idx="60">
                  <c:v>1.08370047919117</c:v>
                </c:pt>
                <c:pt idx="61">
                  <c:v>1.08512225518246</c:v>
                </c:pt>
                <c:pt idx="62">
                  <c:v>1.0878780432149699</c:v>
                </c:pt>
                <c:pt idx="63">
                  <c:v>1.08451668392691</c:v>
                </c:pt>
                <c:pt idx="64">
                  <c:v>1.0653051552544299</c:v>
                </c:pt>
                <c:pt idx="65">
                  <c:v>1.06726229134121</c:v>
                </c:pt>
                <c:pt idx="66">
                  <c:v>1.07144863176002</c:v>
                </c:pt>
                <c:pt idx="67">
                  <c:v>1.0892032788611701</c:v>
                </c:pt>
                <c:pt idx="68">
                  <c:v>1.0959523266223199</c:v>
                </c:pt>
                <c:pt idx="69">
                  <c:v>1.1014990082673599</c:v>
                </c:pt>
                <c:pt idx="70">
                  <c:v>1.09649646311281</c:v>
                </c:pt>
                <c:pt idx="71">
                  <c:v>1.0880184655351</c:v>
                </c:pt>
                <c:pt idx="72">
                  <c:v>1.0890628565410501</c:v>
                </c:pt>
                <c:pt idx="73">
                  <c:v>1.09453932702603</c:v>
                </c:pt>
                <c:pt idx="74">
                  <c:v>1.1148215758894899</c:v>
                </c:pt>
                <c:pt idx="75">
                  <c:v>1.13717505397483</c:v>
                </c:pt>
                <c:pt idx="76">
                  <c:v>1.1293816152077401</c:v>
                </c:pt>
                <c:pt idx="77">
                  <c:v>1.146153306068</c:v>
                </c:pt>
                <c:pt idx="78">
                  <c:v>1.14282705235997</c:v>
                </c:pt>
                <c:pt idx="79">
                  <c:v>1.15968650717031</c:v>
                </c:pt>
                <c:pt idx="80">
                  <c:v>1.18214530199575</c:v>
                </c:pt>
                <c:pt idx="81">
                  <c:v>1.20764072949395</c:v>
                </c:pt>
                <c:pt idx="82">
                  <c:v>1.1867265801899201</c:v>
                </c:pt>
                <c:pt idx="83">
                  <c:v>1.1964332730687499</c:v>
                </c:pt>
                <c:pt idx="84">
                  <c:v>1.17149953485106</c:v>
                </c:pt>
                <c:pt idx="85">
                  <c:v>1.15896684277966</c:v>
                </c:pt>
                <c:pt idx="86">
                  <c:v>1.1720875533166</c:v>
                </c:pt>
                <c:pt idx="87">
                  <c:v>1.1965385898088501</c:v>
                </c:pt>
                <c:pt idx="88">
                  <c:v>1.1727808885222299</c:v>
                </c:pt>
                <c:pt idx="89">
                  <c:v>1.1562637131172</c:v>
                </c:pt>
                <c:pt idx="90">
                  <c:v>1.1333222165663199</c:v>
                </c:pt>
                <c:pt idx="91">
                  <c:v>1.1201400712643299</c:v>
                </c:pt>
                <c:pt idx="92">
                  <c:v>1.12887258429727</c:v>
                </c:pt>
                <c:pt idx="93">
                  <c:v>1.1267048147303</c:v>
                </c:pt>
                <c:pt idx="94">
                  <c:v>1.1351828123080201</c:v>
                </c:pt>
                <c:pt idx="95">
                  <c:v>1.1626002703129701</c:v>
                </c:pt>
                <c:pt idx="96">
                  <c:v>1.1679012128977899</c:v>
                </c:pt>
                <c:pt idx="97">
                  <c:v>1.1750627512243099</c:v>
                </c:pt>
                <c:pt idx="98">
                  <c:v>1.1671376665321</c:v>
                </c:pt>
                <c:pt idx="99">
                  <c:v>1.1579838865387699</c:v>
                </c:pt>
                <c:pt idx="100">
                  <c:v>1.13656070632427</c:v>
                </c:pt>
                <c:pt idx="101">
                  <c:v>1.1361043337838499</c:v>
                </c:pt>
                <c:pt idx="102">
                  <c:v>1.1366133646943199</c:v>
                </c:pt>
                <c:pt idx="103">
                  <c:v>1.14689929964368</c:v>
                </c:pt>
                <c:pt idx="104">
                  <c:v>1.1398869600323001</c:v>
                </c:pt>
                <c:pt idx="105">
                  <c:v>1.16267048147303</c:v>
                </c:pt>
                <c:pt idx="106">
                  <c:v>1.14213371715434</c:v>
                </c:pt>
                <c:pt idx="107">
                  <c:v>1.1174369416018699</c:v>
                </c:pt>
                <c:pt idx="108">
                  <c:v>1.12290463569184</c:v>
                </c:pt>
                <c:pt idx="109">
                  <c:v>1.1046936160502701</c:v>
                </c:pt>
                <c:pt idx="110">
                  <c:v>1.09668954380299</c:v>
                </c:pt>
                <c:pt idx="111">
                  <c:v>1.1156290042302199</c:v>
                </c:pt>
                <c:pt idx="112">
                  <c:v>1.1266872619402899</c:v>
                </c:pt>
                <c:pt idx="113">
                  <c:v>1.12745080830598</c:v>
                </c:pt>
                <c:pt idx="114">
                  <c:v>1.1386670411261901</c:v>
                </c:pt>
                <c:pt idx="115">
                  <c:v>1.13750855698513</c:v>
                </c:pt>
                <c:pt idx="116">
                  <c:v>1.1315318319846901</c:v>
                </c:pt>
                <c:pt idx="117">
                  <c:v>1.1403257797827</c:v>
                </c:pt>
                <c:pt idx="118">
                  <c:v>1.1302855838935599</c:v>
                </c:pt>
                <c:pt idx="119">
                  <c:v>1.1314440680346101</c:v>
                </c:pt>
                <c:pt idx="120">
                  <c:v>1.15091888855734</c:v>
                </c:pt>
                <c:pt idx="121">
                  <c:v>1.15623738393218</c:v>
                </c:pt>
                <c:pt idx="122">
                  <c:v>1.1436608098857299</c:v>
                </c:pt>
                <c:pt idx="123">
                  <c:v>1.14136139439364</c:v>
                </c:pt>
                <c:pt idx="124">
                  <c:v>1.15049762159695</c:v>
                </c:pt>
                <c:pt idx="125">
                  <c:v>1.1497604044162799</c:v>
                </c:pt>
                <c:pt idx="126">
                  <c:v>1.15444699935055</c:v>
                </c:pt>
                <c:pt idx="127">
                  <c:v>1.1537975461199601</c:v>
                </c:pt>
                <c:pt idx="128">
                  <c:v>1.1529550121991901</c:v>
                </c:pt>
                <c:pt idx="129">
                  <c:v>1.1649698969651201</c:v>
                </c:pt>
                <c:pt idx="130">
                  <c:v>1.16206491021748</c:v>
                </c:pt>
                <c:pt idx="131">
                  <c:v>1.1490056344456001</c:v>
                </c:pt>
                <c:pt idx="132">
                  <c:v>1.1391234136666</c:v>
                </c:pt>
                <c:pt idx="133">
                  <c:v>1.1522441242035399</c:v>
                </c:pt>
                <c:pt idx="134">
                  <c:v>1.17047269663513</c:v>
                </c:pt>
                <c:pt idx="135">
                  <c:v>1.1843042951677201</c:v>
                </c:pt>
                <c:pt idx="136">
                  <c:v>1.18833266047638</c:v>
                </c:pt>
                <c:pt idx="137">
                  <c:v>1.1889908901019799</c:v>
                </c:pt>
                <c:pt idx="138">
                  <c:v>1.1941952923417201</c:v>
                </c:pt>
                <c:pt idx="139">
                  <c:v>1.1994084709764601</c:v>
                </c:pt>
                <c:pt idx="140">
                  <c:v>1.19610854645346</c:v>
                </c:pt>
                <c:pt idx="141">
                  <c:v>1.1742904284636</c:v>
                </c:pt>
                <c:pt idx="142">
                  <c:v>1.1749749872742301</c:v>
                </c:pt>
                <c:pt idx="143">
                  <c:v>1.1673921819873301</c:v>
                </c:pt>
                <c:pt idx="144">
                  <c:v>1.18533113338365</c:v>
                </c:pt>
                <c:pt idx="145">
                  <c:v>1.1674799459374099</c:v>
                </c:pt>
                <c:pt idx="146">
                  <c:v>1.1692966597040599</c:v>
                </c:pt>
                <c:pt idx="147">
                  <c:v>1.173623422443</c:v>
                </c:pt>
                <c:pt idx="148">
                  <c:v>1.19276473995542</c:v>
                </c:pt>
                <c:pt idx="149">
                  <c:v>1.18638430078461</c:v>
                </c:pt>
                <c:pt idx="150">
                  <c:v>1.1835583015920399</c:v>
                </c:pt>
                <c:pt idx="151">
                  <c:v>1.1905267592283799</c:v>
                </c:pt>
                <c:pt idx="152">
                  <c:v>1.1721928700566999</c:v>
                </c:pt>
                <c:pt idx="153">
                  <c:v>1.1541047199452401</c:v>
                </c:pt>
                <c:pt idx="154">
                  <c:v>1.1540257323901599</c:v>
                </c:pt>
                <c:pt idx="155">
                  <c:v>1.16253883554791</c:v>
                </c:pt>
                <c:pt idx="156">
                  <c:v>1.1714644292710299</c:v>
                </c:pt>
                <c:pt idx="157">
                  <c:v>1.18328623334679</c:v>
                </c:pt>
                <c:pt idx="158">
                  <c:v>1.17250882027698</c:v>
                </c:pt>
                <c:pt idx="159">
                  <c:v>1.1804953397342499</c:v>
                </c:pt>
                <c:pt idx="160">
                  <c:v>1.2059381088623999</c:v>
                </c:pt>
                <c:pt idx="161">
                  <c:v>1.2050165873865699</c:v>
                </c:pt>
                <c:pt idx="162">
                  <c:v>1.1913078583840899</c:v>
                </c:pt>
                <c:pt idx="163">
                  <c:v>1.1944849133769799</c:v>
                </c:pt>
                <c:pt idx="164">
                  <c:v>1.19173790173948</c:v>
                </c:pt>
                <c:pt idx="165">
                  <c:v>1.20173421565358</c:v>
                </c:pt>
                <c:pt idx="166">
                  <c:v>1.19619631040354</c:v>
                </c:pt>
                <c:pt idx="167">
                  <c:v>1.2025943023643599</c:v>
                </c:pt>
                <c:pt idx="168">
                  <c:v>1.22052447736568</c:v>
                </c:pt>
                <c:pt idx="169">
                  <c:v>1.2321268715662399</c:v>
                </c:pt>
                <c:pt idx="170">
                  <c:v>1.24099980691931</c:v>
                </c:pt>
                <c:pt idx="171">
                  <c:v>1.2110108651770199</c:v>
                </c:pt>
                <c:pt idx="172">
                  <c:v>1.2129592248687899</c:v>
                </c:pt>
                <c:pt idx="173">
                  <c:v>1.2075266363588499</c:v>
                </c:pt>
                <c:pt idx="174">
                  <c:v>1.2053413140018601</c:v>
                </c:pt>
                <c:pt idx="175">
                  <c:v>1.2074739779888</c:v>
                </c:pt>
                <c:pt idx="176">
                  <c:v>1.2127661441786199</c:v>
                </c:pt>
                <c:pt idx="177">
                  <c:v>1.2169875901774601</c:v>
                </c:pt>
                <c:pt idx="178">
                  <c:v>1.20667532604307</c:v>
                </c:pt>
                <c:pt idx="179">
                  <c:v>1.1989608748310501</c:v>
                </c:pt>
                <c:pt idx="180">
                  <c:v>1.19585403099823</c:v>
                </c:pt>
                <c:pt idx="181">
                  <c:v>1.18493619560829</c:v>
                </c:pt>
                <c:pt idx="182">
                  <c:v>1.20786891576416</c:v>
                </c:pt>
                <c:pt idx="183">
                  <c:v>1.2312580084604401</c:v>
                </c:pt>
                <c:pt idx="184">
                  <c:v>1.23266223166172</c:v>
                </c:pt>
                <c:pt idx="185">
                  <c:v>1.2365062926752199</c:v>
                </c:pt>
                <c:pt idx="186">
                  <c:v>1.2708219971564501</c:v>
                </c:pt>
                <c:pt idx="187">
                  <c:v>1.29265766793632</c:v>
                </c:pt>
                <c:pt idx="188">
                  <c:v>1.34000631900441</c:v>
                </c:pt>
                <c:pt idx="189">
                  <c:v>1.3297116076600399</c:v>
                </c:pt>
                <c:pt idx="190">
                  <c:v>1.2804672552702301</c:v>
                </c:pt>
                <c:pt idx="191">
                  <c:v>1.29068297905952</c:v>
                </c:pt>
                <c:pt idx="192">
                  <c:v>1.26117673904267</c:v>
                </c:pt>
                <c:pt idx="193">
                  <c:v>1.2579206964947101</c:v>
                </c:pt>
                <c:pt idx="194">
                  <c:v>1.25666567200857</c:v>
                </c:pt>
              </c:numCache>
            </c:numRef>
          </c:val>
          <c:smooth val="0"/>
          <c:extLst>
            <c:ext xmlns:c16="http://schemas.microsoft.com/office/drawing/2014/chart" uri="{C3380CC4-5D6E-409C-BE32-E72D297353CC}">
              <c16:uniqueId val="{00000006-4A23-4577-A0F4-349DFD714095}"/>
            </c:ext>
          </c:extLst>
        </c:ser>
        <c:ser>
          <c:idx val="7"/>
          <c:order val="7"/>
          <c:tx>
            <c:strRef>
              <c:f>Sheet3!$AC$4</c:f>
              <c:strCache>
                <c:ptCount val="1"/>
                <c:pt idx="0">
                  <c:v>南华黑色指数</c:v>
                </c:pt>
              </c:strCache>
            </c:strRef>
          </c:tx>
          <c:spPr>
            <a:ln w="19050" cap="rnd">
              <a:solidFill>
                <a:schemeClr val="accent2">
                  <a:lumMod val="60000"/>
                </a:schemeClr>
              </a:solidFill>
              <a:round/>
            </a:ln>
            <a:effectLst/>
          </c:spPr>
          <c:marker>
            <c:symbol val="none"/>
          </c:marker>
          <c:cat>
            <c:numRef>
              <c:f>Sheet3!$U$5:$U$199</c:f>
              <c:numCache>
                <c:formatCode>yyyy\-mm\-dd</c:formatCode>
                <c:ptCount val="195"/>
                <c:pt idx="0">
                  <c:v>44200</c:v>
                </c:pt>
                <c:pt idx="1">
                  <c:v>44201</c:v>
                </c:pt>
                <c:pt idx="2">
                  <c:v>44202</c:v>
                </c:pt>
                <c:pt idx="3">
                  <c:v>44203</c:v>
                </c:pt>
                <c:pt idx="4">
                  <c:v>44204</c:v>
                </c:pt>
                <c:pt idx="5">
                  <c:v>44207</c:v>
                </c:pt>
                <c:pt idx="6">
                  <c:v>44208</c:v>
                </c:pt>
                <c:pt idx="7">
                  <c:v>44209</c:v>
                </c:pt>
                <c:pt idx="8">
                  <c:v>44210</c:v>
                </c:pt>
                <c:pt idx="9">
                  <c:v>44211</c:v>
                </c:pt>
                <c:pt idx="10">
                  <c:v>44214</c:v>
                </c:pt>
                <c:pt idx="11">
                  <c:v>44215</c:v>
                </c:pt>
                <c:pt idx="12">
                  <c:v>44216</c:v>
                </c:pt>
                <c:pt idx="13">
                  <c:v>44217</c:v>
                </c:pt>
                <c:pt idx="14">
                  <c:v>44218</c:v>
                </c:pt>
                <c:pt idx="15">
                  <c:v>44221</c:v>
                </c:pt>
                <c:pt idx="16">
                  <c:v>44222</c:v>
                </c:pt>
                <c:pt idx="17">
                  <c:v>44223</c:v>
                </c:pt>
                <c:pt idx="18">
                  <c:v>44224</c:v>
                </c:pt>
                <c:pt idx="19">
                  <c:v>44225</c:v>
                </c:pt>
                <c:pt idx="20">
                  <c:v>44228</c:v>
                </c:pt>
                <c:pt idx="21">
                  <c:v>44229</c:v>
                </c:pt>
                <c:pt idx="22">
                  <c:v>44230</c:v>
                </c:pt>
                <c:pt idx="23">
                  <c:v>44231</c:v>
                </c:pt>
                <c:pt idx="24">
                  <c:v>44232</c:v>
                </c:pt>
                <c:pt idx="25">
                  <c:v>44235</c:v>
                </c:pt>
                <c:pt idx="26">
                  <c:v>44236</c:v>
                </c:pt>
                <c:pt idx="27">
                  <c:v>44237</c:v>
                </c:pt>
                <c:pt idx="28">
                  <c:v>44245</c:v>
                </c:pt>
                <c:pt idx="29">
                  <c:v>44246</c:v>
                </c:pt>
                <c:pt idx="30">
                  <c:v>44249</c:v>
                </c:pt>
                <c:pt idx="31">
                  <c:v>44250</c:v>
                </c:pt>
                <c:pt idx="32">
                  <c:v>44251</c:v>
                </c:pt>
                <c:pt idx="33">
                  <c:v>44252</c:v>
                </c:pt>
                <c:pt idx="34">
                  <c:v>44253</c:v>
                </c:pt>
                <c:pt idx="35">
                  <c:v>44256</c:v>
                </c:pt>
                <c:pt idx="36">
                  <c:v>44257</c:v>
                </c:pt>
                <c:pt idx="37">
                  <c:v>44258</c:v>
                </c:pt>
                <c:pt idx="38">
                  <c:v>44259</c:v>
                </c:pt>
                <c:pt idx="39">
                  <c:v>44260</c:v>
                </c:pt>
                <c:pt idx="40">
                  <c:v>44263</c:v>
                </c:pt>
                <c:pt idx="41">
                  <c:v>44264</c:v>
                </c:pt>
                <c:pt idx="42">
                  <c:v>44265</c:v>
                </c:pt>
                <c:pt idx="43">
                  <c:v>44266</c:v>
                </c:pt>
                <c:pt idx="44">
                  <c:v>44267</c:v>
                </c:pt>
                <c:pt idx="45">
                  <c:v>44270</c:v>
                </c:pt>
                <c:pt idx="46">
                  <c:v>44271</c:v>
                </c:pt>
                <c:pt idx="47">
                  <c:v>44272</c:v>
                </c:pt>
                <c:pt idx="48">
                  <c:v>44273</c:v>
                </c:pt>
                <c:pt idx="49">
                  <c:v>44274</c:v>
                </c:pt>
                <c:pt idx="50">
                  <c:v>44277</c:v>
                </c:pt>
                <c:pt idx="51">
                  <c:v>44278</c:v>
                </c:pt>
                <c:pt idx="52">
                  <c:v>44279</c:v>
                </c:pt>
                <c:pt idx="53">
                  <c:v>44280</c:v>
                </c:pt>
                <c:pt idx="54">
                  <c:v>44281</c:v>
                </c:pt>
                <c:pt idx="55">
                  <c:v>44284</c:v>
                </c:pt>
                <c:pt idx="56">
                  <c:v>44285</c:v>
                </c:pt>
                <c:pt idx="57">
                  <c:v>44286</c:v>
                </c:pt>
                <c:pt idx="58">
                  <c:v>44287</c:v>
                </c:pt>
                <c:pt idx="59">
                  <c:v>44288</c:v>
                </c:pt>
                <c:pt idx="60">
                  <c:v>44292</c:v>
                </c:pt>
                <c:pt idx="61">
                  <c:v>44293</c:v>
                </c:pt>
                <c:pt idx="62">
                  <c:v>44294</c:v>
                </c:pt>
                <c:pt idx="63">
                  <c:v>44295</c:v>
                </c:pt>
                <c:pt idx="64">
                  <c:v>44298</c:v>
                </c:pt>
                <c:pt idx="65">
                  <c:v>44299</c:v>
                </c:pt>
                <c:pt idx="66">
                  <c:v>44300</c:v>
                </c:pt>
                <c:pt idx="67">
                  <c:v>44301</c:v>
                </c:pt>
                <c:pt idx="68">
                  <c:v>44302</c:v>
                </c:pt>
                <c:pt idx="69">
                  <c:v>44305</c:v>
                </c:pt>
                <c:pt idx="70">
                  <c:v>44306</c:v>
                </c:pt>
                <c:pt idx="71">
                  <c:v>44307</c:v>
                </c:pt>
                <c:pt idx="72">
                  <c:v>44308</c:v>
                </c:pt>
                <c:pt idx="73">
                  <c:v>44309</c:v>
                </c:pt>
                <c:pt idx="74">
                  <c:v>44312</c:v>
                </c:pt>
                <c:pt idx="75">
                  <c:v>44313</c:v>
                </c:pt>
                <c:pt idx="76">
                  <c:v>44314</c:v>
                </c:pt>
                <c:pt idx="77">
                  <c:v>44315</c:v>
                </c:pt>
                <c:pt idx="78">
                  <c:v>44316</c:v>
                </c:pt>
                <c:pt idx="79">
                  <c:v>44322</c:v>
                </c:pt>
                <c:pt idx="80">
                  <c:v>44323</c:v>
                </c:pt>
                <c:pt idx="81">
                  <c:v>44326</c:v>
                </c:pt>
                <c:pt idx="82">
                  <c:v>44327</c:v>
                </c:pt>
                <c:pt idx="83">
                  <c:v>44328</c:v>
                </c:pt>
                <c:pt idx="84">
                  <c:v>44329</c:v>
                </c:pt>
                <c:pt idx="85">
                  <c:v>44330</c:v>
                </c:pt>
                <c:pt idx="86">
                  <c:v>44333</c:v>
                </c:pt>
                <c:pt idx="87">
                  <c:v>44334</c:v>
                </c:pt>
                <c:pt idx="88">
                  <c:v>44335</c:v>
                </c:pt>
                <c:pt idx="89">
                  <c:v>44336</c:v>
                </c:pt>
                <c:pt idx="90">
                  <c:v>44337</c:v>
                </c:pt>
                <c:pt idx="91">
                  <c:v>44340</c:v>
                </c:pt>
                <c:pt idx="92">
                  <c:v>44341</c:v>
                </c:pt>
                <c:pt idx="93">
                  <c:v>44342</c:v>
                </c:pt>
                <c:pt idx="94">
                  <c:v>44343</c:v>
                </c:pt>
                <c:pt idx="95">
                  <c:v>44344</c:v>
                </c:pt>
                <c:pt idx="96">
                  <c:v>44347</c:v>
                </c:pt>
                <c:pt idx="97">
                  <c:v>44348</c:v>
                </c:pt>
                <c:pt idx="98">
                  <c:v>44349</c:v>
                </c:pt>
                <c:pt idx="99">
                  <c:v>44350</c:v>
                </c:pt>
                <c:pt idx="100">
                  <c:v>44351</c:v>
                </c:pt>
                <c:pt idx="101">
                  <c:v>44354</c:v>
                </c:pt>
                <c:pt idx="102">
                  <c:v>44355</c:v>
                </c:pt>
                <c:pt idx="103">
                  <c:v>44356</c:v>
                </c:pt>
                <c:pt idx="104">
                  <c:v>44357</c:v>
                </c:pt>
                <c:pt idx="105">
                  <c:v>44358</c:v>
                </c:pt>
                <c:pt idx="106">
                  <c:v>44362</c:v>
                </c:pt>
                <c:pt idx="107">
                  <c:v>44363</c:v>
                </c:pt>
                <c:pt idx="108">
                  <c:v>44364</c:v>
                </c:pt>
                <c:pt idx="109">
                  <c:v>44365</c:v>
                </c:pt>
                <c:pt idx="110">
                  <c:v>44368</c:v>
                </c:pt>
                <c:pt idx="111">
                  <c:v>44369</c:v>
                </c:pt>
                <c:pt idx="112">
                  <c:v>44370</c:v>
                </c:pt>
                <c:pt idx="113">
                  <c:v>44371</c:v>
                </c:pt>
                <c:pt idx="114">
                  <c:v>44372</c:v>
                </c:pt>
                <c:pt idx="115">
                  <c:v>44375</c:v>
                </c:pt>
                <c:pt idx="116">
                  <c:v>44376</c:v>
                </c:pt>
                <c:pt idx="117">
                  <c:v>44377</c:v>
                </c:pt>
                <c:pt idx="118">
                  <c:v>44378</c:v>
                </c:pt>
                <c:pt idx="119">
                  <c:v>44379</c:v>
                </c:pt>
                <c:pt idx="120">
                  <c:v>44382</c:v>
                </c:pt>
                <c:pt idx="121">
                  <c:v>44383</c:v>
                </c:pt>
                <c:pt idx="122">
                  <c:v>44384</c:v>
                </c:pt>
                <c:pt idx="123">
                  <c:v>44385</c:v>
                </c:pt>
                <c:pt idx="124">
                  <c:v>44386</c:v>
                </c:pt>
                <c:pt idx="125">
                  <c:v>44389</c:v>
                </c:pt>
                <c:pt idx="126">
                  <c:v>44390</c:v>
                </c:pt>
                <c:pt idx="127">
                  <c:v>44391</c:v>
                </c:pt>
                <c:pt idx="128">
                  <c:v>44392</c:v>
                </c:pt>
                <c:pt idx="129">
                  <c:v>44393</c:v>
                </c:pt>
                <c:pt idx="130">
                  <c:v>44396</c:v>
                </c:pt>
                <c:pt idx="131">
                  <c:v>44397</c:v>
                </c:pt>
                <c:pt idx="132">
                  <c:v>44398</c:v>
                </c:pt>
                <c:pt idx="133">
                  <c:v>44399</c:v>
                </c:pt>
                <c:pt idx="134">
                  <c:v>44400</c:v>
                </c:pt>
                <c:pt idx="135">
                  <c:v>44403</c:v>
                </c:pt>
                <c:pt idx="136">
                  <c:v>44404</c:v>
                </c:pt>
                <c:pt idx="137">
                  <c:v>44405</c:v>
                </c:pt>
                <c:pt idx="138">
                  <c:v>44406</c:v>
                </c:pt>
                <c:pt idx="139">
                  <c:v>44407</c:v>
                </c:pt>
                <c:pt idx="140">
                  <c:v>44410</c:v>
                </c:pt>
                <c:pt idx="141">
                  <c:v>44411</c:v>
                </c:pt>
                <c:pt idx="142">
                  <c:v>44412</c:v>
                </c:pt>
                <c:pt idx="143">
                  <c:v>44413</c:v>
                </c:pt>
                <c:pt idx="144">
                  <c:v>44414</c:v>
                </c:pt>
                <c:pt idx="145">
                  <c:v>44417</c:v>
                </c:pt>
                <c:pt idx="146">
                  <c:v>44418</c:v>
                </c:pt>
                <c:pt idx="147">
                  <c:v>44419</c:v>
                </c:pt>
                <c:pt idx="148">
                  <c:v>44420</c:v>
                </c:pt>
                <c:pt idx="149">
                  <c:v>44421</c:v>
                </c:pt>
                <c:pt idx="150">
                  <c:v>44424</c:v>
                </c:pt>
                <c:pt idx="151">
                  <c:v>44425</c:v>
                </c:pt>
                <c:pt idx="152">
                  <c:v>44426</c:v>
                </c:pt>
                <c:pt idx="153">
                  <c:v>44427</c:v>
                </c:pt>
                <c:pt idx="154">
                  <c:v>44428</c:v>
                </c:pt>
                <c:pt idx="155">
                  <c:v>44431</c:v>
                </c:pt>
                <c:pt idx="156">
                  <c:v>44432</c:v>
                </c:pt>
                <c:pt idx="157">
                  <c:v>44433</c:v>
                </c:pt>
                <c:pt idx="158">
                  <c:v>44434</c:v>
                </c:pt>
                <c:pt idx="159">
                  <c:v>44435</c:v>
                </c:pt>
                <c:pt idx="160">
                  <c:v>44438</c:v>
                </c:pt>
                <c:pt idx="161">
                  <c:v>44439</c:v>
                </c:pt>
                <c:pt idx="162">
                  <c:v>44440</c:v>
                </c:pt>
                <c:pt idx="163">
                  <c:v>44441</c:v>
                </c:pt>
                <c:pt idx="164">
                  <c:v>44442</c:v>
                </c:pt>
                <c:pt idx="165">
                  <c:v>44445</c:v>
                </c:pt>
                <c:pt idx="166">
                  <c:v>44446</c:v>
                </c:pt>
                <c:pt idx="167">
                  <c:v>44447</c:v>
                </c:pt>
                <c:pt idx="168">
                  <c:v>44448</c:v>
                </c:pt>
                <c:pt idx="169">
                  <c:v>44449</c:v>
                </c:pt>
                <c:pt idx="170">
                  <c:v>44452</c:v>
                </c:pt>
                <c:pt idx="171">
                  <c:v>44453</c:v>
                </c:pt>
                <c:pt idx="172">
                  <c:v>44454</c:v>
                </c:pt>
                <c:pt idx="173">
                  <c:v>44455</c:v>
                </c:pt>
                <c:pt idx="174">
                  <c:v>44456</c:v>
                </c:pt>
                <c:pt idx="175">
                  <c:v>44461</c:v>
                </c:pt>
                <c:pt idx="176">
                  <c:v>44462</c:v>
                </c:pt>
                <c:pt idx="177">
                  <c:v>44463</c:v>
                </c:pt>
                <c:pt idx="178">
                  <c:v>44466</c:v>
                </c:pt>
                <c:pt idx="179">
                  <c:v>44467</c:v>
                </c:pt>
                <c:pt idx="180">
                  <c:v>44468</c:v>
                </c:pt>
                <c:pt idx="181">
                  <c:v>44469</c:v>
                </c:pt>
                <c:pt idx="182">
                  <c:v>44477</c:v>
                </c:pt>
                <c:pt idx="183">
                  <c:v>44480</c:v>
                </c:pt>
                <c:pt idx="184">
                  <c:v>44481</c:v>
                </c:pt>
                <c:pt idx="185">
                  <c:v>44482</c:v>
                </c:pt>
                <c:pt idx="186">
                  <c:v>44483</c:v>
                </c:pt>
                <c:pt idx="187">
                  <c:v>44484</c:v>
                </c:pt>
                <c:pt idx="188">
                  <c:v>44487</c:v>
                </c:pt>
                <c:pt idx="189">
                  <c:v>44488</c:v>
                </c:pt>
                <c:pt idx="190">
                  <c:v>44489</c:v>
                </c:pt>
                <c:pt idx="191">
                  <c:v>44490</c:v>
                </c:pt>
                <c:pt idx="192">
                  <c:v>44491</c:v>
                </c:pt>
                <c:pt idx="193">
                  <c:v>44494</c:v>
                </c:pt>
                <c:pt idx="194">
                  <c:v>44495</c:v>
                </c:pt>
              </c:numCache>
            </c:numRef>
          </c:cat>
          <c:val>
            <c:numRef>
              <c:f>Sheet3!$AC$5:$AC$199</c:f>
              <c:numCache>
                <c:formatCode>General</c:formatCode>
                <c:ptCount val="195"/>
                <c:pt idx="0" formatCode="0.0000">
                  <c:v>1</c:v>
                </c:pt>
                <c:pt idx="1">
                  <c:v>1.01293599080107</c:v>
                </c:pt>
                <c:pt idx="2">
                  <c:v>1.00820320962554</c:v>
                </c:pt>
                <c:pt idx="3">
                  <c:v>1.0266052293899</c:v>
                </c:pt>
                <c:pt idx="4">
                  <c:v>1.02776342760011</c:v>
                </c:pt>
                <c:pt idx="5">
                  <c:v>1.00434532637859</c:v>
                </c:pt>
                <c:pt idx="6">
                  <c:v>0.99512556868365298</c:v>
                </c:pt>
                <c:pt idx="7">
                  <c:v>0.97798173546419598</c:v>
                </c:pt>
                <c:pt idx="8">
                  <c:v>0.98753895378872403</c:v>
                </c:pt>
                <c:pt idx="9">
                  <c:v>0.99897095338877095</c:v>
                </c:pt>
                <c:pt idx="10">
                  <c:v>1.00709917176329</c:v>
                </c:pt>
                <c:pt idx="11">
                  <c:v>0.97830669755195199</c:v>
                </c:pt>
                <c:pt idx="12">
                  <c:v>0.98551419001116503</c:v>
                </c:pt>
                <c:pt idx="13">
                  <c:v>0.99949589214591605</c:v>
                </c:pt>
                <c:pt idx="14">
                  <c:v>0.98468928624993701</c:v>
                </c:pt>
                <c:pt idx="15">
                  <c:v>0.98253537087339804</c:v>
                </c:pt>
                <c:pt idx="16">
                  <c:v>0.96504157848251004</c:v>
                </c:pt>
                <c:pt idx="17">
                  <c:v>0.98105221057543301</c:v>
                </c:pt>
                <c:pt idx="18">
                  <c:v>0.94918509507224103</c:v>
                </c:pt>
                <c:pt idx="19">
                  <c:v>0.94219007782425401</c:v>
                </c:pt>
                <c:pt idx="20">
                  <c:v>0.93363274284666797</c:v>
                </c:pt>
                <c:pt idx="21">
                  <c:v>0.90742746679553998</c:v>
                </c:pt>
                <c:pt idx="22">
                  <c:v>0.91379339077107702</c:v>
                </c:pt>
                <c:pt idx="23">
                  <c:v>0.94071108370690104</c:v>
                </c:pt>
                <c:pt idx="24">
                  <c:v>0.94796440415284899</c:v>
                </c:pt>
                <c:pt idx="25">
                  <c:v>0.96365840651923895</c:v>
                </c:pt>
                <c:pt idx="26">
                  <c:v>0.98397270318462804</c:v>
                </c:pt>
                <c:pt idx="27">
                  <c:v>0.98258953122135695</c:v>
                </c:pt>
                <c:pt idx="28">
                  <c:v>1.02748429349909</c:v>
                </c:pt>
                <c:pt idx="29">
                  <c:v>1.0162231073041501</c:v>
                </c:pt>
                <c:pt idx="30">
                  <c:v>1.01512740180312</c:v>
                </c:pt>
                <c:pt idx="31">
                  <c:v>0.99729614878264194</c:v>
                </c:pt>
                <c:pt idx="32">
                  <c:v>1.01077790924392</c:v>
                </c:pt>
                <c:pt idx="33">
                  <c:v>1.0239680370623401</c:v>
                </c:pt>
                <c:pt idx="34">
                  <c:v>1.0169396903694601</c:v>
                </c:pt>
                <c:pt idx="35">
                  <c:v>0.998895962137751</c:v>
                </c:pt>
                <c:pt idx="36">
                  <c:v>1.0253512090256101</c:v>
                </c:pt>
                <c:pt idx="37">
                  <c:v>1.03388771310014</c:v>
                </c:pt>
                <c:pt idx="38">
                  <c:v>1.03562084423484</c:v>
                </c:pt>
                <c:pt idx="39">
                  <c:v>0.99632126251937303</c:v>
                </c:pt>
                <c:pt idx="40">
                  <c:v>1.00664505807656</c:v>
                </c:pt>
                <c:pt idx="41">
                  <c:v>0.95497191994267305</c:v>
                </c:pt>
                <c:pt idx="42">
                  <c:v>0.96447497791924297</c:v>
                </c:pt>
                <c:pt idx="43">
                  <c:v>0.99253420434282702</c:v>
                </c:pt>
                <c:pt idx="44">
                  <c:v>0.97380722249070895</c:v>
                </c:pt>
                <c:pt idx="45">
                  <c:v>0.96856200109987201</c:v>
                </c:pt>
                <c:pt idx="46">
                  <c:v>0.97914826603562899</c:v>
                </c:pt>
                <c:pt idx="47">
                  <c:v>0.99489642874997897</c:v>
                </c:pt>
                <c:pt idx="48">
                  <c:v>0.99909593880713898</c:v>
                </c:pt>
                <c:pt idx="49">
                  <c:v>0.97821920775909499</c:v>
                </c:pt>
                <c:pt idx="50">
                  <c:v>0.95417201326511902</c:v>
                </c:pt>
                <c:pt idx="51">
                  <c:v>0.96251270685086698</c:v>
                </c:pt>
                <c:pt idx="52">
                  <c:v>0.97252820504274495</c:v>
                </c:pt>
                <c:pt idx="53">
                  <c:v>0.97889829519889304</c:v>
                </c:pt>
                <c:pt idx="54">
                  <c:v>0.99959588048061099</c:v>
                </c:pt>
                <c:pt idx="55">
                  <c:v>1.0262636025797001</c:v>
                </c:pt>
                <c:pt idx="56">
                  <c:v>1.01688136384089</c:v>
                </c:pt>
                <c:pt idx="57">
                  <c:v>1.0158398186878199</c:v>
                </c:pt>
                <c:pt idx="58">
                  <c:v>1.0242180078990799</c:v>
                </c:pt>
                <c:pt idx="59">
                  <c:v>1.04129934840935</c:v>
                </c:pt>
                <c:pt idx="60">
                  <c:v>1.04210342126752</c:v>
                </c:pt>
                <c:pt idx="61">
                  <c:v>1.0455363540920199</c:v>
                </c:pt>
                <c:pt idx="62">
                  <c:v>1.04002033096139</c:v>
                </c:pt>
                <c:pt idx="63">
                  <c:v>1.03344609795524</c:v>
                </c:pt>
                <c:pt idx="64">
                  <c:v>1.0416368090389501</c:v>
                </c:pt>
                <c:pt idx="65">
                  <c:v>1.0594638958788101</c:v>
                </c:pt>
                <c:pt idx="66">
                  <c:v>1.0621177529288199</c:v>
                </c:pt>
                <c:pt idx="67">
                  <c:v>1.07127501791458</c:v>
                </c:pt>
                <c:pt idx="68">
                  <c:v>1.08289449564217</c:v>
                </c:pt>
                <c:pt idx="69">
                  <c:v>1.0822903994534001</c:v>
                </c:pt>
                <c:pt idx="70">
                  <c:v>1.10767910410452</c:v>
                </c:pt>
                <c:pt idx="71">
                  <c:v>1.1070541770126801</c:v>
                </c:pt>
                <c:pt idx="72">
                  <c:v>1.1112286899861701</c:v>
                </c:pt>
                <c:pt idx="73">
                  <c:v>1.12079424067192</c:v>
                </c:pt>
                <c:pt idx="74">
                  <c:v>1.14997833586082</c:v>
                </c:pt>
                <c:pt idx="75">
                  <c:v>1.1574066358924799</c:v>
                </c:pt>
                <c:pt idx="76">
                  <c:v>1.14529971503325</c:v>
                </c:pt>
                <c:pt idx="77">
                  <c:v>1.15190727748429</c:v>
                </c:pt>
                <c:pt idx="78">
                  <c:v>1.1267643774892899</c:v>
                </c:pt>
                <c:pt idx="79">
                  <c:v>1.20549269251921</c:v>
                </c:pt>
                <c:pt idx="80">
                  <c:v>1.22509040611929</c:v>
                </c:pt>
                <c:pt idx="81">
                  <c:v>1.30109820520939</c:v>
                </c:pt>
                <c:pt idx="82">
                  <c:v>1.2870623427266801</c:v>
                </c:pt>
                <c:pt idx="83">
                  <c:v>1.3122219074441299</c:v>
                </c:pt>
                <c:pt idx="84">
                  <c:v>1.23448514339994</c:v>
                </c:pt>
                <c:pt idx="85">
                  <c:v>1.18412851833953</c:v>
                </c:pt>
                <c:pt idx="86">
                  <c:v>1.19291082707018</c:v>
                </c:pt>
                <c:pt idx="87">
                  <c:v>1.21000049994167</c:v>
                </c:pt>
                <c:pt idx="88">
                  <c:v>1.159689702868</c:v>
                </c:pt>
                <c:pt idx="89">
                  <c:v>1.1179279084106899</c:v>
                </c:pt>
                <c:pt idx="90">
                  <c:v>1.0811197027013499</c:v>
                </c:pt>
                <c:pt idx="91">
                  <c:v>1.06305514356658</c:v>
                </c:pt>
                <c:pt idx="92">
                  <c:v>1.05819321079207</c:v>
                </c:pt>
                <c:pt idx="93">
                  <c:v>1.01601896445415</c:v>
                </c:pt>
                <c:pt idx="94">
                  <c:v>1.0531188028063401</c:v>
                </c:pt>
                <c:pt idx="95">
                  <c:v>1.06962521039212</c:v>
                </c:pt>
                <c:pt idx="96">
                  <c:v>1.09274334660956</c:v>
                </c:pt>
                <c:pt idx="97">
                  <c:v>1.1371756628393399</c:v>
                </c:pt>
                <c:pt idx="98">
                  <c:v>1.12401886446581</c:v>
                </c:pt>
                <c:pt idx="99">
                  <c:v>1.15676087789758</c:v>
                </c:pt>
                <c:pt idx="100">
                  <c:v>1.1336677387638101</c:v>
                </c:pt>
                <c:pt idx="101">
                  <c:v>1.0959763027646801</c:v>
                </c:pt>
                <c:pt idx="102">
                  <c:v>1.11632392887496</c:v>
                </c:pt>
                <c:pt idx="103">
                  <c:v>1.1345593014148301</c:v>
                </c:pt>
                <c:pt idx="104">
                  <c:v>1.14221257519956</c:v>
                </c:pt>
                <c:pt idx="105">
                  <c:v>1.19511473661406</c:v>
                </c:pt>
                <c:pt idx="106">
                  <c:v>1.1733381105537699</c:v>
                </c:pt>
                <c:pt idx="107">
                  <c:v>1.14784108520673</c:v>
                </c:pt>
                <c:pt idx="108">
                  <c:v>1.17201326511907</c:v>
                </c:pt>
                <c:pt idx="109">
                  <c:v>1.1548277700934899</c:v>
                </c:pt>
                <c:pt idx="110">
                  <c:v>1.1083206959188101</c:v>
                </c:pt>
                <c:pt idx="111">
                  <c:v>1.1200693252453899</c:v>
                </c:pt>
                <c:pt idx="112">
                  <c:v>1.1455205226056999</c:v>
                </c:pt>
                <c:pt idx="113">
                  <c:v>1.1441873448097699</c:v>
                </c:pt>
                <c:pt idx="114">
                  <c:v>1.1656931691302701</c:v>
                </c:pt>
                <c:pt idx="115">
                  <c:v>1.15674837935574</c:v>
                </c:pt>
                <c:pt idx="116">
                  <c:v>1.1332344559801399</c:v>
                </c:pt>
                <c:pt idx="117">
                  <c:v>1.14714116686387</c:v>
                </c:pt>
                <c:pt idx="118">
                  <c:v>1.14005865982302</c:v>
                </c:pt>
                <c:pt idx="119">
                  <c:v>1.1508657323312299</c:v>
                </c:pt>
                <c:pt idx="120">
                  <c:v>1.17639192094256</c:v>
                </c:pt>
                <c:pt idx="121">
                  <c:v>1.1814871598313501</c:v>
                </c:pt>
                <c:pt idx="122">
                  <c:v>1.1950605762661</c:v>
                </c:pt>
                <c:pt idx="123">
                  <c:v>1.1564567467128799</c:v>
                </c:pt>
                <c:pt idx="124">
                  <c:v>1.1566817204659501</c:v>
                </c:pt>
                <c:pt idx="125">
                  <c:v>1.16815538187211</c:v>
                </c:pt>
                <c:pt idx="126">
                  <c:v>1.1893529088273</c:v>
                </c:pt>
                <c:pt idx="127">
                  <c:v>1.20409285583349</c:v>
                </c:pt>
                <c:pt idx="128">
                  <c:v>1.2088714649957499</c:v>
                </c:pt>
                <c:pt idx="129">
                  <c:v>1.21978269201926</c:v>
                </c:pt>
                <c:pt idx="130">
                  <c:v>1.21284183511924</c:v>
                </c:pt>
                <c:pt idx="131">
                  <c:v>1.22716099788358</c:v>
                </c:pt>
                <c:pt idx="132">
                  <c:v>1.2073216458079901</c:v>
                </c:pt>
                <c:pt idx="133">
                  <c:v>1.20328461679471</c:v>
                </c:pt>
                <c:pt idx="134">
                  <c:v>1.20556768377023</c:v>
                </c:pt>
                <c:pt idx="135">
                  <c:v>1.22169080273968</c:v>
                </c:pt>
                <c:pt idx="136">
                  <c:v>1.2051177362640999</c:v>
                </c:pt>
                <c:pt idx="137">
                  <c:v>1.2274068025397</c:v>
                </c:pt>
                <c:pt idx="138">
                  <c:v>1.2360516273101501</c:v>
                </c:pt>
                <c:pt idx="139">
                  <c:v>1.2094838935457499</c:v>
                </c:pt>
                <c:pt idx="140">
                  <c:v>1.1842076757711599</c:v>
                </c:pt>
                <c:pt idx="141">
                  <c:v>1.1612895162231101</c:v>
                </c:pt>
                <c:pt idx="142">
                  <c:v>1.1948814304997799</c:v>
                </c:pt>
                <c:pt idx="143">
                  <c:v>1.1674721282517</c:v>
                </c:pt>
                <c:pt idx="144">
                  <c:v>1.1778625826986899</c:v>
                </c:pt>
                <c:pt idx="145">
                  <c:v>1.16770126818538</c:v>
                </c:pt>
                <c:pt idx="146">
                  <c:v>1.18204126185278</c:v>
                </c:pt>
                <c:pt idx="147">
                  <c:v>1.2027846751212401</c:v>
                </c:pt>
                <c:pt idx="148">
                  <c:v>1.1702343059976299</c:v>
                </c:pt>
                <c:pt idx="149">
                  <c:v>1.17653773726399</c:v>
                </c:pt>
                <c:pt idx="150">
                  <c:v>1.1770876731047999</c:v>
                </c:pt>
                <c:pt idx="151">
                  <c:v>1.18090389454564</c:v>
                </c:pt>
                <c:pt idx="152">
                  <c:v>1.1488284700118301</c:v>
                </c:pt>
                <c:pt idx="153">
                  <c:v>1.12523122302398</c:v>
                </c:pt>
                <c:pt idx="154">
                  <c:v>1.1329636542403401</c:v>
                </c:pt>
                <c:pt idx="155">
                  <c:v>1.15183645241388</c:v>
                </c:pt>
                <c:pt idx="156">
                  <c:v>1.19962254403653</c:v>
                </c:pt>
                <c:pt idx="157">
                  <c:v>1.2093547419467701</c:v>
                </c:pt>
                <c:pt idx="158">
                  <c:v>1.1939815354875301</c:v>
                </c:pt>
                <c:pt idx="159">
                  <c:v>1.2100046661222901</c:v>
                </c:pt>
                <c:pt idx="160">
                  <c:v>1.22140750245805</c:v>
                </c:pt>
                <c:pt idx="161">
                  <c:v>1.20149315913143</c:v>
                </c:pt>
                <c:pt idx="162">
                  <c:v>1.18227040178646</c:v>
                </c:pt>
                <c:pt idx="163">
                  <c:v>1.2090214474977901</c:v>
                </c:pt>
                <c:pt idx="164">
                  <c:v>1.2251903944539799</c:v>
                </c:pt>
                <c:pt idx="165">
                  <c:v>1.2212991817621299</c:v>
                </c:pt>
                <c:pt idx="166">
                  <c:v>1.2591281017214699</c:v>
                </c:pt>
                <c:pt idx="167">
                  <c:v>1.24115103237956</c:v>
                </c:pt>
                <c:pt idx="168">
                  <c:v>1.27376806039295</c:v>
                </c:pt>
                <c:pt idx="169">
                  <c:v>1.24339243754895</c:v>
                </c:pt>
                <c:pt idx="170">
                  <c:v>1.2189952838835501</c:v>
                </c:pt>
                <c:pt idx="171">
                  <c:v>1.2021180862232701</c:v>
                </c:pt>
                <c:pt idx="172">
                  <c:v>1.1991392670855101</c:v>
                </c:pt>
                <c:pt idx="173">
                  <c:v>1.1750337460629601</c:v>
                </c:pt>
                <c:pt idx="174">
                  <c:v>1.1513531754628601</c:v>
                </c:pt>
                <c:pt idx="175">
                  <c:v>1.2093047477794301</c:v>
                </c:pt>
                <c:pt idx="176">
                  <c:v>1.20943806555902</c:v>
                </c:pt>
                <c:pt idx="177">
                  <c:v>1.17906244271502</c:v>
                </c:pt>
                <c:pt idx="178">
                  <c:v>1.19666038962121</c:v>
                </c:pt>
                <c:pt idx="179">
                  <c:v>1.2147416134784299</c:v>
                </c:pt>
                <c:pt idx="180">
                  <c:v>1.2223990534437601</c:v>
                </c:pt>
                <c:pt idx="181">
                  <c:v>1.26409002283067</c:v>
                </c:pt>
                <c:pt idx="182">
                  <c:v>1.28181295515523</c:v>
                </c:pt>
                <c:pt idx="183">
                  <c:v>1.3282825337044</c:v>
                </c:pt>
                <c:pt idx="184">
                  <c:v>1.2989984501808101</c:v>
                </c:pt>
                <c:pt idx="185">
                  <c:v>1.27624277167664</c:v>
                </c:pt>
                <c:pt idx="186">
                  <c:v>1.2826336927358499</c:v>
                </c:pt>
                <c:pt idx="187">
                  <c:v>1.3036479077441001</c:v>
                </c:pt>
                <c:pt idx="188">
                  <c:v>1.3120635925808699</c:v>
                </c:pt>
                <c:pt idx="189">
                  <c:v>1.3208917292982501</c:v>
                </c:pt>
                <c:pt idx="190">
                  <c:v>1.2681103871215</c:v>
                </c:pt>
                <c:pt idx="191">
                  <c:v>1.17103421267519</c:v>
                </c:pt>
                <c:pt idx="192">
                  <c:v>1.17165913976703</c:v>
                </c:pt>
                <c:pt idx="193">
                  <c:v>1.1781875447864401</c:v>
                </c:pt>
                <c:pt idx="194">
                  <c:v>1.2017347976069499</c:v>
                </c:pt>
              </c:numCache>
            </c:numRef>
          </c:val>
          <c:smooth val="0"/>
          <c:extLst>
            <c:ext xmlns:c16="http://schemas.microsoft.com/office/drawing/2014/chart" uri="{C3380CC4-5D6E-409C-BE32-E72D297353CC}">
              <c16:uniqueId val="{00000007-4A23-4577-A0F4-349DFD714095}"/>
            </c:ext>
          </c:extLst>
        </c:ser>
        <c:dLbls>
          <c:showLegendKey val="0"/>
          <c:showVal val="0"/>
          <c:showCatName val="0"/>
          <c:showSerName val="0"/>
          <c:showPercent val="0"/>
          <c:showBubbleSize val="0"/>
        </c:dLbls>
        <c:smooth val="0"/>
        <c:axId val="1360109184"/>
        <c:axId val="1360106272"/>
      </c:lineChart>
      <c:dateAx>
        <c:axId val="1360109184"/>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360106272"/>
        <c:crosses val="autoZero"/>
        <c:auto val="1"/>
        <c:lblOffset val="100"/>
        <c:baseTimeUnit val="days"/>
      </c:dateAx>
      <c:valAx>
        <c:axId val="1360106272"/>
        <c:scaling>
          <c:orientation val="minMax"/>
          <c:min val="0.8"/>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3601091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bg1"/>
      </a:solidFill>
      <a:round/>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6A51FE-6F96-4E8E-A49A-EB293A893ACB}" type="datetimeFigureOut">
              <a:rPr lang="zh-CN" altLang="en-US" smtClean="0"/>
              <a:t>2023/10/18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F7D9D8-DF95-4665-85C1-82527CDBBC3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42149-9384-4D46-B20C-A31CB36F1888}" type="datetimeFigureOut">
              <a:rPr lang="zh-CN" altLang="en-US" smtClean="0"/>
              <a:t>2023/10/18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96EAE-40E0-41EF-BE24-BFC6198EB1D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coinvoice.cn/articles/7136"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coinvoice.cn/articles/7136"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096EAE-40E0-41EF-BE24-BFC6198EB1D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a:t>
            </a:r>
            <a:r>
              <a:rPr lang="en-US" altLang="zh-CN" dirty="0"/>
              <a:t>CTA</a:t>
            </a:r>
            <a:r>
              <a:rPr lang="zh-CN" altLang="en-US" dirty="0"/>
              <a:t>策略的范围：</a:t>
            </a:r>
            <a:r>
              <a:rPr lang="en-US" altLang="zh-CN" dirty="0"/>
              <a:t>CTA</a:t>
            </a:r>
            <a:r>
              <a:rPr lang="zh-CN" altLang="en-US" dirty="0"/>
              <a:t>实际上只是指的基于期货的策略，既包括趋势跟随策略，也包括套利类策略，但实际上期货策略中趋势跟随策略占主流，因此也可用用</a:t>
            </a:r>
            <a:r>
              <a:rPr lang="en-US" altLang="zh-CN" dirty="0"/>
              <a:t>CTA</a:t>
            </a:r>
            <a:r>
              <a:rPr lang="zh-CN" altLang="en-US" dirty="0"/>
              <a:t>策略来代指趋势跟随策略，依语境不同而变化</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7282D"/>
                </a:solidFill>
                <a:effectLst/>
                <a:latin typeface="微软雅黑" panose="020B0503020204020204" pitchFamily="34" charset="-122"/>
                <a:ea typeface="微软雅黑" panose="020B0503020204020204" pitchFamily="34" charset="-122"/>
              </a:rPr>
              <a:t>CTA</a:t>
            </a:r>
            <a:r>
              <a:rPr lang="zh-CN" altLang="en-US" b="0" i="0" dirty="0">
                <a:solidFill>
                  <a:srgbClr val="27282D"/>
                </a:solidFill>
                <a:effectLst/>
                <a:latin typeface="微软雅黑" panose="020B0503020204020204" pitchFamily="34" charset="-122"/>
                <a:ea typeface="微软雅黑" panose="020B0503020204020204" pitchFamily="34" charset="-122"/>
              </a:rPr>
              <a:t>趋势策略的主要盈利来自于市场价格的大幅波动和趋势行情的出现，策略的收益与市场波动的强度呈正比。在下跌趋势中做空，在上涨趋势中做多，在横盘期间承受磨损。因此趋势跟踪行情的收益率曲线是不连续的，胜率低但拥有较高的盈亏比（</a:t>
            </a:r>
            <a:r>
              <a:rPr lang="en-US" altLang="zh-CN" b="0" i="0" dirty="0">
                <a:solidFill>
                  <a:srgbClr val="27282D"/>
                </a:solidFill>
                <a:effectLst/>
                <a:latin typeface="微软雅黑" panose="020B0503020204020204" pitchFamily="34" charset="-122"/>
                <a:ea typeface="微软雅黑" panose="020B0503020204020204" pitchFamily="34" charset="-122"/>
              </a:rPr>
              <a:t>PNL</a:t>
            </a:r>
            <a:r>
              <a:rPr lang="zh-CN" altLang="en-US" b="0" i="0" dirty="0">
                <a:solidFill>
                  <a:srgbClr val="27282D"/>
                </a:solidFill>
                <a:effectLst/>
                <a:latin typeface="微软雅黑" panose="020B0503020204020204" pitchFamily="34" charset="-122"/>
                <a:ea typeface="微软雅黑" panose="020B0503020204020204" pitchFamily="34" charset="-122"/>
              </a:rPr>
              <a:t>），简单来说就是“亏小赚大”，在横盘期间过滤掉噪声和虚假信号维持低回撤、在趋势中快速收益。（</a:t>
            </a:r>
            <a:r>
              <a:rPr lang="zh-CN" altLang="en-US" dirty="0">
                <a:hlinkClick r:id="rId3"/>
              </a:rPr>
              <a:t>持续盈利的“危机阿尔法”，</a:t>
            </a:r>
            <a:r>
              <a:rPr lang="en-US" altLang="zh-CN" dirty="0">
                <a:hlinkClick r:id="rId3"/>
              </a:rPr>
              <a:t>CTA</a:t>
            </a:r>
            <a:r>
              <a:rPr lang="zh-CN" altLang="en-US" dirty="0">
                <a:hlinkClick r:id="rId3"/>
              </a:rPr>
              <a:t>策略详解 </a:t>
            </a:r>
            <a:r>
              <a:rPr lang="en-US" altLang="zh-CN" dirty="0">
                <a:hlinkClick r:id="rId3"/>
              </a:rPr>
              <a:t>| </a:t>
            </a:r>
            <a:r>
              <a:rPr lang="en-US" altLang="zh-CN" dirty="0" err="1">
                <a:hlinkClick r:id="rId3"/>
              </a:rPr>
              <a:t>CoinVoice</a:t>
            </a:r>
            <a:r>
              <a:rPr lang="zh-CN" altLang="en-US" b="0" i="0" dirty="0">
                <a:solidFill>
                  <a:srgbClr val="27282D"/>
                </a:solidFill>
                <a:effectLst/>
                <a:latin typeface="微软雅黑" panose="020B0503020204020204" pitchFamily="34" charset="-122"/>
                <a:ea typeface="微软雅黑" panose="020B0503020204020204" pitchFamily="34" charset="-122"/>
              </a:rPr>
              <a:t>）</a:t>
            </a:r>
            <a:endParaRPr lang="en-US" altLang="zh-CN" b="0" i="0" dirty="0">
              <a:solidFill>
                <a:srgbClr val="27282D"/>
              </a:solidFill>
              <a:effectLst/>
              <a:latin typeface="微软雅黑" panose="020B0503020204020204" pitchFamily="34" charset="-122"/>
              <a:ea typeface="微软雅黑" panose="020B0503020204020204" pitchFamily="34" charset="-122"/>
            </a:endParaRPr>
          </a:p>
          <a:p>
            <a:r>
              <a:rPr lang="zh-CN" altLang="en-US" b="0" i="0" dirty="0">
                <a:solidFill>
                  <a:srgbClr val="27282D"/>
                </a:solidFill>
                <a:effectLst/>
                <a:latin typeface="微软雅黑" panose="020B0503020204020204" pitchFamily="34" charset="-122"/>
                <a:ea typeface="微软雅黑" panose="020B0503020204020204" pitchFamily="34" charset="-122"/>
              </a:rPr>
              <a:t>图中展示了</a:t>
            </a:r>
            <a:r>
              <a:rPr lang="en-US" altLang="zh-CN" b="0" i="0" dirty="0">
                <a:solidFill>
                  <a:srgbClr val="27282D"/>
                </a:solidFill>
                <a:effectLst/>
                <a:latin typeface="微软雅黑" panose="020B0503020204020204" pitchFamily="34" charset="-122"/>
                <a:ea typeface="微软雅黑" panose="020B0503020204020204" pitchFamily="34" charset="-122"/>
              </a:rPr>
              <a:t>CTA</a:t>
            </a:r>
            <a:r>
              <a:rPr lang="zh-CN" altLang="en-US" b="0" i="0" dirty="0">
                <a:solidFill>
                  <a:srgbClr val="27282D"/>
                </a:solidFill>
                <a:effectLst/>
                <a:latin typeface="微软雅黑" panose="020B0503020204020204" pitchFamily="34" charset="-122"/>
                <a:ea typeface="微软雅黑" panose="020B0503020204020204" pitchFamily="34" charset="-122"/>
              </a:rPr>
              <a:t>趋势跟随策略（纵轴）与美股（横轴）的收益散点图，可以拟合呈一条“微笑“曲线来说明二者的相关性关系，即当股市上涨时，</a:t>
            </a:r>
            <a:r>
              <a:rPr lang="en-US" altLang="zh-CN" b="0" i="0" dirty="0">
                <a:solidFill>
                  <a:srgbClr val="27282D"/>
                </a:solidFill>
                <a:effectLst/>
                <a:latin typeface="微软雅黑" panose="020B0503020204020204" pitchFamily="34" charset="-122"/>
                <a:ea typeface="微软雅黑" panose="020B0503020204020204" pitchFamily="34" charset="-122"/>
              </a:rPr>
              <a:t>CTA</a:t>
            </a:r>
            <a:r>
              <a:rPr lang="zh-CN" altLang="en-US" b="0" i="0" dirty="0">
                <a:solidFill>
                  <a:srgbClr val="27282D"/>
                </a:solidFill>
                <a:effectLst/>
                <a:latin typeface="微软雅黑" panose="020B0503020204020204" pitchFamily="34" charset="-122"/>
                <a:ea typeface="微软雅黑" panose="020B0503020204020204" pitchFamily="34" charset="-122"/>
              </a:rPr>
              <a:t>策略收益为正，当股市下跌时</a:t>
            </a:r>
            <a:r>
              <a:rPr lang="en-US" altLang="zh-CN" b="0" i="0" dirty="0">
                <a:solidFill>
                  <a:srgbClr val="27282D"/>
                </a:solidFill>
                <a:effectLst/>
                <a:latin typeface="微软雅黑" panose="020B0503020204020204" pitchFamily="34" charset="-122"/>
                <a:ea typeface="微软雅黑" panose="020B0503020204020204" pitchFamily="34" charset="-122"/>
              </a:rPr>
              <a:t>CTA</a:t>
            </a:r>
            <a:r>
              <a:rPr lang="zh-CN" altLang="en-US" b="0" i="0" dirty="0">
                <a:solidFill>
                  <a:srgbClr val="27282D"/>
                </a:solidFill>
                <a:effectLst/>
                <a:latin typeface="微软雅黑" panose="020B0503020204020204" pitchFamily="34" charset="-122"/>
                <a:ea typeface="微软雅黑" panose="020B0503020204020204" pitchFamily="34" charset="-122"/>
              </a:rPr>
              <a:t>策略收益依旧为正。这进一步验证了</a:t>
            </a:r>
            <a:r>
              <a:rPr lang="en-US" altLang="zh-CN" b="0" i="0" dirty="0">
                <a:solidFill>
                  <a:srgbClr val="27282D"/>
                </a:solidFill>
                <a:effectLst/>
                <a:latin typeface="微软雅黑" panose="020B0503020204020204" pitchFamily="34" charset="-122"/>
                <a:ea typeface="微软雅黑" panose="020B0503020204020204" pitchFamily="34" charset="-122"/>
              </a:rPr>
              <a:t>CTA</a:t>
            </a:r>
            <a:r>
              <a:rPr lang="zh-CN" altLang="en-US" b="0" i="0" dirty="0">
                <a:solidFill>
                  <a:srgbClr val="27282D"/>
                </a:solidFill>
                <a:effectLst/>
                <a:latin typeface="微软雅黑" panose="020B0503020204020204" pitchFamily="34" charset="-122"/>
                <a:ea typeface="微软雅黑" panose="020B0503020204020204" pitchFamily="34" charset="-122"/>
              </a:rPr>
              <a:t>策略的“危机阿尔法”特征。</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图一主要展示在全球市场中相关系数，来源</a:t>
            </a:r>
            <a:r>
              <a:rPr lang="zh-CN" altLang="en-US" dirty="0">
                <a:sym typeface="Wingdings" panose="05000000000000000000" pitchFamily="2" charset="2"/>
              </a:rPr>
              <a:t>：</a:t>
            </a:r>
            <a:r>
              <a:rPr lang="zh-CN" altLang="en-US" dirty="0">
                <a:hlinkClick r:id="rId3"/>
              </a:rPr>
              <a:t>持续盈利的“危机阿尔法”，</a:t>
            </a:r>
            <a:r>
              <a:rPr lang="en-US" altLang="zh-CN" dirty="0">
                <a:hlinkClick r:id="rId3"/>
              </a:rPr>
              <a:t>CTA</a:t>
            </a:r>
            <a:r>
              <a:rPr lang="zh-CN" altLang="en-US" dirty="0">
                <a:hlinkClick r:id="rId3"/>
              </a:rPr>
              <a:t>策略详解 </a:t>
            </a:r>
            <a:r>
              <a:rPr lang="en-US" altLang="zh-CN" dirty="0">
                <a:hlinkClick r:id="rId3"/>
              </a:rPr>
              <a:t>| </a:t>
            </a:r>
            <a:r>
              <a:rPr lang="en-US" altLang="zh-CN" dirty="0" err="1">
                <a:hlinkClick r:id="rId3"/>
              </a:rPr>
              <a:t>CoinVoice</a:t>
            </a:r>
            <a:r>
              <a:rPr lang="en-US" altLang="zh-CN" dirty="0" err="1"/>
              <a:t>,BLOOMBERG</a:t>
            </a:r>
            <a:endParaRPr lang="en-US" altLang="zh-CN" dirty="0"/>
          </a:p>
          <a:p>
            <a:r>
              <a:rPr lang="zh-CN" altLang="en-US" dirty="0"/>
              <a:t>图二主要展示各种资产策略的相关系数，来源：</a:t>
            </a:r>
            <a:r>
              <a:rPr lang="en-US" altLang="zh-CN" dirty="0"/>
              <a:t>《</a:t>
            </a:r>
            <a:r>
              <a:rPr lang="en-US" altLang="zh-CN" dirty="0" err="1"/>
              <a:t>DemystifyingManagedFutures</a:t>
            </a:r>
            <a:r>
              <a:rPr lang="en-US" altLang="zh-CN" dirty="0"/>
              <a:t>》 AQR</a:t>
            </a:r>
          </a:p>
          <a:p>
            <a:r>
              <a:rPr lang="zh-CN" altLang="en-US" dirty="0"/>
              <a:t>图三展示国内</a:t>
            </a:r>
            <a:r>
              <a:rPr lang="en-US" altLang="zh-CN" dirty="0"/>
              <a:t>2019</a:t>
            </a:r>
            <a:r>
              <a:rPr lang="zh-CN" altLang="en-US" dirty="0"/>
              <a:t>年以来策略指数月频相关系数，来源：</a:t>
            </a:r>
            <a:r>
              <a:rPr lang="en-US" altLang="zh-CN" dirty="0"/>
              <a:t>WIND</a:t>
            </a:r>
          </a:p>
          <a:p>
            <a:r>
              <a:rPr lang="zh-CN" altLang="en-US" dirty="0"/>
              <a:t>除了期货商品跟其他标的物相关性低之外，商品期货内部包括贵金属、黑色金属、有色金属、能源化工、农产品</a:t>
            </a:r>
            <a:r>
              <a:rPr lang="en-US" altLang="zh-CN" dirty="0"/>
              <a:t>(6.51 +0.00%,</a:t>
            </a:r>
            <a:r>
              <a:rPr lang="zh-CN" altLang="en-US" dirty="0"/>
              <a:t>诊股</a:t>
            </a:r>
            <a:r>
              <a:rPr lang="en-US" altLang="zh-CN" dirty="0"/>
              <a:t>)</a:t>
            </a:r>
            <a:r>
              <a:rPr lang="zh-CN" altLang="en-US" dirty="0"/>
              <a:t>等类别，各类别之间差异大相关性较低，不像个股，个股之间通常具有较高的相关性，表现为同涨同跌。而量化</a:t>
            </a:r>
            <a:r>
              <a:rPr lang="en-US" altLang="zh-CN" dirty="0"/>
              <a:t>CTA</a:t>
            </a:r>
            <a:r>
              <a:rPr lang="zh-CN" altLang="en-US" dirty="0"/>
              <a:t>私募机构通常同时持有</a:t>
            </a:r>
            <a:r>
              <a:rPr lang="en-US" altLang="zh-CN" dirty="0"/>
              <a:t>40</a:t>
            </a:r>
            <a:r>
              <a:rPr lang="zh-CN" altLang="en-US" dirty="0"/>
              <a:t>个以上高流动性品种，且包括不同期限合约，内部都严格约定了单一合约占比上限，通常不超过</a:t>
            </a:r>
            <a:r>
              <a:rPr lang="en-US" altLang="zh-CN" dirty="0"/>
              <a:t>5%</a:t>
            </a:r>
            <a:r>
              <a:rPr lang="zh-CN" altLang="en-US" dirty="0"/>
              <a:t>，持仓非常分散。这奠定了</a:t>
            </a:r>
            <a:r>
              <a:rPr lang="en-US" altLang="zh-CN" dirty="0"/>
              <a:t>CTA</a:t>
            </a:r>
            <a:r>
              <a:rPr lang="zh-CN" altLang="en-US" dirty="0"/>
              <a:t>策略一般长期收益较好但回撤不大的基础，在所有策略中拥有最高的风险调整后收益</a:t>
            </a:r>
            <a:endParaRPr lang="en-US" altLang="zh-CN" dirty="0"/>
          </a:p>
          <a:p>
            <a:r>
              <a:rPr lang="en-US" altLang="zh-CN" b="0" i="0" dirty="0">
                <a:solidFill>
                  <a:srgbClr val="333333"/>
                </a:solidFill>
                <a:effectLst/>
                <a:latin typeface="微软雅黑" panose="020B0503020204020204" pitchFamily="34" charset="-122"/>
                <a:ea typeface="微软雅黑" panose="020B0503020204020204" pitchFamily="34" charset="-122"/>
              </a:rPr>
              <a:t>CTA</a:t>
            </a:r>
            <a:r>
              <a:rPr lang="zh-CN" altLang="en-US" b="0" i="0" dirty="0">
                <a:solidFill>
                  <a:srgbClr val="333333"/>
                </a:solidFill>
                <a:effectLst/>
                <a:latin typeface="微软雅黑" panose="020B0503020204020204" pitchFamily="34" charset="-122"/>
                <a:ea typeface="微软雅黑" panose="020B0503020204020204" pitchFamily="34" charset="-122"/>
              </a:rPr>
              <a:t>策略的投资标的除了农产品、能源、金属等传统商品期货外，还包括外汇、股指期货、国债期货等金融期货，种类纷繁多样，</a:t>
            </a:r>
            <a:r>
              <a:rPr lang="en-US" altLang="zh-CN" b="0" i="0" dirty="0">
                <a:solidFill>
                  <a:srgbClr val="333333"/>
                </a:solidFill>
                <a:effectLst/>
                <a:latin typeface="微软雅黑" panose="020B0503020204020204" pitchFamily="34" charset="-122"/>
                <a:ea typeface="微软雅黑" panose="020B0503020204020204" pitchFamily="34" charset="-122"/>
              </a:rPr>
              <a:t>CTA</a:t>
            </a:r>
            <a:r>
              <a:rPr lang="zh-CN" altLang="en-US" b="0" i="0" dirty="0">
                <a:solidFill>
                  <a:srgbClr val="333333"/>
                </a:solidFill>
                <a:effectLst/>
                <a:latin typeface="微软雅黑" panose="020B0503020204020204" pitchFamily="34" charset="-122"/>
                <a:ea typeface="微软雅黑" panose="020B0503020204020204" pitchFamily="34" charset="-122"/>
              </a:rPr>
              <a:t>策略既可以交易单一品种，也可以通过交易多个不同品种来分散风险。</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数据来源：图一来自于朝阳永续</a:t>
            </a:r>
            <a:r>
              <a:rPr lang="en-US" altLang="zh-CN" dirty="0"/>
              <a:t>5</a:t>
            </a:r>
            <a:r>
              <a:rPr lang="zh-CN" altLang="en-US" dirty="0"/>
              <a:t>亿私募</a:t>
            </a:r>
            <a:r>
              <a:rPr lang="en-US" altLang="zh-CN" dirty="0"/>
              <a:t>CTA</a:t>
            </a:r>
            <a:r>
              <a:rPr lang="zh-CN" altLang="en-US" dirty="0"/>
              <a:t>指数，特点：低波动，且跟股票市场相关性不强</a:t>
            </a:r>
            <a:endParaRPr lang="en-US" altLang="zh-CN" dirty="0"/>
          </a:p>
          <a:p>
            <a:r>
              <a:rPr lang="zh-CN" altLang="en-US" dirty="0"/>
              <a:t>图二，三均来自于为什么今年 </a:t>
            </a:r>
            <a:r>
              <a:rPr lang="en-US" altLang="zh-CN" dirty="0"/>
              <a:t>CTA </a:t>
            </a:r>
            <a:r>
              <a:rPr lang="zh-CN" altLang="en-US" dirty="0"/>
              <a:t>策略表现一般</a:t>
            </a:r>
            <a:r>
              <a:rPr lang="en-US" altLang="zh-CN" dirty="0"/>
              <a:t>——</a:t>
            </a:r>
            <a:r>
              <a:rPr lang="zh-CN" altLang="en-US" dirty="0"/>
              <a:t>数量化策略跟踪评价月报 （宝华证券）</a:t>
            </a:r>
            <a:endParaRPr lang="en-US" altLang="zh-CN" dirty="0"/>
          </a:p>
          <a:p>
            <a:r>
              <a:rPr lang="zh-CN" altLang="en-US" dirty="0"/>
              <a:t>去年的</a:t>
            </a:r>
            <a:r>
              <a:rPr lang="en-US" altLang="zh-CN" dirty="0"/>
              <a:t>CTA</a:t>
            </a:r>
            <a:r>
              <a:rPr lang="zh-CN" altLang="en-US" dirty="0"/>
              <a:t>大年主要是因为整年行情的强趋势性</a:t>
            </a:r>
            <a:endParaRPr lang="en-US" altLang="zh-CN" dirty="0"/>
          </a:p>
          <a:p>
            <a:r>
              <a:rPr lang="zh-CN" altLang="en-US" dirty="0"/>
              <a:t>今年以来 </a:t>
            </a:r>
            <a:r>
              <a:rPr lang="en-US" altLang="zh-CN" dirty="0"/>
              <a:t>CTA </a:t>
            </a:r>
            <a:r>
              <a:rPr lang="zh-CN" altLang="en-US" dirty="0"/>
              <a:t>策略之所以表现一般主要有以下几点原因，首先 </a:t>
            </a:r>
            <a:r>
              <a:rPr lang="en-US" altLang="zh-CN" dirty="0"/>
              <a:t>CTA </a:t>
            </a:r>
            <a:r>
              <a:rPr lang="zh-CN" altLang="en-US" dirty="0"/>
              <a:t>策略多 数以趋势跟踪策略为主，套利类策略为辅，因此 </a:t>
            </a:r>
            <a:r>
              <a:rPr lang="en-US" altLang="zh-CN" dirty="0"/>
              <a:t>CTA </a:t>
            </a:r>
            <a:r>
              <a:rPr lang="zh-CN" altLang="en-US" dirty="0"/>
              <a:t>策略的表现更取决于市场动量，而尽管 今年上半年南华商品指数收益并不低，但根据月度收益可以发现其处于高位大幅波动的状态， 导致趋势跟踪策略很容易被来回“鞭笞”，进入下半年后市场更是进入了低波的环境，策略表 现更加趋于平淡。同时我们也发现，在大幅波动的市场下，</a:t>
            </a:r>
            <a:r>
              <a:rPr lang="en-US" altLang="zh-CN" dirty="0"/>
              <a:t>CTA </a:t>
            </a:r>
            <a:r>
              <a:rPr lang="zh-CN" altLang="en-US" dirty="0"/>
              <a:t>套利类策略收益显著好于趋 势类策略，但在经历了去年 </a:t>
            </a:r>
            <a:r>
              <a:rPr lang="en-US" altLang="zh-CN" dirty="0"/>
              <a:t>CTA </a:t>
            </a:r>
            <a:r>
              <a:rPr lang="zh-CN" altLang="en-US" dirty="0"/>
              <a:t>策略的丰收之年后，显然套利类策略在 </a:t>
            </a:r>
            <a:r>
              <a:rPr lang="en-US" altLang="zh-CN" dirty="0"/>
              <a:t>CTA </a:t>
            </a:r>
            <a:r>
              <a:rPr lang="zh-CN" altLang="en-US" dirty="0"/>
              <a:t>策略中的占比 并不高，这也就解释了为什么今年 </a:t>
            </a:r>
            <a:r>
              <a:rPr lang="en-US" altLang="zh-CN" dirty="0"/>
              <a:t>CTA </a:t>
            </a:r>
            <a:r>
              <a:rPr lang="zh-CN" altLang="en-US" dirty="0"/>
              <a:t>策略整体表现一般。展望后市，我们预计商品市场可 能陷入高位宽幅震荡格局，这预示着 </a:t>
            </a:r>
            <a:r>
              <a:rPr lang="en-US" altLang="zh-CN" dirty="0"/>
              <a:t>CTA </a:t>
            </a:r>
            <a:r>
              <a:rPr lang="zh-CN" altLang="en-US" dirty="0"/>
              <a:t>趋势类策略可能依旧条件不佳，</a:t>
            </a:r>
            <a:r>
              <a:rPr lang="en-US" altLang="zh-CN" dirty="0"/>
              <a:t>CTA </a:t>
            </a:r>
            <a:r>
              <a:rPr lang="zh-CN" altLang="en-US" dirty="0"/>
              <a:t>类产品在组合 配置中的权重不宜过高，并重点关注 </a:t>
            </a:r>
            <a:r>
              <a:rPr lang="en-US" altLang="zh-CN" dirty="0"/>
              <a:t>CTA </a:t>
            </a:r>
            <a:r>
              <a:rPr lang="zh-CN" altLang="en-US" dirty="0"/>
              <a:t>套利类策略产品</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第一幅图来着南华期货指数，分别是商品、农产品、金属、工业品、能化、贵金属指数</a:t>
            </a:r>
            <a:endParaRPr lang="en-US" altLang="zh-CN" dirty="0"/>
          </a:p>
          <a:p>
            <a:r>
              <a:rPr lang="zh-CN" altLang="en-US" dirty="0"/>
              <a:t>第二幅图展示今年各</a:t>
            </a:r>
            <a:r>
              <a:rPr lang="en-US" altLang="zh-CN" dirty="0"/>
              <a:t>CTA</a:t>
            </a:r>
            <a:r>
              <a:rPr lang="zh-CN" altLang="en-US" dirty="0"/>
              <a:t>私募的截面表现，回测主要集中在</a:t>
            </a:r>
            <a:r>
              <a:rPr lang="en-US" altLang="zh-CN" dirty="0"/>
              <a:t>8</a:t>
            </a:r>
            <a:r>
              <a:rPr lang="zh-CN" altLang="en-US" dirty="0"/>
              <a:t>月，当时市场无序，几天就发生一次反转，这也导致</a:t>
            </a:r>
            <a:r>
              <a:rPr lang="en-US" altLang="zh-CN" dirty="0"/>
              <a:t>CTA</a:t>
            </a:r>
            <a:r>
              <a:rPr lang="zh-CN" altLang="en-US" dirty="0"/>
              <a:t>策略亏损不断拉大</a:t>
            </a:r>
            <a:endParaRPr lang="en-US" altLang="zh-CN" dirty="0"/>
          </a:p>
          <a:p>
            <a:r>
              <a:rPr lang="zh-CN" altLang="en-US" dirty="0"/>
              <a:t>商品时序趋势策略，</a:t>
            </a:r>
            <a:r>
              <a:rPr lang="en-US" altLang="zh-CN" dirty="0"/>
              <a:t>5 </a:t>
            </a:r>
            <a:r>
              <a:rPr lang="zh-CN" altLang="en-US" dirty="0"/>
              <a:t>月中旬以来，近期市场频繁发生反转，前期不利于中短周期策略而后期转变为不利于长周期策略，交易全市场多品种的各种趋势策略期间都有不同程度回撤。</a:t>
            </a:r>
          </a:p>
          <a:p>
            <a:r>
              <a:rPr lang="zh-CN" altLang="en-US" dirty="0"/>
              <a:t>商品横截面策略，截面多空策略要判断品种未来价格走势，因市场近来呈现较为无序的状态，价格反转突然，策略容易踏空。其中截面策略基本面多空回撤幅度小于量价多空的回撤幅度。</a:t>
            </a:r>
          </a:p>
          <a:p>
            <a:r>
              <a:rPr lang="zh-CN" altLang="en-US" dirty="0"/>
              <a:t>商品基本面策略是本次回撤期中表现出防守力最强的，策略以非价量因子驱动，不易受价格异动和毛刺的影响。不会盲目去追随价格趋势，也就避开了反复做错的情况。</a:t>
            </a:r>
          </a:p>
          <a:p>
            <a:br>
              <a:rPr lang="zh-CN" altLang="en-US" dirty="0"/>
            </a:br>
            <a:r>
              <a:rPr lang="zh-CN" altLang="en-US" dirty="0"/>
              <a:t>第二幅图截至八月统计，可以看到当时确实以各家</a:t>
            </a:r>
            <a:r>
              <a:rPr lang="en-US" altLang="zh-CN" dirty="0"/>
              <a:t>CTA</a:t>
            </a:r>
            <a:r>
              <a:rPr lang="zh-CN" altLang="en-US" dirty="0"/>
              <a:t>私募的确表现不好。虽然九月以来商品市场表现不错（从第一幅图也可以看到），但是十月后又出现了明显下调。虽然十月后煤炭现货价格仍然在涨，但是一方面提高保证金，另一方面国家行政干预，使得煤炭期货价格与现货价格背离</a:t>
            </a:r>
            <a:br>
              <a:rPr lang="zh-CN" altLang="en-US" dirty="0"/>
            </a:b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对于均线策略与区间突破策略有一个整体认识</a:t>
            </a:r>
            <a:endParaRPr lang="en-US" altLang="zh-CN" dirty="0"/>
          </a:p>
          <a:p>
            <a:r>
              <a:rPr lang="zh-CN" altLang="en-US" dirty="0"/>
              <a:t>均线策略：多次小幅度的盈利，积少成多</a:t>
            </a:r>
            <a:endParaRPr lang="en-US" altLang="zh-CN" dirty="0"/>
          </a:p>
          <a:p>
            <a:r>
              <a:rPr lang="zh-CN" altLang="en-US" dirty="0"/>
              <a:t>区间突破策略：把握住大行情</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MACD</a:t>
            </a:r>
            <a:r>
              <a:rPr lang="zh-CN" altLang="en-US" dirty="0"/>
              <a:t>可以理解为速度与加速度，加速上涨时买进</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在很多复杂的趋势跟随指标中，</a:t>
            </a:r>
            <a:r>
              <a:rPr lang="en-US" altLang="zh-CN" dirty="0"/>
              <a:t>ATR</a:t>
            </a:r>
            <a:r>
              <a:rPr lang="zh-CN" altLang="en-US" dirty="0"/>
              <a:t>也常常用来代表价格的标准差，用于构建价格的上轨与下轨</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Dual Thrust</a:t>
            </a:r>
            <a:r>
              <a:rPr lang="zh-CN" altLang="en-US" dirty="0"/>
              <a:t>策略使用了过去</a:t>
            </a:r>
            <a:r>
              <a:rPr lang="en-US" altLang="zh-CN" dirty="0"/>
              <a:t>N</a:t>
            </a:r>
            <a:r>
              <a:rPr lang="zh-CN" altLang="en-US" dirty="0"/>
              <a:t>日的最高价、最低价、收盘最高价和收盘最低价，且空头和多头的触发非对称</a:t>
            </a:r>
            <a:endParaRPr lang="en-US" altLang="zh-CN" dirty="0"/>
          </a:p>
          <a:p>
            <a:r>
              <a:rPr lang="en-US" altLang="zh-CN" dirty="0"/>
              <a:t>R-Breaker</a:t>
            </a:r>
            <a:r>
              <a:rPr lang="zh-CN" altLang="en-US" dirty="0"/>
              <a:t>策略的操作逻辑在于价格能否真正形成趋势，如果确认为趋势则顺势而为，如果价 格波动较大但是没有确认为趋势，则在价格回调的情况下做反转交易。</a:t>
            </a:r>
            <a:r>
              <a:rPr lang="en-US" altLang="zh-CN" dirty="0"/>
              <a:t>R-Breaker</a:t>
            </a:r>
            <a:r>
              <a:rPr lang="zh-CN" altLang="en-US" dirty="0"/>
              <a:t>是典型的日内交易策略，隔夜不留仓位</a:t>
            </a:r>
            <a:endParaRPr lang="en-US" altLang="zh-CN" dirty="0"/>
          </a:p>
          <a:p>
            <a:r>
              <a:rPr lang="zh-CN" altLang="en-US" dirty="0"/>
              <a:t>菲阿里策略、空中花园策略等均是日内的区间突破策略</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096EAE-40E0-41EF-BE24-BFC6198EB1DF}"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市场中有句老话“趋势是你的朋友”。无论是表现不俗的 </a:t>
            </a:r>
            <a:r>
              <a:rPr lang="en-US" altLang="zh-CN" b="0" i="0" dirty="0">
                <a:solidFill>
                  <a:srgbClr val="121212"/>
                </a:solidFill>
                <a:effectLst/>
                <a:latin typeface="-apple-system"/>
              </a:rPr>
              <a:t>CTA </a:t>
            </a:r>
            <a:r>
              <a:rPr lang="zh-CN" altLang="en-US" b="0" i="0" dirty="0">
                <a:solidFill>
                  <a:srgbClr val="121212"/>
                </a:solidFill>
                <a:effectLst/>
                <a:latin typeface="-apple-system"/>
              </a:rPr>
              <a:t>策略还是股票市场的动量因子，都是依靠追踪趋势而构建的成功策略的典范。</a:t>
            </a:r>
          </a:p>
          <a:p>
            <a:pPr algn="l"/>
            <a:r>
              <a:rPr lang="zh-CN" altLang="en-US" b="0" i="0" dirty="0">
                <a:solidFill>
                  <a:srgbClr val="121212"/>
                </a:solidFill>
                <a:effectLst/>
                <a:latin typeface="-apple-system"/>
              </a:rPr>
              <a:t>而在技术层面，各种捕捉趋势的方法也是层出不穷：基于收益率的时序动量、来自技术分析的均线交叉或通道突破、各种 </a:t>
            </a:r>
            <a:r>
              <a:rPr lang="en-US" altLang="zh-CN" b="0" i="0" dirty="0">
                <a:solidFill>
                  <a:srgbClr val="121212"/>
                </a:solidFill>
                <a:effectLst/>
                <a:latin typeface="-apple-system"/>
              </a:rPr>
              <a:t>state space </a:t>
            </a:r>
            <a:r>
              <a:rPr lang="zh-CN" altLang="en-US" b="0" i="0" dirty="0">
                <a:solidFill>
                  <a:srgbClr val="121212"/>
                </a:solidFill>
                <a:effectLst/>
                <a:latin typeface="-apple-system"/>
              </a:rPr>
              <a:t>模型比如卡尔曼滤波、基于价格的线性回归、甚至是频域分析（如傅里叶变换、小波分析等）。</a:t>
            </a:r>
          </a:p>
          <a:p>
            <a:pPr algn="l"/>
            <a:r>
              <a:rPr lang="zh-CN" altLang="en-US" b="0" i="0" dirty="0">
                <a:solidFill>
                  <a:srgbClr val="121212"/>
                </a:solidFill>
                <a:effectLst/>
                <a:latin typeface="-apple-system"/>
              </a:rPr>
              <a:t>当某种方法的回测结果不是那么给力的时候，人们的第一反应总是寻找下一个（更复杂）的方法来计算趋势。然而究其核心，上述方法都是基于价格或者收益率的时间序列计算出来的，真的有哪种方法或者指标显著优于其他方法吗？</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时间序列动量可以被视为是过去一段时间的收益率平均，均线可以被视为是过去一段时间的价格平均，这两种统计方法本质上是等价的</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21212"/>
                </a:solidFill>
                <a:effectLst/>
                <a:latin typeface="-apple-system"/>
              </a:rPr>
              <a:t>资料来源：</a:t>
            </a:r>
            <a:r>
              <a:rPr lang="en-US" altLang="zh-CN" b="0" i="0" dirty="0">
                <a:solidFill>
                  <a:srgbClr val="121212"/>
                </a:solidFill>
                <a:effectLst/>
                <a:latin typeface="-apple-system"/>
              </a:rPr>
              <a:t>《</a:t>
            </a:r>
            <a:r>
              <a:rPr lang="zh-CN" altLang="en-US" b="1" i="0" dirty="0">
                <a:solidFill>
                  <a:srgbClr val="191919"/>
                </a:solidFill>
                <a:effectLst/>
                <a:latin typeface="PingFang SC"/>
              </a:rPr>
              <a:t>“海量”专题（</a:t>
            </a:r>
            <a:r>
              <a:rPr lang="en-US" altLang="zh-CN" b="1" i="0" dirty="0">
                <a:solidFill>
                  <a:srgbClr val="191919"/>
                </a:solidFill>
                <a:effectLst/>
                <a:latin typeface="PingFang SC"/>
              </a:rPr>
              <a:t>31</a:t>
            </a:r>
            <a:r>
              <a:rPr lang="zh-CN" altLang="en-US" b="1" i="0" dirty="0">
                <a:solidFill>
                  <a:srgbClr val="191919"/>
                </a:solidFill>
                <a:effectLst/>
                <a:latin typeface="PingFang SC"/>
              </a:rPr>
              <a:t>）</a:t>
            </a:r>
            <a:r>
              <a:rPr lang="en-US" altLang="zh-CN" b="1" i="0" dirty="0">
                <a:solidFill>
                  <a:srgbClr val="191919"/>
                </a:solidFill>
                <a:effectLst/>
                <a:latin typeface="PingFang SC"/>
              </a:rPr>
              <a:t>——</a:t>
            </a:r>
            <a:r>
              <a:rPr lang="zh-CN" altLang="en-US" b="1" i="0" dirty="0">
                <a:solidFill>
                  <a:srgbClr val="191919"/>
                </a:solidFill>
                <a:effectLst/>
                <a:latin typeface="PingFang SC"/>
              </a:rPr>
              <a:t>商品期货因子挖掘与组合构建再探究（上）</a:t>
            </a:r>
            <a:r>
              <a:rPr lang="en-US" altLang="zh-CN" b="0" i="0" dirty="0">
                <a:solidFill>
                  <a:srgbClr val="121212"/>
                </a:solidFill>
                <a:effectLst/>
                <a:latin typeface="-apple-system"/>
              </a:rPr>
              <a:t>》</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21212"/>
                </a:solidFill>
                <a:effectLst/>
                <a:latin typeface="-apple-system"/>
              </a:rPr>
              <a:t>展期收益率为正数时远月贴水，反之近月贴水</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基本面因子更细分还可包括供应因子（主要用来描述大宗商品的供给情况）、库存因子、需求因子等</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21212"/>
                </a:solidFill>
                <a:effectLst/>
                <a:latin typeface="-apple-system"/>
              </a:rPr>
              <a:t>分类来源：</a:t>
            </a:r>
            <a:r>
              <a:rPr lang="en-US" altLang="zh-CN" b="0" i="0" dirty="0">
                <a:solidFill>
                  <a:srgbClr val="121212"/>
                </a:solidFill>
                <a:effectLst/>
                <a:latin typeface="-apple-system"/>
              </a:rPr>
              <a:t>《</a:t>
            </a:r>
            <a:r>
              <a:rPr lang="zh-CN" altLang="en-US" b="0" i="0" dirty="0">
                <a:solidFill>
                  <a:srgbClr val="121212"/>
                </a:solidFill>
                <a:effectLst/>
                <a:latin typeface="-apple-system"/>
              </a:rPr>
              <a:t>天风证券</a:t>
            </a:r>
            <a:r>
              <a:rPr lang="en-US" altLang="zh-CN" b="0" i="0" dirty="0">
                <a:solidFill>
                  <a:srgbClr val="121212"/>
                </a:solidFill>
                <a:effectLst/>
                <a:latin typeface="-apple-system"/>
              </a:rPr>
              <a:t>-</a:t>
            </a:r>
            <a:r>
              <a:rPr lang="zh-CN" altLang="en-US" b="0" i="0" dirty="0">
                <a:solidFill>
                  <a:srgbClr val="121212"/>
                </a:solidFill>
                <a:effectLst/>
                <a:latin typeface="-apple-system"/>
              </a:rPr>
              <a:t>商品期货</a:t>
            </a:r>
            <a:r>
              <a:rPr lang="en-US" altLang="zh-CN" b="0" i="0" dirty="0">
                <a:solidFill>
                  <a:srgbClr val="121212"/>
                </a:solidFill>
                <a:effectLst/>
                <a:latin typeface="-apple-system"/>
              </a:rPr>
              <a:t>CTA</a:t>
            </a:r>
            <a:r>
              <a:rPr lang="zh-CN" altLang="en-US" b="0" i="0" dirty="0">
                <a:solidFill>
                  <a:srgbClr val="121212"/>
                </a:solidFill>
                <a:effectLst/>
                <a:latin typeface="-apple-system"/>
              </a:rPr>
              <a:t>专题报告</a:t>
            </a:r>
            <a:r>
              <a:rPr lang="en-US" altLang="zh-CN" b="0" i="0" dirty="0">
                <a:solidFill>
                  <a:srgbClr val="121212"/>
                </a:solidFill>
                <a:effectLst/>
                <a:latin typeface="-apple-system"/>
              </a:rPr>
              <a:t>(</a:t>
            </a:r>
            <a:r>
              <a:rPr lang="zh-CN" altLang="en-US" b="0" i="0" dirty="0">
                <a:solidFill>
                  <a:srgbClr val="121212"/>
                </a:solidFill>
                <a:effectLst/>
                <a:latin typeface="-apple-system"/>
              </a:rPr>
              <a:t>一</a:t>
            </a:r>
            <a:r>
              <a:rPr lang="en-US" altLang="zh-CN" b="0" i="0" dirty="0">
                <a:solidFill>
                  <a:srgbClr val="121212"/>
                </a:solidFill>
                <a:effectLst/>
                <a:latin typeface="-apple-system"/>
              </a:rPr>
              <a:t>)</a:t>
            </a:r>
            <a:r>
              <a:rPr lang="zh-CN" altLang="en-US" b="0" i="0" dirty="0">
                <a:solidFill>
                  <a:srgbClr val="121212"/>
                </a:solidFill>
                <a:effectLst/>
                <a:latin typeface="-apple-system"/>
              </a:rPr>
              <a:t>：量化</a:t>
            </a:r>
            <a:r>
              <a:rPr lang="en-US" altLang="zh-CN" b="0" i="0" dirty="0">
                <a:solidFill>
                  <a:srgbClr val="121212"/>
                </a:solidFill>
                <a:effectLst/>
                <a:latin typeface="-apple-system"/>
              </a:rPr>
              <a:t>CTA</a:t>
            </a:r>
            <a:r>
              <a:rPr lang="zh-CN" altLang="en-US" b="0" i="0" dirty="0">
                <a:solidFill>
                  <a:srgbClr val="121212"/>
                </a:solidFill>
                <a:effectLst/>
                <a:latin typeface="-apple-system"/>
              </a:rPr>
              <a:t>策略概述</a:t>
            </a:r>
            <a:r>
              <a:rPr lang="en-US" altLang="zh-CN" b="0" i="0" dirty="0">
                <a:solidFill>
                  <a:srgbClr val="121212"/>
                </a:solidFill>
                <a:effectLst/>
                <a:latin typeface="-apple-system"/>
              </a:rPr>
              <a:t>-170213》</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21212"/>
                </a:solidFill>
                <a:effectLst/>
                <a:latin typeface="-apple-system"/>
              </a:rPr>
              <a:t>相关商品套利：如</a:t>
            </a:r>
            <a:r>
              <a:rPr lang="zh-CN" altLang="en-US" dirty="0"/>
              <a:t>郑州商品交易所交易的硬麦与强麦就属于相似度较高的两个品种，从二者的所有 历史数据来看强麦期货价格与硬麦期货价格之间存在很高相关性。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21212"/>
                </a:solidFill>
                <a:effectLst/>
                <a:latin typeface="-apple-system"/>
              </a:rPr>
              <a:t>原材料与产成品套利：如铁矿石、焦炭及螺纹钢。</a:t>
            </a:r>
            <a:r>
              <a:rPr lang="zh-CN" altLang="en-US" dirty="0"/>
              <a:t>我们可以在螺纹钢期货价格过高时根据等式系数做空螺纹钢，做多 铁矿石以及焦炭；反之可以做多螺纹钢，做空铁矿石以及焦炭。</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b="0" i="0" dirty="0">
              <a:solidFill>
                <a:srgbClr val="121212"/>
              </a:solidFill>
              <a:effectLst/>
              <a:latin typeface="-apple-system"/>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21212"/>
                </a:solidFill>
                <a:effectLst/>
                <a:latin typeface="-apple-system"/>
              </a:rPr>
              <a:t>分类来源：</a:t>
            </a:r>
            <a:r>
              <a:rPr lang="en-US" altLang="zh-CN" b="0" i="0" dirty="0">
                <a:solidFill>
                  <a:srgbClr val="121212"/>
                </a:solidFill>
                <a:effectLst/>
                <a:latin typeface="-apple-system"/>
              </a:rPr>
              <a:t>《</a:t>
            </a:r>
            <a:r>
              <a:rPr lang="zh-CN" altLang="en-US" b="0" i="0" dirty="0">
                <a:solidFill>
                  <a:srgbClr val="121212"/>
                </a:solidFill>
                <a:effectLst/>
                <a:latin typeface="-apple-system"/>
              </a:rPr>
              <a:t>天风证券</a:t>
            </a:r>
            <a:r>
              <a:rPr lang="en-US" altLang="zh-CN" b="0" i="0" dirty="0">
                <a:solidFill>
                  <a:srgbClr val="121212"/>
                </a:solidFill>
                <a:effectLst/>
                <a:latin typeface="-apple-system"/>
              </a:rPr>
              <a:t>-</a:t>
            </a:r>
            <a:r>
              <a:rPr lang="zh-CN" altLang="en-US" b="0" i="0" dirty="0">
                <a:solidFill>
                  <a:srgbClr val="121212"/>
                </a:solidFill>
                <a:effectLst/>
                <a:latin typeface="-apple-system"/>
              </a:rPr>
              <a:t>商品期货</a:t>
            </a:r>
            <a:r>
              <a:rPr lang="en-US" altLang="zh-CN" b="0" i="0" dirty="0">
                <a:solidFill>
                  <a:srgbClr val="121212"/>
                </a:solidFill>
                <a:effectLst/>
                <a:latin typeface="-apple-system"/>
              </a:rPr>
              <a:t>CTA</a:t>
            </a:r>
            <a:r>
              <a:rPr lang="zh-CN" altLang="en-US" b="0" i="0" dirty="0">
                <a:solidFill>
                  <a:srgbClr val="121212"/>
                </a:solidFill>
                <a:effectLst/>
                <a:latin typeface="-apple-system"/>
              </a:rPr>
              <a:t>专题报告</a:t>
            </a:r>
            <a:r>
              <a:rPr lang="en-US" altLang="zh-CN" b="0" i="0" dirty="0">
                <a:solidFill>
                  <a:srgbClr val="121212"/>
                </a:solidFill>
                <a:effectLst/>
                <a:latin typeface="-apple-system"/>
              </a:rPr>
              <a:t>(</a:t>
            </a:r>
            <a:r>
              <a:rPr lang="zh-CN" altLang="en-US" b="0" i="0" dirty="0">
                <a:solidFill>
                  <a:srgbClr val="121212"/>
                </a:solidFill>
                <a:effectLst/>
                <a:latin typeface="-apple-system"/>
              </a:rPr>
              <a:t>一</a:t>
            </a:r>
            <a:r>
              <a:rPr lang="en-US" altLang="zh-CN" b="0" i="0" dirty="0">
                <a:solidFill>
                  <a:srgbClr val="121212"/>
                </a:solidFill>
                <a:effectLst/>
                <a:latin typeface="-apple-system"/>
              </a:rPr>
              <a:t>)</a:t>
            </a:r>
            <a:r>
              <a:rPr lang="zh-CN" altLang="en-US" b="0" i="0" dirty="0">
                <a:solidFill>
                  <a:srgbClr val="121212"/>
                </a:solidFill>
                <a:effectLst/>
                <a:latin typeface="-apple-system"/>
              </a:rPr>
              <a:t>：量化</a:t>
            </a:r>
            <a:r>
              <a:rPr lang="en-US" altLang="zh-CN" b="0" i="0" dirty="0">
                <a:solidFill>
                  <a:srgbClr val="121212"/>
                </a:solidFill>
                <a:effectLst/>
                <a:latin typeface="-apple-system"/>
              </a:rPr>
              <a:t>CTA</a:t>
            </a:r>
            <a:r>
              <a:rPr lang="zh-CN" altLang="en-US" b="0" i="0" dirty="0">
                <a:solidFill>
                  <a:srgbClr val="121212"/>
                </a:solidFill>
                <a:effectLst/>
                <a:latin typeface="-apple-system"/>
              </a:rPr>
              <a:t>策略概述</a:t>
            </a:r>
            <a:r>
              <a:rPr lang="en-US" altLang="zh-CN" b="0" i="0" dirty="0">
                <a:solidFill>
                  <a:srgbClr val="121212"/>
                </a:solidFill>
                <a:effectLst/>
                <a:latin typeface="-apple-system"/>
              </a:rPr>
              <a:t>-170213》</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21212"/>
                </a:solidFill>
                <a:effectLst/>
                <a:latin typeface="-apple-system"/>
              </a:rPr>
              <a:t>交割套利：理论上如果对套利成本的计算是准确的话，远近合约的价差应该会由于套利的行为而缩小至套利成本附近，所以在正确计算套利成本的情况下是不需要进行实物交割的，只要计算得到远近合约价差大于套利成本就可以入场交易。</a:t>
            </a:r>
            <a:r>
              <a:rPr lang="en-US" altLang="zh-CN" b="0" i="0" dirty="0">
                <a:solidFill>
                  <a:srgbClr val="121212"/>
                </a:solidFill>
                <a:effectLst/>
                <a:latin typeface="-apple-system"/>
              </a:rPr>
              <a:t>1.</a:t>
            </a:r>
            <a:r>
              <a:rPr lang="zh-CN" altLang="en-US" b="0" i="0" dirty="0">
                <a:solidFill>
                  <a:srgbClr val="121212"/>
                </a:solidFill>
                <a:effectLst/>
                <a:latin typeface="-apple-system"/>
              </a:rPr>
              <a:t>但是由于实物交割需要成本，如交割手续费、仓储费等，实际上只有当近期合约与远期合约价差超过一定范围后才能进行套利。</a:t>
            </a:r>
            <a:r>
              <a:rPr lang="en-US" altLang="zh-CN" b="0" i="0" dirty="0">
                <a:solidFill>
                  <a:srgbClr val="121212"/>
                </a:solidFill>
                <a:effectLst/>
                <a:latin typeface="-apple-system"/>
              </a:rPr>
              <a:t>2.</a:t>
            </a:r>
            <a:r>
              <a:rPr lang="zh-CN" altLang="en-US" b="0" i="0" dirty="0">
                <a:solidFill>
                  <a:srgbClr val="121212"/>
                </a:solidFill>
                <a:effectLst/>
                <a:latin typeface="-apple-system"/>
              </a:rPr>
              <a:t>常用的套利组合一般是相邻主力合约</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21212"/>
                </a:solidFill>
                <a:effectLst/>
                <a:latin typeface="-apple-system"/>
              </a:rPr>
              <a:t>统计套利：</a:t>
            </a:r>
            <a:r>
              <a:rPr lang="zh-CN" altLang="en-US" dirty="0"/>
              <a:t>一般来讲，为了保证交易的流动性，跨期套利会在同一品种的相邻的主力合 约之间开展。</a:t>
            </a:r>
            <a:r>
              <a:rPr lang="en-US" altLang="zh-CN" dirty="0"/>
              <a:t>2.</a:t>
            </a:r>
            <a:r>
              <a:rPr lang="zh-CN" altLang="en-US" dirty="0"/>
              <a:t>进行套利前先确认相邻主力合约对数价格序列是否满足协整关系，当确认两份合约的协整关系后，根据协整系数。</a:t>
            </a:r>
            <a:endParaRPr lang="zh-CN" altLang="en-US"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b="0" i="0" dirty="0">
              <a:solidFill>
                <a:srgbClr val="121212"/>
              </a:solidFill>
              <a:effectLst/>
              <a:latin typeface="-apple-system"/>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宋体" panose="02010600030101010101" pitchFamily="2" charset="-122"/>
                <a:ea typeface="宋体" panose="02010600030101010101" pitchFamily="2" charset="-122"/>
              </a:rPr>
              <a:t>根据郑州商品交易所的通知，自</a:t>
            </a:r>
            <a:r>
              <a:rPr lang="en-US" altLang="zh-CN" b="0" i="0" dirty="0">
                <a:solidFill>
                  <a:srgbClr val="333333"/>
                </a:solidFill>
                <a:effectLst/>
                <a:latin typeface="宋体" panose="02010600030101010101" pitchFamily="2" charset="-122"/>
                <a:ea typeface="宋体" panose="02010600030101010101" pitchFamily="2" charset="-122"/>
              </a:rPr>
              <a:t>2021</a:t>
            </a:r>
            <a:r>
              <a:rPr lang="zh-CN" altLang="en-US" b="0" i="0" dirty="0">
                <a:solidFill>
                  <a:srgbClr val="333333"/>
                </a:solidFill>
                <a:effectLst/>
                <a:latin typeface="宋体" panose="02010600030101010101" pitchFamily="2" charset="-122"/>
                <a:ea typeface="宋体" panose="02010600030101010101" pitchFamily="2" charset="-122"/>
              </a:rPr>
              <a:t>年</a:t>
            </a:r>
            <a:r>
              <a:rPr lang="en-US" altLang="zh-CN" b="0" i="0" dirty="0">
                <a:solidFill>
                  <a:srgbClr val="333333"/>
                </a:solidFill>
                <a:effectLst/>
                <a:latin typeface="宋体" panose="02010600030101010101" pitchFamily="2" charset="-122"/>
                <a:ea typeface="宋体" panose="02010600030101010101" pitchFamily="2" charset="-122"/>
              </a:rPr>
              <a:t>10</a:t>
            </a:r>
            <a:r>
              <a:rPr lang="zh-CN" altLang="en-US" b="0" i="0" dirty="0">
                <a:solidFill>
                  <a:srgbClr val="333333"/>
                </a:solidFill>
                <a:effectLst/>
                <a:latin typeface="宋体" panose="02010600030101010101" pitchFamily="2" charset="-122"/>
                <a:ea typeface="宋体" panose="02010600030101010101" pitchFamily="2" charset="-122"/>
              </a:rPr>
              <a:t>月</a:t>
            </a:r>
            <a:r>
              <a:rPr lang="en-US" altLang="zh-CN" b="0" i="0" dirty="0">
                <a:solidFill>
                  <a:srgbClr val="333333"/>
                </a:solidFill>
                <a:effectLst/>
                <a:latin typeface="宋体" panose="02010600030101010101" pitchFamily="2" charset="-122"/>
                <a:ea typeface="宋体" panose="02010600030101010101" pitchFamily="2" charset="-122"/>
              </a:rPr>
              <a:t>27</a:t>
            </a:r>
            <a:r>
              <a:rPr lang="zh-CN" altLang="en-US" b="0" i="0" dirty="0">
                <a:solidFill>
                  <a:srgbClr val="333333"/>
                </a:solidFill>
                <a:effectLst/>
                <a:latin typeface="宋体" panose="02010600030101010101" pitchFamily="2" charset="-122"/>
                <a:ea typeface="宋体" panose="02010600030101010101" pitchFamily="2" charset="-122"/>
              </a:rPr>
              <a:t>日结算时起，动力煤期货</a:t>
            </a:r>
            <a:r>
              <a:rPr lang="en-US" altLang="zh-CN" b="0" i="0" dirty="0">
                <a:solidFill>
                  <a:srgbClr val="333333"/>
                </a:solidFill>
                <a:effectLst/>
                <a:latin typeface="宋体" panose="02010600030101010101" pitchFamily="2" charset="-122"/>
                <a:ea typeface="宋体" panose="02010600030101010101" pitchFamily="2" charset="-122"/>
              </a:rPr>
              <a:t>2111</a:t>
            </a:r>
            <a:r>
              <a:rPr lang="zh-CN" altLang="en-US" b="0" i="0" dirty="0">
                <a:solidFill>
                  <a:srgbClr val="333333"/>
                </a:solidFill>
                <a:effectLst/>
                <a:latin typeface="宋体" panose="02010600030101010101" pitchFamily="2" charset="-122"/>
                <a:ea typeface="宋体" panose="02010600030101010101" pitchFamily="2" charset="-122"/>
              </a:rPr>
              <a:t>、</a:t>
            </a:r>
            <a:r>
              <a:rPr lang="en-US" altLang="zh-CN" b="0" i="0" dirty="0">
                <a:solidFill>
                  <a:srgbClr val="333333"/>
                </a:solidFill>
                <a:effectLst/>
                <a:latin typeface="宋体" panose="02010600030101010101" pitchFamily="2" charset="-122"/>
                <a:ea typeface="宋体" panose="02010600030101010101" pitchFamily="2" charset="-122"/>
              </a:rPr>
              <a:t>2112</a:t>
            </a:r>
            <a:r>
              <a:rPr lang="zh-CN" altLang="en-US" b="0" i="0" dirty="0">
                <a:solidFill>
                  <a:srgbClr val="333333"/>
                </a:solidFill>
                <a:effectLst/>
                <a:latin typeface="宋体" panose="02010600030101010101" pitchFamily="2" charset="-122"/>
                <a:ea typeface="宋体" panose="02010600030101010101" pitchFamily="2" charset="-122"/>
              </a:rPr>
              <a:t>及</a:t>
            </a:r>
            <a:r>
              <a:rPr lang="en-US" altLang="zh-CN" b="0" i="0" dirty="0">
                <a:solidFill>
                  <a:srgbClr val="333333"/>
                </a:solidFill>
                <a:effectLst/>
                <a:latin typeface="宋体" panose="02010600030101010101" pitchFamily="2" charset="-122"/>
                <a:ea typeface="宋体" panose="02010600030101010101" pitchFamily="2" charset="-122"/>
              </a:rPr>
              <a:t>2201</a:t>
            </a:r>
            <a:r>
              <a:rPr lang="zh-CN" altLang="en-US" b="0" i="0" dirty="0">
                <a:solidFill>
                  <a:srgbClr val="333333"/>
                </a:solidFill>
                <a:effectLst/>
                <a:latin typeface="宋体" panose="02010600030101010101" pitchFamily="2" charset="-122"/>
                <a:ea typeface="宋体" panose="02010600030101010101" pitchFamily="2" charset="-122"/>
              </a:rPr>
              <a:t>合约的交易保证金标准调整为</a:t>
            </a:r>
            <a:r>
              <a:rPr lang="en-US" altLang="zh-CN" b="0" i="0" dirty="0">
                <a:solidFill>
                  <a:srgbClr val="333333"/>
                </a:solidFill>
                <a:effectLst/>
                <a:latin typeface="宋体" panose="02010600030101010101" pitchFamily="2" charset="-122"/>
                <a:ea typeface="宋体" panose="02010600030101010101" pitchFamily="2" charset="-122"/>
              </a:rPr>
              <a:t>40%</a:t>
            </a:r>
            <a:r>
              <a:rPr lang="zh-CN" altLang="en-US" b="0" i="0" dirty="0">
                <a:solidFill>
                  <a:srgbClr val="333333"/>
                </a:solidFill>
                <a:effectLst/>
                <a:latin typeface="宋体" panose="02010600030101010101" pitchFamily="2" charset="-122"/>
                <a:ea typeface="宋体" panose="02010600030101010101" pitchFamily="2" charset="-122"/>
              </a:rPr>
              <a:t>，动力煤期货</a:t>
            </a:r>
            <a:r>
              <a:rPr lang="en-US" altLang="zh-CN" b="0" i="0" dirty="0">
                <a:solidFill>
                  <a:srgbClr val="333333"/>
                </a:solidFill>
                <a:effectLst/>
                <a:latin typeface="宋体" panose="02010600030101010101" pitchFamily="2" charset="-122"/>
                <a:ea typeface="宋体" panose="02010600030101010101" pitchFamily="2" charset="-122"/>
              </a:rPr>
              <a:t>2204</a:t>
            </a:r>
            <a:r>
              <a:rPr lang="zh-CN" altLang="en-US" b="0" i="0" dirty="0">
                <a:solidFill>
                  <a:srgbClr val="333333"/>
                </a:solidFill>
                <a:effectLst/>
                <a:latin typeface="宋体" panose="02010600030101010101" pitchFamily="2" charset="-122"/>
                <a:ea typeface="宋体" panose="02010600030101010101" pitchFamily="2" charset="-122"/>
              </a:rPr>
              <a:t>、</a:t>
            </a:r>
            <a:r>
              <a:rPr lang="en-US" altLang="zh-CN" b="0" i="0" dirty="0">
                <a:solidFill>
                  <a:srgbClr val="333333"/>
                </a:solidFill>
                <a:effectLst/>
                <a:latin typeface="宋体" panose="02010600030101010101" pitchFamily="2" charset="-122"/>
                <a:ea typeface="宋体" panose="02010600030101010101" pitchFamily="2" charset="-122"/>
              </a:rPr>
              <a:t>2205</a:t>
            </a:r>
            <a:r>
              <a:rPr lang="zh-CN" altLang="en-US" b="0" i="0" dirty="0">
                <a:solidFill>
                  <a:srgbClr val="333333"/>
                </a:solidFill>
                <a:effectLst/>
                <a:latin typeface="宋体" panose="02010600030101010101" pitchFamily="2" charset="-122"/>
                <a:ea typeface="宋体" panose="02010600030101010101" pitchFamily="2" charset="-122"/>
              </a:rPr>
              <a:t>、</a:t>
            </a:r>
            <a:r>
              <a:rPr lang="en-US" altLang="zh-CN" b="0" i="0" dirty="0">
                <a:solidFill>
                  <a:srgbClr val="333333"/>
                </a:solidFill>
                <a:effectLst/>
                <a:latin typeface="宋体" panose="02010600030101010101" pitchFamily="2" charset="-122"/>
                <a:ea typeface="宋体" panose="02010600030101010101" pitchFamily="2" charset="-122"/>
              </a:rPr>
              <a:t>2206</a:t>
            </a:r>
            <a:r>
              <a:rPr lang="zh-CN" altLang="en-US" b="0" i="0" dirty="0">
                <a:solidFill>
                  <a:srgbClr val="333333"/>
                </a:solidFill>
                <a:effectLst/>
                <a:latin typeface="宋体" panose="02010600030101010101" pitchFamily="2" charset="-122"/>
                <a:ea typeface="宋体" panose="02010600030101010101" pitchFamily="2" charset="-122"/>
              </a:rPr>
              <a:t>、</a:t>
            </a:r>
            <a:r>
              <a:rPr lang="en-US" altLang="zh-CN" b="0" i="0" dirty="0">
                <a:solidFill>
                  <a:srgbClr val="333333"/>
                </a:solidFill>
                <a:effectLst/>
                <a:latin typeface="宋体" panose="02010600030101010101" pitchFamily="2" charset="-122"/>
                <a:ea typeface="宋体" panose="02010600030101010101" pitchFamily="2" charset="-122"/>
              </a:rPr>
              <a:t>2207</a:t>
            </a:r>
            <a:r>
              <a:rPr lang="zh-CN" altLang="en-US" b="0" i="0" dirty="0">
                <a:solidFill>
                  <a:srgbClr val="333333"/>
                </a:solidFill>
                <a:effectLst/>
                <a:latin typeface="宋体" panose="02010600030101010101" pitchFamily="2" charset="-122"/>
                <a:ea typeface="宋体" panose="02010600030101010101" pitchFamily="2" charset="-122"/>
              </a:rPr>
              <a:t>、</a:t>
            </a:r>
            <a:r>
              <a:rPr lang="en-US" altLang="zh-CN" b="0" i="0" dirty="0">
                <a:solidFill>
                  <a:srgbClr val="333333"/>
                </a:solidFill>
                <a:effectLst/>
                <a:latin typeface="宋体" panose="02010600030101010101" pitchFamily="2" charset="-122"/>
                <a:ea typeface="宋体" panose="02010600030101010101" pitchFamily="2" charset="-122"/>
              </a:rPr>
              <a:t>2208</a:t>
            </a:r>
            <a:r>
              <a:rPr lang="zh-CN" altLang="en-US" b="0" i="0" dirty="0">
                <a:solidFill>
                  <a:srgbClr val="333333"/>
                </a:solidFill>
                <a:effectLst/>
                <a:latin typeface="宋体" panose="02010600030101010101" pitchFamily="2" charset="-122"/>
                <a:ea typeface="宋体" panose="02010600030101010101" pitchFamily="2" charset="-122"/>
              </a:rPr>
              <a:t>、</a:t>
            </a:r>
            <a:r>
              <a:rPr lang="en-US" altLang="zh-CN" b="0" i="0" dirty="0">
                <a:solidFill>
                  <a:srgbClr val="333333"/>
                </a:solidFill>
                <a:effectLst/>
                <a:latin typeface="宋体" panose="02010600030101010101" pitchFamily="2" charset="-122"/>
                <a:ea typeface="宋体" panose="02010600030101010101" pitchFamily="2" charset="-122"/>
              </a:rPr>
              <a:t>2209</a:t>
            </a:r>
            <a:r>
              <a:rPr lang="zh-CN" altLang="en-US" b="0" i="0" dirty="0">
                <a:solidFill>
                  <a:srgbClr val="333333"/>
                </a:solidFill>
                <a:effectLst/>
                <a:latin typeface="宋体" panose="02010600030101010101" pitchFamily="2" charset="-122"/>
                <a:ea typeface="宋体" panose="02010600030101010101" pitchFamily="2" charset="-122"/>
              </a:rPr>
              <a:t>及</a:t>
            </a:r>
            <a:r>
              <a:rPr lang="en-US" altLang="zh-CN" b="0" i="0" dirty="0">
                <a:solidFill>
                  <a:srgbClr val="333333"/>
                </a:solidFill>
                <a:effectLst/>
                <a:latin typeface="宋体" panose="02010600030101010101" pitchFamily="2" charset="-122"/>
                <a:ea typeface="宋体" panose="02010600030101010101" pitchFamily="2" charset="-122"/>
              </a:rPr>
              <a:t>2210</a:t>
            </a:r>
            <a:r>
              <a:rPr lang="zh-CN" altLang="en-US" b="0" i="0" dirty="0">
                <a:solidFill>
                  <a:srgbClr val="333333"/>
                </a:solidFill>
                <a:effectLst/>
                <a:latin typeface="宋体" panose="02010600030101010101" pitchFamily="2" charset="-122"/>
                <a:ea typeface="宋体" panose="02010600030101010101" pitchFamily="2" charset="-122"/>
              </a:rPr>
              <a:t>合约的交易保证金标准调整为</a:t>
            </a:r>
            <a:r>
              <a:rPr lang="en-US" altLang="zh-CN" b="0" i="0" dirty="0">
                <a:solidFill>
                  <a:srgbClr val="333333"/>
                </a:solidFill>
                <a:effectLst/>
                <a:latin typeface="宋体" panose="02010600030101010101" pitchFamily="2" charset="-122"/>
                <a:ea typeface="宋体" panose="02010600030101010101" pitchFamily="2" charset="-122"/>
              </a:rPr>
              <a:t>20%</a:t>
            </a:r>
            <a:r>
              <a:rPr lang="zh-CN" altLang="en-US" b="0" i="0" dirty="0">
                <a:solidFill>
                  <a:srgbClr val="333333"/>
                </a:solidFill>
                <a:effectLst/>
                <a:latin typeface="宋体" panose="02010600030101010101" pitchFamily="2" charset="-122"/>
                <a:ea typeface="宋体" panose="02010600030101010101" pitchFamily="2" charset="-122"/>
              </a:rPr>
              <a:t>；自</a:t>
            </a:r>
            <a:r>
              <a:rPr lang="en-US" altLang="zh-CN" b="0" i="0" dirty="0">
                <a:solidFill>
                  <a:srgbClr val="333333"/>
                </a:solidFill>
                <a:effectLst/>
                <a:latin typeface="宋体" panose="02010600030101010101" pitchFamily="2" charset="-122"/>
                <a:ea typeface="宋体" panose="02010600030101010101" pitchFamily="2" charset="-122"/>
              </a:rPr>
              <a:t>2021</a:t>
            </a:r>
            <a:r>
              <a:rPr lang="zh-CN" altLang="en-US" b="0" i="0" dirty="0">
                <a:solidFill>
                  <a:srgbClr val="333333"/>
                </a:solidFill>
                <a:effectLst/>
                <a:latin typeface="宋体" panose="02010600030101010101" pitchFamily="2" charset="-122"/>
                <a:ea typeface="宋体" panose="02010600030101010101" pitchFamily="2" charset="-122"/>
              </a:rPr>
              <a:t>年</a:t>
            </a:r>
            <a:r>
              <a:rPr lang="en-US" altLang="zh-CN" b="0" i="0" dirty="0">
                <a:solidFill>
                  <a:srgbClr val="333333"/>
                </a:solidFill>
                <a:effectLst/>
                <a:latin typeface="宋体" panose="02010600030101010101" pitchFamily="2" charset="-122"/>
                <a:ea typeface="宋体" panose="02010600030101010101" pitchFamily="2" charset="-122"/>
              </a:rPr>
              <a:t>11</a:t>
            </a:r>
            <a:r>
              <a:rPr lang="zh-CN" altLang="en-US" b="0" i="0" dirty="0">
                <a:solidFill>
                  <a:srgbClr val="333333"/>
                </a:solidFill>
                <a:effectLst/>
                <a:latin typeface="宋体" panose="02010600030101010101" pitchFamily="2" charset="-122"/>
                <a:ea typeface="宋体" panose="02010600030101010101" pitchFamily="2" charset="-122"/>
              </a:rPr>
              <a:t>月</a:t>
            </a:r>
            <a:r>
              <a:rPr lang="en-US" altLang="zh-CN" b="0" i="0" dirty="0">
                <a:solidFill>
                  <a:srgbClr val="333333"/>
                </a:solidFill>
                <a:effectLst/>
                <a:latin typeface="宋体" panose="02010600030101010101" pitchFamily="2" charset="-122"/>
                <a:ea typeface="宋体" panose="02010600030101010101" pitchFamily="2" charset="-122"/>
              </a:rPr>
              <a:t>1</a:t>
            </a:r>
            <a:r>
              <a:rPr lang="zh-CN" altLang="en-US" b="0" i="0" dirty="0">
                <a:solidFill>
                  <a:srgbClr val="333333"/>
                </a:solidFill>
                <a:effectLst/>
                <a:latin typeface="宋体" panose="02010600030101010101" pitchFamily="2" charset="-122"/>
                <a:ea typeface="宋体" panose="02010600030101010101" pitchFamily="2" charset="-122"/>
              </a:rPr>
              <a:t>日结算时起，动力煤期货</a:t>
            </a:r>
            <a:r>
              <a:rPr lang="en-US" altLang="zh-CN" b="0" i="0" dirty="0">
                <a:solidFill>
                  <a:srgbClr val="333333"/>
                </a:solidFill>
                <a:effectLst/>
                <a:latin typeface="宋体" panose="02010600030101010101" pitchFamily="2" charset="-122"/>
                <a:ea typeface="宋体" panose="02010600030101010101" pitchFamily="2" charset="-122"/>
              </a:rPr>
              <a:t>2202</a:t>
            </a:r>
            <a:r>
              <a:rPr lang="zh-CN" altLang="en-US" b="0" i="0" dirty="0">
                <a:solidFill>
                  <a:srgbClr val="333333"/>
                </a:solidFill>
                <a:effectLst/>
                <a:latin typeface="宋体" panose="02010600030101010101" pitchFamily="2" charset="-122"/>
                <a:ea typeface="宋体" panose="02010600030101010101" pitchFamily="2" charset="-122"/>
              </a:rPr>
              <a:t>、</a:t>
            </a:r>
            <a:r>
              <a:rPr lang="en-US" altLang="zh-CN" b="0" i="0" dirty="0">
                <a:solidFill>
                  <a:srgbClr val="333333"/>
                </a:solidFill>
                <a:effectLst/>
                <a:latin typeface="宋体" panose="02010600030101010101" pitchFamily="2" charset="-122"/>
                <a:ea typeface="宋体" panose="02010600030101010101" pitchFamily="2" charset="-122"/>
              </a:rPr>
              <a:t>2203</a:t>
            </a:r>
            <a:r>
              <a:rPr lang="zh-CN" altLang="en-US" b="0" i="0" dirty="0">
                <a:solidFill>
                  <a:srgbClr val="333333"/>
                </a:solidFill>
                <a:effectLst/>
                <a:latin typeface="宋体" panose="02010600030101010101" pitchFamily="2" charset="-122"/>
                <a:ea typeface="宋体" panose="02010600030101010101" pitchFamily="2" charset="-122"/>
              </a:rPr>
              <a:t>、</a:t>
            </a:r>
            <a:r>
              <a:rPr lang="en-US" altLang="zh-CN" b="0" i="0" dirty="0">
                <a:solidFill>
                  <a:srgbClr val="333333"/>
                </a:solidFill>
                <a:effectLst/>
                <a:latin typeface="宋体" panose="02010600030101010101" pitchFamily="2" charset="-122"/>
                <a:ea typeface="宋体" panose="02010600030101010101" pitchFamily="2" charset="-122"/>
              </a:rPr>
              <a:t>2204</a:t>
            </a:r>
            <a:r>
              <a:rPr lang="zh-CN" altLang="en-US" b="0" i="0" dirty="0">
                <a:solidFill>
                  <a:srgbClr val="333333"/>
                </a:solidFill>
                <a:effectLst/>
                <a:latin typeface="宋体" panose="02010600030101010101" pitchFamily="2" charset="-122"/>
                <a:ea typeface="宋体" panose="02010600030101010101" pitchFamily="2" charset="-122"/>
              </a:rPr>
              <a:t>、</a:t>
            </a:r>
            <a:r>
              <a:rPr lang="en-US" altLang="zh-CN" b="0" i="0" dirty="0">
                <a:solidFill>
                  <a:srgbClr val="333333"/>
                </a:solidFill>
                <a:effectLst/>
                <a:latin typeface="宋体" panose="02010600030101010101" pitchFamily="2" charset="-122"/>
                <a:ea typeface="宋体" panose="02010600030101010101" pitchFamily="2" charset="-122"/>
              </a:rPr>
              <a:t>2205</a:t>
            </a:r>
            <a:r>
              <a:rPr lang="zh-CN" altLang="en-US" b="0" i="0" dirty="0">
                <a:solidFill>
                  <a:srgbClr val="333333"/>
                </a:solidFill>
                <a:effectLst/>
                <a:latin typeface="宋体" panose="02010600030101010101" pitchFamily="2" charset="-122"/>
                <a:ea typeface="宋体" panose="02010600030101010101" pitchFamily="2" charset="-122"/>
              </a:rPr>
              <a:t>、</a:t>
            </a:r>
            <a:r>
              <a:rPr lang="en-US" altLang="zh-CN" b="0" i="0" dirty="0">
                <a:solidFill>
                  <a:srgbClr val="333333"/>
                </a:solidFill>
                <a:effectLst/>
                <a:latin typeface="宋体" panose="02010600030101010101" pitchFamily="2" charset="-122"/>
                <a:ea typeface="宋体" panose="02010600030101010101" pitchFamily="2" charset="-122"/>
              </a:rPr>
              <a:t>2206</a:t>
            </a:r>
            <a:r>
              <a:rPr lang="zh-CN" altLang="en-US" b="0" i="0" dirty="0">
                <a:solidFill>
                  <a:srgbClr val="333333"/>
                </a:solidFill>
                <a:effectLst/>
                <a:latin typeface="宋体" panose="02010600030101010101" pitchFamily="2" charset="-122"/>
                <a:ea typeface="宋体" panose="02010600030101010101" pitchFamily="2" charset="-122"/>
              </a:rPr>
              <a:t>、</a:t>
            </a:r>
            <a:r>
              <a:rPr lang="en-US" altLang="zh-CN" b="0" i="0" dirty="0">
                <a:solidFill>
                  <a:srgbClr val="333333"/>
                </a:solidFill>
                <a:effectLst/>
                <a:latin typeface="宋体" panose="02010600030101010101" pitchFamily="2" charset="-122"/>
                <a:ea typeface="宋体" panose="02010600030101010101" pitchFamily="2" charset="-122"/>
              </a:rPr>
              <a:t>2207</a:t>
            </a:r>
            <a:r>
              <a:rPr lang="zh-CN" altLang="en-US" b="0" i="0" dirty="0">
                <a:solidFill>
                  <a:srgbClr val="333333"/>
                </a:solidFill>
                <a:effectLst/>
                <a:latin typeface="宋体" panose="02010600030101010101" pitchFamily="2" charset="-122"/>
                <a:ea typeface="宋体" panose="02010600030101010101" pitchFamily="2" charset="-122"/>
              </a:rPr>
              <a:t>、</a:t>
            </a:r>
            <a:r>
              <a:rPr lang="en-US" altLang="zh-CN" b="0" i="0" dirty="0">
                <a:solidFill>
                  <a:srgbClr val="333333"/>
                </a:solidFill>
                <a:effectLst/>
                <a:latin typeface="宋体" panose="02010600030101010101" pitchFamily="2" charset="-122"/>
                <a:ea typeface="宋体" panose="02010600030101010101" pitchFamily="2" charset="-122"/>
              </a:rPr>
              <a:t>2208</a:t>
            </a:r>
            <a:r>
              <a:rPr lang="zh-CN" altLang="en-US" b="0" i="0" dirty="0">
                <a:solidFill>
                  <a:srgbClr val="333333"/>
                </a:solidFill>
                <a:effectLst/>
                <a:latin typeface="宋体" panose="02010600030101010101" pitchFamily="2" charset="-122"/>
                <a:ea typeface="宋体" panose="02010600030101010101" pitchFamily="2" charset="-122"/>
              </a:rPr>
              <a:t>、</a:t>
            </a:r>
            <a:r>
              <a:rPr lang="en-US" altLang="zh-CN" b="0" i="0" dirty="0">
                <a:solidFill>
                  <a:srgbClr val="333333"/>
                </a:solidFill>
                <a:effectLst/>
                <a:latin typeface="宋体" panose="02010600030101010101" pitchFamily="2" charset="-122"/>
                <a:ea typeface="宋体" panose="02010600030101010101" pitchFamily="2" charset="-122"/>
              </a:rPr>
              <a:t>2209</a:t>
            </a:r>
            <a:r>
              <a:rPr lang="zh-CN" altLang="en-US" b="0" i="0" dirty="0">
                <a:solidFill>
                  <a:srgbClr val="333333"/>
                </a:solidFill>
                <a:effectLst/>
                <a:latin typeface="宋体" panose="02010600030101010101" pitchFamily="2" charset="-122"/>
                <a:ea typeface="宋体" panose="02010600030101010101" pitchFamily="2" charset="-122"/>
              </a:rPr>
              <a:t>及</a:t>
            </a:r>
            <a:r>
              <a:rPr lang="en-US" altLang="zh-CN" b="0" i="0" dirty="0">
                <a:solidFill>
                  <a:srgbClr val="333333"/>
                </a:solidFill>
                <a:effectLst/>
                <a:latin typeface="宋体" panose="02010600030101010101" pitchFamily="2" charset="-122"/>
                <a:ea typeface="宋体" panose="02010600030101010101" pitchFamily="2" charset="-122"/>
              </a:rPr>
              <a:t>2210</a:t>
            </a:r>
            <a:r>
              <a:rPr lang="zh-CN" altLang="en-US" b="0" i="0" dirty="0">
                <a:solidFill>
                  <a:srgbClr val="333333"/>
                </a:solidFill>
                <a:effectLst/>
                <a:latin typeface="宋体" panose="02010600030101010101" pitchFamily="2" charset="-122"/>
                <a:ea typeface="宋体" panose="02010600030101010101" pitchFamily="2" charset="-122"/>
              </a:rPr>
              <a:t>合约的交易保证金标准调整为</a:t>
            </a:r>
            <a:r>
              <a:rPr lang="en-US" altLang="zh-CN" b="0" i="0" dirty="0">
                <a:solidFill>
                  <a:srgbClr val="333333"/>
                </a:solidFill>
                <a:effectLst/>
                <a:latin typeface="宋体" panose="02010600030101010101" pitchFamily="2" charset="-122"/>
                <a:ea typeface="宋体" panose="02010600030101010101" pitchFamily="2" charset="-122"/>
              </a:rPr>
              <a:t>30%</a:t>
            </a:r>
            <a:r>
              <a:rPr lang="zh-CN" altLang="en-US" b="0" i="0" dirty="0">
                <a:solidFill>
                  <a:srgbClr val="333333"/>
                </a:solidFill>
                <a:effectLst/>
                <a:latin typeface="宋体" panose="02010600030101010101" pitchFamily="2" charset="-122"/>
                <a:ea typeface="宋体" panose="02010600030101010101" pitchFamily="2" charset="-122"/>
              </a:rPr>
              <a:t>。</a:t>
            </a:r>
            <a:br>
              <a:rPr lang="zh-CN" altLang="en-US" dirty="0"/>
            </a:b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在完备市场下，美式看涨不会被行权。我们只需要证明美式看涨价格</a:t>
            </a:r>
            <a:r>
              <a:rPr lang="en-US" altLang="zh-CN" dirty="0"/>
              <a:t>Ct</a:t>
            </a:r>
            <a:r>
              <a:rPr lang="zh-CN" altLang="en-US" dirty="0"/>
              <a:t>永远大于等于行权价格</a:t>
            </a:r>
            <a:r>
              <a:rPr lang="en-US" altLang="zh-CN" dirty="0"/>
              <a:t>St - K</a:t>
            </a:r>
            <a:r>
              <a:rPr lang="zh-CN" altLang="en-US" dirty="0"/>
              <a:t>即可。也就是说，你与其行权，不如把这个期权转手卖给别人。</a:t>
            </a:r>
            <a:endParaRPr lang="en-US" altLang="zh-CN" dirty="0"/>
          </a:p>
          <a:p>
            <a:r>
              <a:rPr lang="zh-CN" altLang="en-US" dirty="0"/>
              <a:t>现在证明</a:t>
            </a:r>
            <a:r>
              <a:rPr lang="en-US" altLang="zh-CN" dirty="0"/>
              <a:t>Ct&gt;St-K</a:t>
            </a:r>
            <a:r>
              <a:rPr lang="zh-CN" altLang="en-US" dirty="0"/>
              <a:t>。假设它不成立，那么在某个</a:t>
            </a:r>
            <a:r>
              <a:rPr lang="en-US" altLang="zh-CN" dirty="0"/>
              <a:t>u</a:t>
            </a:r>
            <a:r>
              <a:rPr lang="zh-CN" altLang="en-US" dirty="0"/>
              <a:t>时刻，我们有</a:t>
            </a:r>
            <a:r>
              <a:rPr lang="en-US" altLang="zh-CN" dirty="0"/>
              <a:t>Cu&lt;Su-K</a:t>
            </a:r>
            <a:r>
              <a:rPr lang="zh-CN" altLang="en-US" dirty="0"/>
              <a:t>，也就是</a:t>
            </a:r>
            <a:r>
              <a:rPr lang="en-US" altLang="zh-CN" dirty="0"/>
              <a:t>Su-Cu-K&gt;0</a:t>
            </a:r>
            <a:r>
              <a:rPr lang="zh-CN" altLang="en-US" dirty="0"/>
              <a:t>。那么我们可以采取下述策略来获得无风险套利。</a:t>
            </a:r>
            <a:r>
              <a:rPr lang="en-US" altLang="zh-CN" dirty="0"/>
              <a:t>1</a:t>
            </a:r>
            <a:r>
              <a:rPr lang="zh-CN" altLang="en-US" dirty="0"/>
              <a:t>，在</a:t>
            </a:r>
            <a:r>
              <a:rPr lang="en-US" altLang="zh-CN" dirty="0"/>
              <a:t>u</a:t>
            </a:r>
            <a:r>
              <a:rPr lang="zh-CN" altLang="en-US" dirty="0"/>
              <a:t>时刻，卖空一个</a:t>
            </a:r>
            <a:r>
              <a:rPr lang="en-US" altLang="zh-CN" dirty="0"/>
              <a:t>S</a:t>
            </a:r>
            <a:r>
              <a:rPr lang="zh-CN" altLang="en-US" dirty="0"/>
              <a:t>，买入美式看涨</a:t>
            </a:r>
            <a:r>
              <a:rPr lang="en-US" altLang="zh-CN" dirty="0"/>
              <a:t>C</a:t>
            </a:r>
            <a:r>
              <a:rPr lang="zh-CN" altLang="en-US" dirty="0"/>
              <a:t>，将</a:t>
            </a:r>
            <a:r>
              <a:rPr lang="en-US" altLang="zh-CN" dirty="0"/>
              <a:t>K</a:t>
            </a:r>
            <a:r>
              <a:rPr lang="zh-CN" altLang="en-US" dirty="0"/>
              <a:t>部分</a:t>
            </a:r>
            <a:r>
              <a:rPr lang="en-US" altLang="zh-CN" dirty="0"/>
              <a:t>cash</a:t>
            </a:r>
            <a:r>
              <a:rPr lang="zh-CN" altLang="en-US" dirty="0"/>
              <a:t>存入银行。因为</a:t>
            </a:r>
            <a:r>
              <a:rPr lang="en-US" altLang="zh-CN" dirty="0"/>
              <a:t>Su-Cu-K&gt;0</a:t>
            </a:r>
            <a:r>
              <a:rPr lang="zh-CN" altLang="en-US" dirty="0"/>
              <a:t>，所以我们此刻还会有结余，这部分即是我们的无风险利润部分。</a:t>
            </a:r>
            <a:r>
              <a:rPr lang="en-US" altLang="zh-CN" dirty="0"/>
              <a:t>2</a:t>
            </a:r>
            <a:r>
              <a:rPr lang="zh-CN" altLang="en-US" dirty="0"/>
              <a:t>，在</a:t>
            </a:r>
            <a:r>
              <a:rPr lang="en-US" altLang="zh-CN" dirty="0"/>
              <a:t>u</a:t>
            </a:r>
            <a:r>
              <a:rPr lang="zh-CN" altLang="en-US" dirty="0"/>
              <a:t>与到期日</a:t>
            </a:r>
            <a:r>
              <a:rPr lang="en-US" altLang="zh-CN" dirty="0"/>
              <a:t>T</a:t>
            </a:r>
            <a:r>
              <a:rPr lang="zh-CN" altLang="en-US" dirty="0"/>
              <a:t>之间，如若</a:t>
            </a:r>
            <a:r>
              <a:rPr lang="en-US" altLang="zh-CN" dirty="0"/>
              <a:t>S</a:t>
            </a:r>
            <a:r>
              <a:rPr lang="zh-CN" altLang="en-US" dirty="0"/>
              <a:t>价格超过了</a:t>
            </a:r>
            <a:r>
              <a:rPr lang="en-US" altLang="zh-CN" dirty="0"/>
              <a:t>K</a:t>
            </a:r>
            <a:r>
              <a:rPr lang="zh-CN" altLang="en-US" dirty="0"/>
              <a:t>，那么行使美式期权</a:t>
            </a:r>
            <a:r>
              <a:rPr lang="en-US" altLang="zh-CN" dirty="0"/>
              <a:t>C</a:t>
            </a:r>
            <a:r>
              <a:rPr lang="zh-CN" altLang="en-US" dirty="0"/>
              <a:t>，我们将</a:t>
            </a:r>
            <a:r>
              <a:rPr lang="en-US" altLang="zh-CN" dirty="0"/>
              <a:t>K</a:t>
            </a:r>
            <a:r>
              <a:rPr lang="zh-CN" altLang="en-US" dirty="0"/>
              <a:t>从银行取出，获得一部分利率，然后使用</a:t>
            </a:r>
            <a:r>
              <a:rPr lang="en-US" altLang="zh-CN" dirty="0"/>
              <a:t>K</a:t>
            </a:r>
            <a:r>
              <a:rPr lang="zh-CN" altLang="en-US" dirty="0"/>
              <a:t>来按照</a:t>
            </a:r>
            <a:r>
              <a:rPr lang="en-US" altLang="zh-CN" dirty="0"/>
              <a:t>C</a:t>
            </a:r>
            <a:r>
              <a:rPr lang="zh-CN" altLang="en-US" dirty="0"/>
              <a:t>来买入</a:t>
            </a:r>
            <a:r>
              <a:rPr lang="en-US" altLang="zh-CN" dirty="0"/>
              <a:t>S</a:t>
            </a:r>
            <a:r>
              <a:rPr lang="zh-CN" altLang="en-US" dirty="0"/>
              <a:t>，接着用这个</a:t>
            </a:r>
            <a:r>
              <a:rPr lang="en-US" altLang="zh-CN" dirty="0"/>
              <a:t>S</a:t>
            </a:r>
            <a:r>
              <a:rPr lang="zh-CN" altLang="en-US" dirty="0"/>
              <a:t>买来的</a:t>
            </a:r>
            <a:r>
              <a:rPr lang="en-US" altLang="zh-CN" dirty="0"/>
              <a:t>S</a:t>
            </a:r>
            <a:r>
              <a:rPr lang="zh-CN" altLang="en-US" dirty="0"/>
              <a:t>来平空头的仓。这样，我们获得的无风险利润是</a:t>
            </a:r>
            <a:r>
              <a:rPr lang="en-US" altLang="zh-CN" dirty="0"/>
              <a:t>u</a:t>
            </a:r>
            <a:r>
              <a:rPr lang="zh-CN" altLang="en-US" dirty="0"/>
              <a:t>时刻的</a:t>
            </a:r>
            <a:r>
              <a:rPr lang="en-US" altLang="zh-CN" dirty="0"/>
              <a:t>Su-Cu-K</a:t>
            </a:r>
            <a:r>
              <a:rPr lang="zh-CN" altLang="en-US" dirty="0"/>
              <a:t>，以及行权时刻的</a:t>
            </a:r>
            <a:r>
              <a:rPr lang="en-US" altLang="zh-CN" dirty="0"/>
              <a:t>K</a:t>
            </a:r>
            <a:r>
              <a:rPr lang="zh-CN" altLang="en-US" dirty="0"/>
              <a:t>的利率。</a:t>
            </a:r>
            <a:endParaRPr lang="en-US" altLang="zh-CN" dirty="0"/>
          </a:p>
          <a:p>
            <a:r>
              <a:rPr lang="zh-CN" altLang="en-US" dirty="0"/>
              <a:t>至于在现实中，是不是如此？答案是不一定。以上的策略，必须基于完备市场假设。比如，你可以卖空，市场无流动性风险，无交易成本等等假设。</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在完备市场下，美式看涨不会被行权。我们只需要证明美式看涨价格</a:t>
            </a:r>
            <a:r>
              <a:rPr lang="en-US" altLang="zh-CN" dirty="0"/>
              <a:t>Ct</a:t>
            </a:r>
            <a:r>
              <a:rPr lang="zh-CN" altLang="en-US" dirty="0"/>
              <a:t>永远大于等于行权价格</a:t>
            </a:r>
            <a:r>
              <a:rPr lang="en-US" altLang="zh-CN" dirty="0"/>
              <a:t>St - K</a:t>
            </a:r>
            <a:r>
              <a:rPr lang="zh-CN" altLang="en-US" dirty="0"/>
              <a:t>即可。也就是说，你与其行权，不如把这个期权转手卖给别人。</a:t>
            </a:r>
            <a:endParaRPr lang="en-US" altLang="zh-CN" dirty="0"/>
          </a:p>
          <a:p>
            <a:r>
              <a:rPr lang="zh-CN" altLang="en-US" dirty="0"/>
              <a:t>现在证明</a:t>
            </a:r>
            <a:r>
              <a:rPr lang="en-US" altLang="zh-CN" dirty="0"/>
              <a:t>Ct&gt;St-K</a:t>
            </a:r>
            <a:r>
              <a:rPr lang="zh-CN" altLang="en-US" dirty="0"/>
              <a:t>。假设它不成立，那么在某个</a:t>
            </a:r>
            <a:r>
              <a:rPr lang="en-US" altLang="zh-CN" dirty="0"/>
              <a:t>u</a:t>
            </a:r>
            <a:r>
              <a:rPr lang="zh-CN" altLang="en-US" dirty="0"/>
              <a:t>时刻，我们有</a:t>
            </a:r>
            <a:r>
              <a:rPr lang="en-US" altLang="zh-CN" dirty="0"/>
              <a:t>Cu&lt;Su-K</a:t>
            </a:r>
            <a:r>
              <a:rPr lang="zh-CN" altLang="en-US" dirty="0"/>
              <a:t>，也就是</a:t>
            </a:r>
            <a:r>
              <a:rPr lang="en-US" altLang="zh-CN" dirty="0"/>
              <a:t>Su-Cu-K&gt;0</a:t>
            </a:r>
            <a:r>
              <a:rPr lang="zh-CN" altLang="en-US" dirty="0"/>
              <a:t>。那么我们可以采取下述策略来获得无风险套利。</a:t>
            </a:r>
            <a:r>
              <a:rPr lang="en-US" altLang="zh-CN" dirty="0"/>
              <a:t>1</a:t>
            </a:r>
            <a:r>
              <a:rPr lang="zh-CN" altLang="en-US" dirty="0"/>
              <a:t>，在</a:t>
            </a:r>
            <a:r>
              <a:rPr lang="en-US" altLang="zh-CN" dirty="0"/>
              <a:t>u</a:t>
            </a:r>
            <a:r>
              <a:rPr lang="zh-CN" altLang="en-US" dirty="0"/>
              <a:t>时刻，卖空一个</a:t>
            </a:r>
            <a:r>
              <a:rPr lang="en-US" altLang="zh-CN" dirty="0"/>
              <a:t>S</a:t>
            </a:r>
            <a:r>
              <a:rPr lang="zh-CN" altLang="en-US" dirty="0"/>
              <a:t>，买入美式看涨</a:t>
            </a:r>
            <a:r>
              <a:rPr lang="en-US" altLang="zh-CN" dirty="0"/>
              <a:t>C</a:t>
            </a:r>
            <a:r>
              <a:rPr lang="zh-CN" altLang="en-US" dirty="0"/>
              <a:t>，将</a:t>
            </a:r>
            <a:r>
              <a:rPr lang="en-US" altLang="zh-CN" dirty="0"/>
              <a:t>K</a:t>
            </a:r>
            <a:r>
              <a:rPr lang="zh-CN" altLang="en-US" dirty="0"/>
              <a:t>部分</a:t>
            </a:r>
            <a:r>
              <a:rPr lang="en-US" altLang="zh-CN" dirty="0"/>
              <a:t>cash</a:t>
            </a:r>
            <a:r>
              <a:rPr lang="zh-CN" altLang="en-US" dirty="0"/>
              <a:t>存入银行。因为</a:t>
            </a:r>
            <a:r>
              <a:rPr lang="en-US" altLang="zh-CN" dirty="0"/>
              <a:t>Su-Cu-K&gt;0</a:t>
            </a:r>
            <a:r>
              <a:rPr lang="zh-CN" altLang="en-US" dirty="0"/>
              <a:t>，所以我们此刻还会有结余，这部分即是我们的无风险利润部分。</a:t>
            </a:r>
            <a:r>
              <a:rPr lang="en-US" altLang="zh-CN" dirty="0"/>
              <a:t>2</a:t>
            </a:r>
            <a:r>
              <a:rPr lang="zh-CN" altLang="en-US" dirty="0"/>
              <a:t>，在</a:t>
            </a:r>
            <a:r>
              <a:rPr lang="en-US" altLang="zh-CN" dirty="0"/>
              <a:t>u</a:t>
            </a:r>
            <a:r>
              <a:rPr lang="zh-CN" altLang="en-US" dirty="0"/>
              <a:t>与到期日</a:t>
            </a:r>
            <a:r>
              <a:rPr lang="en-US" altLang="zh-CN" dirty="0"/>
              <a:t>T</a:t>
            </a:r>
            <a:r>
              <a:rPr lang="zh-CN" altLang="en-US" dirty="0"/>
              <a:t>之间，如若</a:t>
            </a:r>
            <a:r>
              <a:rPr lang="en-US" altLang="zh-CN" dirty="0"/>
              <a:t>S</a:t>
            </a:r>
            <a:r>
              <a:rPr lang="zh-CN" altLang="en-US" dirty="0"/>
              <a:t>价格超过了</a:t>
            </a:r>
            <a:r>
              <a:rPr lang="en-US" altLang="zh-CN" dirty="0"/>
              <a:t>K</a:t>
            </a:r>
            <a:r>
              <a:rPr lang="zh-CN" altLang="en-US" dirty="0"/>
              <a:t>，那么行使美式期权</a:t>
            </a:r>
            <a:r>
              <a:rPr lang="en-US" altLang="zh-CN" dirty="0"/>
              <a:t>C</a:t>
            </a:r>
            <a:r>
              <a:rPr lang="zh-CN" altLang="en-US" dirty="0"/>
              <a:t>，我们将</a:t>
            </a:r>
            <a:r>
              <a:rPr lang="en-US" altLang="zh-CN" dirty="0"/>
              <a:t>K</a:t>
            </a:r>
            <a:r>
              <a:rPr lang="zh-CN" altLang="en-US" dirty="0"/>
              <a:t>从银行取出，获得一部分利率，然后使用</a:t>
            </a:r>
            <a:r>
              <a:rPr lang="en-US" altLang="zh-CN" dirty="0"/>
              <a:t>K</a:t>
            </a:r>
            <a:r>
              <a:rPr lang="zh-CN" altLang="en-US" dirty="0"/>
              <a:t>来按照</a:t>
            </a:r>
            <a:r>
              <a:rPr lang="en-US" altLang="zh-CN" dirty="0"/>
              <a:t>C</a:t>
            </a:r>
            <a:r>
              <a:rPr lang="zh-CN" altLang="en-US" dirty="0"/>
              <a:t>来买入</a:t>
            </a:r>
            <a:r>
              <a:rPr lang="en-US" altLang="zh-CN" dirty="0"/>
              <a:t>S</a:t>
            </a:r>
            <a:r>
              <a:rPr lang="zh-CN" altLang="en-US" dirty="0"/>
              <a:t>，接着用这个</a:t>
            </a:r>
            <a:r>
              <a:rPr lang="en-US" altLang="zh-CN" dirty="0"/>
              <a:t>S</a:t>
            </a:r>
            <a:r>
              <a:rPr lang="zh-CN" altLang="en-US" dirty="0"/>
              <a:t>买来的</a:t>
            </a:r>
            <a:r>
              <a:rPr lang="en-US" altLang="zh-CN" dirty="0"/>
              <a:t>S</a:t>
            </a:r>
            <a:r>
              <a:rPr lang="zh-CN" altLang="en-US" dirty="0"/>
              <a:t>来平空头的仓。这样，我们获得的无风险利润是</a:t>
            </a:r>
            <a:r>
              <a:rPr lang="en-US" altLang="zh-CN" dirty="0"/>
              <a:t>u</a:t>
            </a:r>
            <a:r>
              <a:rPr lang="zh-CN" altLang="en-US" dirty="0"/>
              <a:t>时刻的</a:t>
            </a:r>
            <a:r>
              <a:rPr lang="en-US" altLang="zh-CN" dirty="0"/>
              <a:t>Su-Cu-K</a:t>
            </a:r>
            <a:r>
              <a:rPr lang="zh-CN" altLang="en-US" dirty="0"/>
              <a:t>，以及行权时刻的</a:t>
            </a:r>
            <a:r>
              <a:rPr lang="en-US" altLang="zh-CN" dirty="0"/>
              <a:t>K</a:t>
            </a:r>
            <a:r>
              <a:rPr lang="zh-CN" altLang="en-US" dirty="0"/>
              <a:t>的利率。</a:t>
            </a:r>
            <a:endParaRPr lang="en-US" altLang="zh-CN" dirty="0"/>
          </a:p>
          <a:p>
            <a:r>
              <a:rPr lang="zh-CN" altLang="en-US" dirty="0"/>
              <a:t>至于在现实中，是不是如此？答案是不一定。以上的策略，必须基于完备市场假设。比如，你可以卖空，市场无流动性风险，无交易成本等等假设。</a:t>
            </a:r>
            <a:endParaRPr lang="en-US" altLang="zh-CN" dirty="0"/>
          </a:p>
          <a:p>
            <a:endParaRPr lang="en-US" altLang="zh-CN" dirty="0"/>
          </a:p>
          <a:p>
            <a:endParaRPr lang="en-US" altLang="zh-CN" dirty="0"/>
          </a:p>
          <a:p>
            <a:r>
              <a:rPr lang="zh-CN" altLang="en-US" dirty="0"/>
              <a:t>下跌最多只能跌</a:t>
            </a:r>
            <a:r>
              <a:rPr lang="en-US" altLang="zh-CN" dirty="0"/>
              <a:t>100%</a:t>
            </a:r>
            <a:r>
              <a:rPr lang="zh-CN" altLang="en-US" dirty="0"/>
              <a:t>，上涨可以上涨</a:t>
            </a:r>
            <a:r>
              <a:rPr lang="en-US" altLang="zh-CN" dirty="0"/>
              <a:t>1000%</a:t>
            </a:r>
            <a:r>
              <a:rPr lang="zh-CN" altLang="en-US" dirty="0"/>
              <a:t>，</a:t>
            </a:r>
            <a:r>
              <a:rPr lang="en-US" altLang="zh-CN" dirty="0"/>
              <a:t>10000%</a:t>
            </a:r>
            <a:r>
              <a:rPr lang="zh-CN" altLang="en-US" dirty="0"/>
              <a:t>以及更多</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PingFang SC"/>
              </a:rPr>
              <a:t>正常期权期限越长，时间价值越大，标的证券价格向有利方向变动可能性越大，其他条件相同时价格越贵，但深度实值的看跌期权因为标的证券价格已经非常低，甚至接近零了，期限再长标的价也不可能小于零，反而标的价上涨可能性很大，所以这种情况下期限长反而是坏事，体现在期权价格就是期限长的深实看跌期权市场价格低于同等期限短的。</a:t>
            </a:r>
            <a:endParaRPr lang="en-US" altLang="zh-CN" b="0" i="0" dirty="0">
              <a:solidFill>
                <a:srgbClr val="333333"/>
              </a:solidFill>
              <a:effectLst/>
              <a:latin typeface="PingFang SC"/>
            </a:endParaRPr>
          </a:p>
          <a:p>
            <a:endParaRPr lang="en-US" altLang="zh-CN" b="0" i="0" dirty="0">
              <a:solidFill>
                <a:srgbClr val="333333"/>
              </a:solidFill>
              <a:effectLst/>
              <a:latin typeface="PingFang SC"/>
            </a:endParaRPr>
          </a:p>
          <a:p>
            <a:r>
              <a:rPr lang="zh-CN" altLang="en-US" b="0" i="0" dirty="0">
                <a:solidFill>
                  <a:srgbClr val="333333"/>
                </a:solidFill>
                <a:effectLst/>
                <a:latin typeface="PingFang SC"/>
              </a:rPr>
              <a:t>分红可能会使看涨期权价值降低</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SDE </a:t>
            </a:r>
            <a:r>
              <a:rPr lang="zh-CN" altLang="en-US" dirty="0"/>
              <a:t>随机微分方程</a:t>
            </a:r>
          </a:p>
          <a:p>
            <a:endParaRPr lang="zh-CN" altLang="en-US" dirty="0"/>
          </a:p>
          <a:p>
            <a:r>
              <a:rPr lang="zh-CN" altLang="en-US" dirty="0"/>
              <a:t>假设无风险利率和波动率为常数，这是</a:t>
            </a:r>
            <a:r>
              <a:rPr lang="en-US" altLang="zh-CN" dirty="0"/>
              <a:t>BS model </a:t>
            </a:r>
            <a:r>
              <a:rPr lang="zh-CN" altLang="en-US" dirty="0"/>
              <a:t>最重要的简化，</a:t>
            </a:r>
            <a:endParaRPr lang="en-US" altLang="zh-CN" dirty="0"/>
          </a:p>
          <a:p>
            <a:endParaRPr lang="en-US" altLang="zh-CN" dirty="0"/>
          </a:p>
          <a:p>
            <a:r>
              <a:rPr lang="en-US" altLang="zh-CN" dirty="0"/>
              <a:t>μ</a:t>
            </a:r>
            <a:r>
              <a:rPr lang="zh-CN" altLang="en-US" dirty="0"/>
              <a:t>通过无套利定价被消去（</a:t>
            </a:r>
            <a:r>
              <a:rPr lang="en-US" altLang="zh-CN" dirty="0"/>
              <a:t>μ</a:t>
            </a:r>
            <a:r>
              <a:rPr lang="zh-CN" altLang="en-US" dirty="0"/>
              <a:t>可以看成风险收益率）</a:t>
            </a:r>
            <a:r>
              <a:rPr lang="en-US" altLang="zh-CN" dirty="0"/>
              <a:t>,</a:t>
            </a:r>
            <a:r>
              <a:rPr lang="zh-CN" altLang="en-US" dirty="0"/>
              <a:t>为什么一个预期收益为</a:t>
            </a:r>
            <a:r>
              <a:rPr lang="en-US" altLang="zh-CN" dirty="0"/>
              <a:t>10%</a:t>
            </a:r>
            <a:r>
              <a:rPr lang="zh-CN" altLang="en-US" dirty="0"/>
              <a:t>的股票和预期收益仅为</a:t>
            </a:r>
            <a:r>
              <a:rPr lang="en-US" altLang="zh-CN" dirty="0"/>
              <a:t>5%</a:t>
            </a:r>
            <a:r>
              <a:rPr lang="zh-CN" altLang="en-US" dirty="0"/>
              <a:t>的股票期权价值相等</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SDE </a:t>
            </a:r>
            <a:r>
              <a:rPr lang="zh-CN" altLang="en-US" dirty="0"/>
              <a:t>随机微分方程</a:t>
            </a:r>
          </a:p>
          <a:p>
            <a:r>
              <a:rPr lang="en-US" altLang="zh-CN" dirty="0">
                <a:latin typeface="Times New Roman" panose="02020603050405020304" pitchFamily="18" charset="0"/>
                <a:cs typeface="Times New Roman" panose="02020603050405020304" pitchFamily="18" charset="0"/>
              </a:rPr>
              <a:t>θ Δ Γ</a:t>
            </a: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解中没有股票的漂移项</a:t>
            </a:r>
            <a:r>
              <a:rPr lang="en-US" altLang="zh-CN" dirty="0">
                <a:latin typeface="Times New Roman" panose="02020603050405020304" pitchFamily="18" charset="0"/>
                <a:cs typeface="Times New Roman" panose="02020603050405020304" pitchFamily="18" charset="0"/>
              </a:rPr>
              <a:t>μ</a:t>
            </a:r>
            <a:r>
              <a:rPr lang="zh-CN" altLang="en-US" dirty="0">
                <a:latin typeface="Times New Roman" panose="02020603050405020304" pitchFamily="18" charset="0"/>
                <a:cs typeface="Times New Roman" panose="02020603050405020304" pitchFamily="18" charset="0"/>
              </a:rPr>
              <a:t>，无套利定价的思想决定了期权价值与</a:t>
            </a:r>
            <a:r>
              <a:rPr lang="en-US" altLang="zh-CN" dirty="0">
                <a:latin typeface="Times New Roman" panose="02020603050405020304" pitchFamily="18" charset="0"/>
                <a:cs typeface="Times New Roman" panose="02020603050405020304" pitchFamily="18" charset="0"/>
              </a:rPr>
              <a:t>μ</a:t>
            </a:r>
            <a:r>
              <a:rPr lang="zh-CN" altLang="en-US" dirty="0">
                <a:latin typeface="Times New Roman" panose="02020603050405020304" pitchFamily="18" charset="0"/>
                <a:cs typeface="Times New Roman" panose="02020603050405020304" pitchFamily="18" charset="0"/>
              </a:rPr>
              <a:t>无关</a:t>
            </a:r>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dirty="0">
                <a:effectLst/>
                <a:ea typeface="等线" panose="02010600030101010101" pitchFamily="2" charset="-122"/>
                <a:cs typeface="Times New Roman" panose="02020603050405020304" pitchFamily="18" charset="0"/>
              </a:rPr>
              <a:t>债券期权是指以债券作为标的的期权，这种期权通常隐含在一些债券里</a:t>
            </a:r>
            <a:r>
              <a:rPr lang="zh-CN" altLang="zh-CN" sz="1800" dirty="0">
                <a:effectLst/>
                <a:ea typeface="等线" panose="02010600030101010101" pitchFamily="2" charset="-122"/>
                <a:cs typeface="Times New Roman" panose="02020603050405020304" pitchFamily="18" charset="0"/>
              </a:rPr>
              <a:t>。</a:t>
            </a:r>
            <a:endParaRPr lang="en-US" altLang="zh-CN" sz="1800" dirty="0">
              <a:effectLst/>
              <a:ea typeface="等线" panose="02010600030101010101" pitchFamily="2" charset="-122"/>
              <a:cs typeface="Times New Roman" panose="02020603050405020304" pitchFamily="18" charset="0"/>
            </a:endParaRPr>
          </a:p>
          <a:p>
            <a:r>
              <a:rPr lang="zh-CN" altLang="zh-CN" sz="1800" b="1" dirty="0">
                <a:effectLst/>
                <a:ea typeface="等线" panose="02010600030101010101" pitchFamily="2" charset="-122"/>
                <a:cs typeface="Times New Roman" panose="02020603050405020304" pitchFamily="18" charset="0"/>
              </a:rPr>
              <a:t>利率上限，指买卖双方约定一个固定利率作为上限</a:t>
            </a:r>
            <a:r>
              <a:rPr lang="zh-CN" altLang="zh-CN" sz="1800" dirty="0">
                <a:effectLst/>
                <a:ea typeface="等线"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BS model </a:t>
            </a:r>
            <a:r>
              <a:rPr lang="zh-CN" altLang="en-US" dirty="0">
                <a:latin typeface="Times New Roman" panose="02020603050405020304" pitchFamily="18" charset="0"/>
                <a:cs typeface="Times New Roman" panose="02020603050405020304" pitchFamily="18" charset="0"/>
              </a:rPr>
              <a:t>的直观理解</a:t>
            </a:r>
          </a:p>
          <a:p>
            <a:r>
              <a:rPr lang="en-US" altLang="zh-CN" dirty="0">
                <a:latin typeface="Times New Roman" panose="02020603050405020304" pitchFamily="18" charset="0"/>
                <a:cs typeface="Times New Roman" panose="02020603050405020304" pitchFamily="18" charset="0"/>
              </a:rPr>
              <a:t>long asset-or-nothing call + short cash-or-nothing call</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Realized Volatility</a:t>
            </a:r>
            <a:r>
              <a:rPr lang="zh-CN" altLang="en-US" dirty="0">
                <a:latin typeface="Times New Roman" panose="02020603050405020304" pitchFamily="18" charset="0"/>
                <a:cs typeface="Times New Roman" panose="02020603050405020304" pitchFamily="18" charset="0"/>
              </a:rPr>
              <a:t>： 假设漂移项为</a:t>
            </a:r>
            <a:r>
              <a:rPr lang="en-US" altLang="zh-CN" dirty="0">
                <a:latin typeface="Times New Roman" panose="02020603050405020304" pitchFamily="18" charset="0"/>
                <a:cs typeface="Times New Roman" panose="02020603050405020304" pitchFamily="18" charset="0"/>
              </a:rPr>
              <a:t>0</a:t>
            </a:r>
          </a:p>
          <a:p>
            <a:r>
              <a:rPr lang="zh-CN" altLang="en-US" dirty="0">
                <a:latin typeface="Times New Roman" panose="02020603050405020304" pitchFamily="18" charset="0"/>
                <a:cs typeface="Times New Roman" panose="02020603050405020304" pitchFamily="18" charset="0"/>
              </a:rPr>
              <a:t>预期收益率可以为</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（鞅）、风险收益率、过去一段时间的动量</a:t>
            </a: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SDE </a:t>
            </a:r>
            <a:r>
              <a:rPr lang="zh-CN" altLang="en-US" dirty="0"/>
              <a:t>随机微分方程</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Here, F k is the forward interest rate at time 0 for the period between time t k and t </a:t>
            </a:r>
            <a:r>
              <a:rPr lang="en-US" altLang="zh-CN" dirty="0" err="1">
                <a:latin typeface="Times New Roman" panose="02020603050405020304" pitchFamily="18" charset="0"/>
                <a:cs typeface="Times New Roman" panose="02020603050405020304" pitchFamily="18" charset="0"/>
              </a:rPr>
              <a:t>k+1</a:t>
            </a:r>
            <a:r>
              <a:rPr lang="en-US" altLang="zh-CN" dirty="0">
                <a:latin typeface="Times New Roman" panose="02020603050405020304" pitchFamily="18" charset="0"/>
                <a:cs typeface="Times New Roman" panose="02020603050405020304" pitchFamily="18" charset="0"/>
              </a:rPr>
              <a:t>, and σ k is the volatility of this forward interest rate</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对于利率使用什么样的随机微分方程取决于具体市场情况</a:t>
            </a:r>
            <a:endParaRPr lang="en-US" altLang="zh-CN" dirty="0"/>
          </a:p>
          <a:p>
            <a:endParaRPr lang="en-US" altLang="zh-CN" dirty="0"/>
          </a:p>
          <a:p>
            <a:r>
              <a:rPr lang="zh-CN" altLang="en-US" dirty="0"/>
              <a:t>加了一个随机扰动项</a:t>
            </a:r>
            <a:r>
              <a:rPr lang="en-US" altLang="zh-CN" dirty="0"/>
              <a:t>μ</a:t>
            </a:r>
            <a:r>
              <a:rPr lang="zh-CN" altLang="en-US" dirty="0"/>
              <a:t>，其随机微分方程如下</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The unspecified term λ(S, v, t) represents the price of volatility risk, and must be independent of the particular asset</a:t>
                </a:r>
              </a:p>
              <a:p>
                <a:r>
                  <a:rPr lang="en-US" altLang="zh-CN" dirty="0" err="1"/>
                  <a:t>CBAP</a:t>
                </a:r>
                <a:r>
                  <a:rPr lang="zh-CN" altLang="en-US" dirty="0"/>
                  <a:t>，</a:t>
                </a:r>
                <a:r>
                  <a:rPr lang="en-US" altLang="zh-CN" dirty="0" err="1"/>
                  <a:t>countercycle</a:t>
                </a:r>
                <a:r>
                  <a:rPr lang="en-US" altLang="zh-CN" dirty="0"/>
                  <a:t> or </a:t>
                </a:r>
                <a:r>
                  <a:rPr lang="en-US" altLang="zh-CN" dirty="0" err="1"/>
                  <a:t>procyclical</a:t>
                </a:r>
                <a:r>
                  <a:rPr lang="en-US" altLang="zh-CN" dirty="0"/>
                  <a:t>               </a:t>
                </a:r>
              </a:p>
              <a:p>
                <a:r>
                  <a:rPr lang="en-US" altLang="zh-CN" dirty="0" err="1"/>
                  <a:t>Cov</a:t>
                </a:r>
                <a:r>
                  <a:rPr lang="en-US" altLang="zh-CN" dirty="0"/>
                  <a:t>(dv,</a:t>
                </a:r>
                <a:r>
                  <a:rPr lang="en-US" altLang="zh-CN" baseline="0" dirty="0"/>
                  <a:t> </a:t>
                </a:r>
                <a:r>
                  <a:rPr lang="en-US" altLang="zh-CN" baseline="0" dirty="0" err="1"/>
                  <a:t>dC</a:t>
                </a:r>
                <a:r>
                  <a:rPr lang="en-US" altLang="zh-CN" baseline="0" dirty="0"/>
                  <a:t>/C</a:t>
                </a:r>
                <a:r>
                  <a:rPr lang="en-US" altLang="zh-CN" dirty="0"/>
                  <a:t>)</a:t>
                </a:r>
              </a:p>
              <a:p>
                <a:endParaRPr lang="en-US" altLang="zh-CN" dirty="0"/>
              </a:p>
              <a:p>
                <a:r>
                  <a:rPr lang="zh-CN" altLang="en-US" dirty="0"/>
                  <a:t>如何估计参数：矩估计，极大似然法估计</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left"/>
                    </m:oMathParaPr>
                    <m:oMath xmlns:m="http://schemas.openxmlformats.org/officeDocument/2006/math">
                      <m:r>
                        <a:rPr lang="en-US" altLang="zh-CN" sz="1200" i="1" kern="1200" smtClean="0">
                          <a:solidFill>
                            <a:schemeClr val="tx1"/>
                          </a:solidFill>
                          <a:effectLst/>
                          <a:latin typeface="Cambria Math" panose="02040503050406030204" pitchFamily="18" charset="0"/>
                          <a:ea typeface="+mn-ea"/>
                          <a:cs typeface="+mn-cs"/>
                        </a:rPr>
                        <m:t>𝑑𝐶</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𝑡</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𝑆</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𝜎</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𝜃</m:t>
                      </m:r>
                      <m:r>
                        <a:rPr lang="en-US" altLang="zh-CN" sz="1200" i="1" kern="1200" smtClean="0">
                          <a:solidFill>
                            <a:schemeClr val="tx1"/>
                          </a:solidFill>
                          <a:effectLst/>
                          <a:latin typeface="Cambria Math" panose="02040503050406030204" pitchFamily="18" charset="0"/>
                          <a:ea typeface="+mn-ea"/>
                          <a:cs typeface="+mn-cs"/>
                        </a:rPr>
                        <m:t>𝑑𝑡</m:t>
                      </m:r>
                      <m:r>
                        <a:rPr lang="en-US" altLang="zh-CN" sz="1200" i="1" kern="1200" smtClean="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Δ</m:t>
                      </m:r>
                      <m:r>
                        <a:rPr lang="en-US" altLang="zh-CN" sz="1200" i="1" kern="1200">
                          <a:solidFill>
                            <a:schemeClr val="tx1"/>
                          </a:solidFill>
                          <a:effectLst/>
                          <a:latin typeface="Cambria Math" panose="02040503050406030204" pitchFamily="18" charset="0"/>
                          <a:ea typeface="+mn-ea"/>
                          <a:cs typeface="+mn-cs"/>
                        </a:rPr>
                        <m:t>𝑑𝑆</m:t>
                      </m:r>
                      <m:r>
                        <a:rPr lang="en-US" altLang="zh-CN" sz="1200" i="1" kern="1200">
                          <a:solidFill>
                            <a:schemeClr val="tx1"/>
                          </a:solidFill>
                          <a:effectLst/>
                          <a:latin typeface="Cambria Math" panose="02040503050406030204" pitchFamily="18" charset="0"/>
                          <a:ea typeface="+mn-ea"/>
                          <a:cs typeface="+mn-cs"/>
                        </a:rPr>
                        <m:t>+</m:t>
                      </m:r>
                      <m:r>
                        <m:rPr>
                          <m:nor/>
                        </m:rPr>
                        <a:rPr lang="en-US" altLang="zh-CN" sz="1200" kern="1200">
                          <a:solidFill>
                            <a:schemeClr val="tx1"/>
                          </a:solidFill>
                          <a:effectLst/>
                          <a:latin typeface="+mn-lt"/>
                          <a:ea typeface="+mn-ea"/>
                          <a:cs typeface="+mn-cs"/>
                        </a:rPr>
                        <m:t> </m:t>
                      </m:r>
                      <m:r>
                        <m:rPr>
                          <m:nor/>
                        </m:rPr>
                        <a:rPr lang="en-US" altLang="zh-CN" sz="1200" kern="1200">
                          <a:solidFill>
                            <a:schemeClr val="tx1"/>
                          </a:solidFill>
                          <a:effectLst/>
                          <a:latin typeface="+mn-lt"/>
                          <a:ea typeface="+mn-ea"/>
                          <a:cs typeface="+mn-cs"/>
                        </a:rPr>
                        <m:t>Vega</m:t>
                      </m:r>
                      <m:r>
                        <m:rPr>
                          <m:nor/>
                        </m:rPr>
                        <a:rPr lang="en-US" altLang="zh-CN" sz="1200" kern="1200">
                          <a:solidFill>
                            <a:schemeClr val="tx1"/>
                          </a:solidFill>
                          <a:effectLst/>
                          <a:latin typeface="+mn-lt"/>
                          <a:ea typeface="+mn-ea"/>
                          <a:cs typeface="+mn-cs"/>
                        </a:rPr>
                        <m:t> </m:t>
                      </m:r>
                      <m:r>
                        <m:rPr>
                          <m:nor/>
                        </m:rPr>
                        <a:rPr lang="en-US" altLang="zh-CN" sz="1200" kern="1200">
                          <a:solidFill>
                            <a:schemeClr val="tx1"/>
                          </a:solidFill>
                          <a:effectLst/>
                          <a:latin typeface="+mn-lt"/>
                          <a:ea typeface="+mn-ea"/>
                          <a:cs typeface="+mn-cs"/>
                        </a:rPr>
                        <m:t>d</m:t>
                      </m:r>
                      <m:r>
                        <a:rPr lang="en-US" altLang="zh-CN" sz="1200" i="1" kern="1200">
                          <a:solidFill>
                            <a:schemeClr val="tx1"/>
                          </a:solidFill>
                          <a:effectLst/>
                          <a:latin typeface="Cambria Math" panose="02040503050406030204" pitchFamily="18" charset="0"/>
                          <a:ea typeface="+mn-ea"/>
                          <a:cs typeface="+mn-cs"/>
                        </a:rPr>
                        <m:t>𝜎</m:t>
                      </m:r>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1</m:t>
                          </m:r>
                        </m:num>
                        <m:den>
                          <m:r>
                            <a:rPr lang="en-US" altLang="zh-CN" sz="1200" i="1" kern="1200">
                              <a:solidFill>
                                <a:schemeClr val="tx1"/>
                              </a:solidFill>
                              <a:effectLst/>
                              <a:latin typeface="Cambria Math" panose="02040503050406030204" pitchFamily="18" charset="0"/>
                              <a:ea typeface="+mn-ea"/>
                              <a:cs typeface="+mn-cs"/>
                            </a:rPr>
                            <m:t>2</m:t>
                          </m:r>
                        </m:den>
                      </m:f>
                      <m:d>
                        <m:dPr>
                          <m:ctrlPr>
                            <a:rPr lang="zh-CN" altLang="zh-CN" sz="1200" i="1" kern="1200">
                              <a:solidFill>
                                <a:schemeClr val="tx1"/>
                              </a:solidFill>
                              <a:effectLst/>
                              <a:latin typeface="Cambria Math" panose="02040503050406030204" pitchFamily="18" charset="0"/>
                              <a:ea typeface="+mn-ea"/>
                              <a:cs typeface="+mn-cs"/>
                            </a:rPr>
                          </m:ctrlPr>
                        </m:dPr>
                        <m:e>
                          <m:r>
                            <m:rPr>
                              <m:sty m:val="p"/>
                            </m:rPr>
                            <a:rPr lang="en-US" altLang="zh-CN" sz="1200" kern="1200">
                              <a:solidFill>
                                <a:schemeClr val="tx1"/>
                              </a:solidFill>
                              <a:effectLst/>
                              <a:latin typeface="Cambria Math" panose="02040503050406030204" pitchFamily="18" charset="0"/>
                              <a:ea typeface="+mn-ea"/>
                              <a:cs typeface="+mn-cs"/>
                            </a:rPr>
                            <m:t>Γ</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𝑑𝑆</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m:t>
                              </m:r>
                            </m:e>
                            <m:sup>
                              <m:r>
                                <a:rPr lang="en-US" altLang="zh-CN" sz="1200" i="1" kern="1200">
                                  <a:solidFill>
                                    <a:schemeClr val="tx1"/>
                                  </a:solidFill>
                                  <a:effectLst/>
                                  <a:latin typeface="Cambria Math" panose="02040503050406030204" pitchFamily="18" charset="0"/>
                                  <a:ea typeface="+mn-ea"/>
                                  <a:cs typeface="+mn-cs"/>
                                </a:rPr>
                                <m:t>2</m:t>
                              </m:r>
                            </m:sup>
                          </m:sSup>
                          <m:r>
                            <a:rPr lang="en-US" altLang="zh-CN" sz="1200" i="1"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Volga</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𝑑</m:t>
                          </m:r>
                          <m:r>
                            <a:rPr lang="en-US" altLang="zh-CN" sz="1200" i="1" kern="1200">
                              <a:solidFill>
                                <a:schemeClr val="tx1"/>
                              </a:solidFill>
                              <a:effectLst/>
                              <a:latin typeface="Cambria Math" panose="02040503050406030204" pitchFamily="18" charset="0"/>
                              <a:ea typeface="+mn-ea"/>
                              <a:cs typeface="+mn-cs"/>
                            </a:rPr>
                            <m:t>𝜎</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m:t>
                              </m:r>
                            </m:e>
                            <m:sup>
                              <m:r>
                                <a:rPr lang="en-US" altLang="zh-CN" sz="1200" i="1" kern="1200">
                                  <a:solidFill>
                                    <a:schemeClr val="tx1"/>
                                  </a:solidFill>
                                  <a:effectLst/>
                                  <a:latin typeface="Cambria Math" panose="02040503050406030204" pitchFamily="18" charset="0"/>
                                  <a:ea typeface="+mn-ea"/>
                                  <a:cs typeface="+mn-cs"/>
                                </a:rPr>
                                <m:t>2</m:t>
                              </m:r>
                            </m:sup>
                          </m:sSup>
                        </m:e>
                      </m:d>
                      <m:r>
                        <a:rPr lang="en-US" altLang="zh-CN" sz="1200" i="1"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Vanna</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𝑑𝑆𝑑</m:t>
                      </m:r>
                      <m:r>
                        <a:rPr lang="en-US" altLang="zh-CN" sz="1200" i="1" kern="1200">
                          <a:solidFill>
                            <a:schemeClr val="tx1"/>
                          </a:solidFill>
                          <a:effectLst/>
                          <a:latin typeface="Cambria Math" panose="02040503050406030204" pitchFamily="18" charset="0"/>
                          <a:ea typeface="+mn-ea"/>
                          <a:cs typeface="+mn-cs"/>
                        </a:rPr>
                        <m:t>𝜎</m:t>
                      </m:r>
                      <m:r>
                        <a:rPr lang="en-US" altLang="zh-CN" sz="1200" i="1" kern="1200">
                          <a:solidFill>
                            <a:schemeClr val="tx1"/>
                          </a:solidFill>
                          <a:effectLst/>
                          <a:latin typeface="Cambria Math" panose="02040503050406030204" pitchFamily="18" charset="0"/>
                          <a:ea typeface="+mn-ea"/>
                          <a:cs typeface="+mn-cs"/>
                        </a:rPr>
                        <m:t>)</m:t>
                      </m:r>
                    </m:oMath>
                  </m:oMathPara>
                </a14:m>
                <a:endParaRPr lang="zh-CN" altLang="zh-CN" sz="120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fld id="{5A096EAE-40E0-41EF-BE24-BFC6198EB1DF}" type="slidenum">
              <a:rPr lang="zh-CN" altLang="en-US" smtClean="0"/>
              <a:t>38</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风险中性是相对于风险偏好和风险厌恶的概念</a:t>
            </a:r>
            <a:r>
              <a:rPr lang="en-US" altLang="zh-CN" dirty="0"/>
              <a:t>,</a:t>
            </a:r>
            <a:r>
              <a:rPr lang="zh-CN" altLang="en-US" dirty="0"/>
              <a:t>风险中性的投资者对自己承担的风险并不要求风险补偿</a:t>
            </a:r>
            <a:r>
              <a:rPr lang="en-US" altLang="zh-CN" dirty="0"/>
              <a:t>.</a:t>
            </a:r>
            <a:r>
              <a:rPr lang="zh-CN" altLang="en-US" dirty="0"/>
              <a:t>我们把每个人都是风险中性的世界称之为风险中性世界</a:t>
            </a:r>
            <a:r>
              <a:rPr lang="en-US" altLang="zh-CN" dirty="0"/>
              <a:t>(Risk-Neutral World),</a:t>
            </a:r>
            <a:r>
              <a:rPr lang="zh-CN" altLang="en-US" dirty="0"/>
              <a:t>这样的世界里</a:t>
            </a:r>
            <a:r>
              <a:rPr lang="en-US" altLang="zh-CN" dirty="0"/>
              <a:t>,</a:t>
            </a:r>
            <a:r>
              <a:rPr lang="zh-CN" altLang="en-US" dirty="0"/>
              <a:t>投资者对风险不要补偿</a:t>
            </a:r>
            <a:r>
              <a:rPr lang="en-US" altLang="zh-CN" dirty="0"/>
              <a:t>,</a:t>
            </a:r>
            <a:r>
              <a:rPr lang="zh-CN" altLang="en-US" dirty="0"/>
              <a:t>所有证券的预期收益率都是无风险利率</a:t>
            </a:r>
            <a:r>
              <a:rPr lang="en-US" altLang="zh-CN" dirty="0"/>
              <a:t>.</a:t>
            </a:r>
            <a:r>
              <a:rPr lang="zh-CN" altLang="en-US" dirty="0"/>
              <a:t>需要强调的是</a:t>
            </a:r>
            <a:r>
              <a:rPr lang="en-US" altLang="zh-CN" dirty="0"/>
              <a:t>,</a:t>
            </a:r>
            <a:r>
              <a:rPr lang="zh-CN" altLang="en-US" dirty="0"/>
              <a:t>风险中性假设下得到的衍生物估值同样可以应用于非风险中性的世界</a:t>
            </a:r>
            <a:r>
              <a:rPr lang="en-US" altLang="zh-CN" dirty="0"/>
              <a:t>.</a:t>
            </a:r>
            <a:r>
              <a:rPr lang="zh-CN" altLang="en-US" dirty="0"/>
              <a:t>真实世界里的投资者尽管在风险偏好方面存在差异</a:t>
            </a:r>
            <a:r>
              <a:rPr lang="en-US" altLang="zh-CN" dirty="0"/>
              <a:t>,</a:t>
            </a:r>
            <a:r>
              <a:rPr lang="zh-CN" altLang="en-US" dirty="0"/>
              <a:t>但当套利机会出现时</a:t>
            </a:r>
            <a:r>
              <a:rPr lang="en-US" altLang="zh-CN" dirty="0"/>
              <a:t>,</a:t>
            </a:r>
            <a:r>
              <a:rPr lang="zh-CN" altLang="en-US" dirty="0"/>
              <a:t>投资者无论风险偏好如何都会采取套利行为</a:t>
            </a:r>
            <a:r>
              <a:rPr lang="en-US" altLang="zh-CN" dirty="0"/>
              <a:t>,</a:t>
            </a:r>
            <a:r>
              <a:rPr lang="zh-CN" altLang="en-US" dirty="0"/>
              <a:t>消除套利机会后的均衡价格与投资者的风险偏好无关</a:t>
            </a:r>
            <a:r>
              <a:rPr lang="en-US" altLang="zh-CN" dirty="0"/>
              <a:t>,</a:t>
            </a:r>
            <a:r>
              <a:rPr lang="zh-CN" altLang="en-US" dirty="0"/>
              <a:t>罗斯</a:t>
            </a:r>
            <a:r>
              <a:rPr lang="en-US" altLang="zh-CN" dirty="0"/>
              <a:t>(</a:t>
            </a:r>
            <a:r>
              <a:rPr lang="en-US" altLang="zh-CN" dirty="0" err="1"/>
              <a:t>Ross,1976</a:t>
            </a:r>
            <a:r>
              <a:rPr lang="en-US" altLang="zh-CN" dirty="0"/>
              <a:t>)</a:t>
            </a:r>
            <a:r>
              <a:rPr lang="zh-CN" altLang="en-US" dirty="0"/>
              <a:t>严格证明了这一逻辑</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39</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敲出相当于对于买方的另一种保护，如果价格涨上去了，再跌下去可能性就会更小，保险费就没必要交了，合约提前终止</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46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期权作为人为设计的金融衍生产品，具有众多参数影响期权的价格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cs typeface="+mn-ea"/>
                    <a:sym typeface="+mn-lt"/>
                  </a:rPr>
                  <a:t>因而当看涨期权深入价内，其有越大的概率被行权，更接近实物标的的性质，因而其</a:t>
                </a:r>
                <a14:m>
                  <m:oMath xmlns:m="http://schemas.openxmlformats.org/officeDocument/2006/math">
                    <m:sSub>
                      <m:sSubPr>
                        <m:ctrlPr>
                          <a:rPr kumimoji="0" lang="el-GR"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ctrlPr>
                      </m:sSubPr>
                      <m:e>
                        <m:r>
                          <m:rPr>
                            <m:sty m:val="p"/>
                          </m:rPr>
                          <a:rPr lang="el-GR" altLang="zh-CN" sz="1200" i="1">
                            <a:solidFill>
                              <a:prstClr val="black"/>
                            </a:solidFill>
                            <a:latin typeface="Cambria Math" panose="02040503050406030204" pitchFamily="18" charset="0"/>
                            <a:ea typeface="Cambria Math" panose="02040503050406030204" pitchFamily="18" charset="0"/>
                            <a:cs typeface="+mn-ea"/>
                            <a:sym typeface="+mn-lt"/>
                          </a:rPr>
                          <m:t>Δ</m:t>
                        </m:r>
                      </m:e>
                      <m:sub>
                        <m:r>
                          <m:rPr>
                            <m:sty m:val="p"/>
                          </m:rPr>
                          <a:rPr lang="en-US" altLang="zh-CN" sz="1200" i="1">
                            <a:solidFill>
                              <a:prstClr val="black"/>
                            </a:solidFill>
                            <a:latin typeface="Cambria Math" panose="02040503050406030204" pitchFamily="18" charset="0"/>
                            <a:ea typeface="Cambria Math" panose="02040503050406030204" pitchFamily="18" charset="0"/>
                            <a:cs typeface="+mn-ea"/>
                            <a:sym typeface="+mn-lt"/>
                          </a:rPr>
                          <m:t>c</m:t>
                        </m:r>
                        <m:r>
                          <a:rPr lang="en-US" altLang="zh-CN" sz="1200" b="0" i="1" smtClean="0">
                            <a:solidFill>
                              <a:prstClr val="black"/>
                            </a:solidFill>
                            <a:latin typeface="Cambria Math" panose="02040503050406030204" pitchFamily="18" charset="0"/>
                            <a:ea typeface="Cambria Math" panose="02040503050406030204" pitchFamily="18" charset="0"/>
                            <a:cs typeface="+mn-ea"/>
                            <a:sym typeface="+mn-lt"/>
                          </a:rPr>
                          <m:t>𝑎𝑙𝑙</m:t>
                        </m:r>
                      </m:sub>
                    </m:sSub>
                  </m:oMath>
                </a14:m>
                <a:r>
                  <a:rPr kumimoji="0" lang="zh-CN" altLang="en-US" sz="1200" b="0" i="0" u="none" strike="noStrike" kern="1200" cap="none" spc="0" normalizeH="0" baseline="0" noProof="0" dirty="0">
                    <a:ln>
                      <a:noFill/>
                    </a:ln>
                    <a:solidFill>
                      <a:prstClr val="black"/>
                    </a:solidFill>
                    <a:effectLst/>
                    <a:uLnTx/>
                    <a:uFillTx/>
                    <a:cs typeface="+mn-ea"/>
                    <a:sym typeface="+mn-lt"/>
                  </a:rPr>
                  <a:t>越趋近于</a:t>
                </a:r>
                <a:r>
                  <a:rPr lang="en-US" altLang="zh-CN" sz="1200" noProof="0" dirty="0">
                    <a:solidFill>
                      <a:prstClr val="black"/>
                    </a:solidFill>
                    <a:cs typeface="+mn-ea"/>
                    <a:sym typeface="+mn-lt"/>
                  </a:rPr>
                  <a:t>1.</a:t>
                </a:r>
                <a:endParaRPr kumimoji="0" lang="en-US" altLang="zh-CN" sz="1200" b="0" i="0" u="none" strike="noStrike" kern="1200" cap="none" spc="0" normalizeH="0" baseline="0" noProof="0" dirty="0">
                  <a:ln>
                    <a:noFill/>
                  </a:ln>
                  <a:solidFill>
                    <a:prstClr val="black"/>
                  </a:solidFill>
                  <a:effectLst/>
                  <a:uLnTx/>
                  <a:uFillTx/>
                  <a:cs typeface="+mn-ea"/>
                  <a:sym typeface="+mn-lt"/>
                </a:endParaRPr>
              </a:p>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在全球范围内，场外衍生品的规模远大于场内衍生品。</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实际波动率过小，导致单位时间内变化过小，小于隐含波动率</a:t>
            </a:r>
            <a:endParaRPr lang="en-US" altLang="zh-CN" dirty="0"/>
          </a:p>
          <a:p>
            <a:r>
              <a:rPr lang="en-US" altLang="zh-CN" dirty="0"/>
              <a:t>2.</a:t>
            </a:r>
            <a:r>
              <a:rPr lang="zh-CN" altLang="en-US" dirty="0"/>
              <a:t>单位时间内价格变化过小，导致</a:t>
            </a:r>
            <a:r>
              <a:rPr lang="en-US" altLang="zh-CN" dirty="0"/>
              <a:t>gamma</a:t>
            </a:r>
            <a:r>
              <a:rPr lang="zh-CN" altLang="en-US" dirty="0"/>
              <a:t>的收益小于</a:t>
            </a:r>
            <a:r>
              <a:rPr lang="en-US" altLang="zh-CN" dirty="0"/>
              <a:t>theta</a:t>
            </a:r>
            <a:r>
              <a:rPr lang="zh-CN" altLang="en-US" dirty="0"/>
              <a:t>的损耗</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纯粹获取</a:t>
            </a:r>
            <a:r>
              <a:rPr lang="en-US" altLang="zh-CN" dirty="0" err="1"/>
              <a:t>vega</a:t>
            </a:r>
            <a:r>
              <a:rPr lang="zh-CN" altLang="en-US" dirty="0"/>
              <a:t>的钱，是通过市场预期资产波动变大，单边持有期权带来的收益</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期权做市商策略</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John Hull &lt;Options, Futures and Other Derivatives&gt; Appendix 20A</a:t>
            </a:r>
          </a:p>
          <a:p>
            <a:r>
              <a:rPr lang="zh-CN" altLang="en-US" dirty="0"/>
              <a:t>在得到状态价格后，可以通过对任意证券的资产收益率乘上其状态价格对金融产品进行定价。</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https://www.zhihu.com/question/52172444</a:t>
            </a:r>
          </a:p>
          <a:p>
            <a:r>
              <a:rPr lang="en-US" altLang="zh-CN" b="0" i="0" dirty="0">
                <a:solidFill>
                  <a:srgbClr val="121212"/>
                </a:solidFill>
                <a:effectLst/>
                <a:latin typeface="-apple-system"/>
              </a:rPr>
              <a:t>&lt;Trading Volatility, Correlation, Term Structure and Skew&gt;</a:t>
            </a:r>
          </a:p>
          <a:p>
            <a:r>
              <a:rPr lang="zh-CN" altLang="en-US" b="0" i="0" dirty="0">
                <a:solidFill>
                  <a:srgbClr val="121212"/>
                </a:solidFill>
                <a:effectLst/>
                <a:latin typeface="-apple-system"/>
              </a:rPr>
              <a:t>日历价差：远月的 </a:t>
            </a:r>
            <a:r>
              <a:rPr lang="en-US" altLang="zh-CN" b="0" i="0" dirty="0">
                <a:solidFill>
                  <a:srgbClr val="121212"/>
                </a:solidFill>
                <a:effectLst/>
                <a:latin typeface="-apple-system"/>
              </a:rPr>
              <a:t>Vega </a:t>
            </a:r>
            <a:r>
              <a:rPr lang="zh-CN" altLang="en-US" b="0" i="0" dirty="0">
                <a:solidFill>
                  <a:srgbClr val="121212"/>
                </a:solidFill>
                <a:effectLst/>
                <a:latin typeface="-apple-system"/>
              </a:rPr>
              <a:t>大的，近月是小的，所以正</a:t>
            </a:r>
            <a:r>
              <a:rPr lang="en-US" altLang="zh-CN" b="0" i="0" dirty="0">
                <a:solidFill>
                  <a:srgbClr val="121212"/>
                </a:solidFill>
                <a:effectLst/>
                <a:latin typeface="-apple-system"/>
              </a:rPr>
              <a:t>Vega;</a:t>
            </a:r>
            <a:r>
              <a:rPr lang="zh-CN" altLang="en-US" b="0" i="0" dirty="0">
                <a:solidFill>
                  <a:srgbClr val="121212"/>
                </a:solidFill>
                <a:effectLst/>
                <a:latin typeface="-apple-system"/>
              </a:rPr>
              <a:t>近期</a:t>
            </a:r>
            <a:r>
              <a:rPr lang="en-US" altLang="zh-CN" b="0" i="0" dirty="0">
                <a:solidFill>
                  <a:srgbClr val="121212"/>
                </a:solidFill>
                <a:effectLst/>
                <a:latin typeface="-apple-system"/>
              </a:rPr>
              <a:t>Gamma </a:t>
            </a:r>
            <a:r>
              <a:rPr lang="zh-CN" altLang="en-US" b="0" i="0" dirty="0">
                <a:solidFill>
                  <a:srgbClr val="121212"/>
                </a:solidFill>
                <a:effectLst/>
                <a:latin typeface="-apple-system"/>
              </a:rPr>
              <a:t>大远期 </a:t>
            </a:r>
            <a:r>
              <a:rPr lang="en-US" altLang="zh-CN" b="0" i="0" dirty="0">
                <a:solidFill>
                  <a:srgbClr val="121212"/>
                </a:solidFill>
                <a:effectLst/>
                <a:latin typeface="-apple-system"/>
              </a:rPr>
              <a:t>Gamma </a:t>
            </a:r>
            <a:r>
              <a:rPr lang="zh-CN" altLang="en-US" b="0" i="0" dirty="0">
                <a:solidFill>
                  <a:srgbClr val="121212"/>
                </a:solidFill>
                <a:effectLst/>
                <a:latin typeface="-apple-system"/>
              </a:rPr>
              <a:t>小，所以 </a:t>
            </a:r>
            <a:r>
              <a:rPr lang="en-US" altLang="zh-CN" b="0" i="0" dirty="0">
                <a:solidFill>
                  <a:srgbClr val="121212"/>
                </a:solidFill>
                <a:effectLst/>
                <a:latin typeface="-apple-system"/>
              </a:rPr>
              <a:t>Gamma </a:t>
            </a:r>
            <a:r>
              <a:rPr lang="zh-CN" altLang="en-US" b="0" i="0" dirty="0">
                <a:solidFill>
                  <a:srgbClr val="121212"/>
                </a:solidFill>
                <a:effectLst/>
                <a:latin typeface="-apple-system"/>
              </a:rPr>
              <a:t>是负的，</a:t>
            </a:r>
            <a:r>
              <a:rPr lang="en-US" altLang="zh-CN" b="0" i="0" dirty="0">
                <a:solidFill>
                  <a:srgbClr val="121212"/>
                </a:solidFill>
                <a:effectLst/>
                <a:latin typeface="-apple-system"/>
              </a:rPr>
              <a:t>theta</a:t>
            </a:r>
            <a:r>
              <a:rPr lang="zh-CN" altLang="en-US" b="0" i="0" dirty="0">
                <a:solidFill>
                  <a:srgbClr val="121212"/>
                </a:solidFill>
                <a:effectLst/>
                <a:latin typeface="-apple-system"/>
              </a:rPr>
              <a:t>是正的</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pPr algn="l"/>
            <a:r>
              <a:rPr lang="zh-CN" altLang="en-US" sz="1800" b="0" i="0" u="none" strike="noStrike" baseline="0" dirty="0">
                <a:latin typeface="楷体" panose="02010609060101010101" pitchFamily="49" charset="-122"/>
                <a:ea typeface="楷体" panose="02010609060101010101" pitchFamily="49" charset="-122"/>
              </a:rPr>
              <a:t>在</a:t>
            </a:r>
            <a:r>
              <a:rPr lang="en-US" altLang="zh-CN" sz="1800" b="0" i="0" u="none" strike="noStrike" baseline="0" dirty="0">
                <a:latin typeface="Arial" panose="020B0604020202020204" pitchFamily="34" charset="0"/>
                <a:ea typeface="楷体" panose="02010609060101010101" pitchFamily="49" charset="-122"/>
              </a:rPr>
              <a:t>t</a:t>
            </a:r>
            <a:r>
              <a:rPr lang="zh-CN" altLang="en-US" sz="1800" b="0" i="0" u="none" strike="noStrike" baseline="0" dirty="0">
                <a:latin typeface="楷体" panose="02010609060101010101" pitchFamily="49" charset="-122"/>
                <a:ea typeface="楷体" panose="02010609060101010101" pitchFamily="49" charset="-122"/>
              </a:rPr>
              <a:t>时刻，一个完整的波动率曲面可以视作当前市场参与者对于标的资产在不同</a:t>
            </a:r>
          </a:p>
          <a:p>
            <a:pPr algn="l"/>
            <a:r>
              <a:rPr lang="zh-CN" altLang="en-US" sz="1800" b="0" i="0" u="none" strike="noStrike" baseline="0" dirty="0">
                <a:latin typeface="楷体" panose="02010609060101010101" pitchFamily="49" charset="-122"/>
                <a:ea typeface="楷体" panose="02010609060101010101" pitchFamily="49" charset="-122"/>
              </a:rPr>
              <a:t>价位、不同期限上涨跌观点的综合反映。随着时间推移和市场环境的变化，波动率</a:t>
            </a:r>
          </a:p>
          <a:p>
            <a:pPr algn="l"/>
            <a:r>
              <a:rPr lang="zh-CN" altLang="en-US" sz="1800" b="0" i="0" u="none" strike="noStrike" baseline="0" dirty="0">
                <a:latin typeface="楷体" panose="02010609060101010101" pitchFamily="49" charset="-122"/>
                <a:ea typeface="楷体" panose="02010609060101010101" pitchFamily="49" charset="-122"/>
              </a:rPr>
              <a:t>曲面的形状会发生变化。例如当市场行情转好时，认购期权估值可能会升高，从而</a:t>
            </a:r>
          </a:p>
          <a:p>
            <a:pPr algn="l"/>
            <a:r>
              <a:rPr lang="zh-CN" altLang="en-US" sz="1800" b="0" i="0" u="none" strike="noStrike" baseline="0" dirty="0">
                <a:latin typeface="楷体" panose="02010609060101010101" pitchFamily="49" charset="-122"/>
                <a:ea typeface="楷体" panose="02010609060101010101" pitchFamily="49" charset="-122"/>
              </a:rPr>
              <a:t>带来整个的认购期权波动率曲面的整体上升；当由于某类突发事件，导致市场形成</a:t>
            </a:r>
          </a:p>
          <a:p>
            <a:pPr algn="l"/>
            <a:r>
              <a:rPr lang="zh-CN" altLang="en-US" sz="1800" b="0" i="0" u="none" strike="noStrike" baseline="0" dirty="0">
                <a:latin typeface="楷体" panose="02010609060101010101" pitchFamily="49" charset="-122"/>
                <a:ea typeface="楷体" panose="02010609060101010101" pitchFamily="49" charset="-122"/>
              </a:rPr>
              <a:t>一致性预期时，某个特定价格范围的期权波动率可能会比其它合约的波动率上升的</a:t>
            </a:r>
          </a:p>
          <a:p>
            <a:pPr algn="l"/>
            <a:r>
              <a:rPr lang="zh-CN" altLang="en-US" sz="1800" b="0" i="0" u="none" strike="noStrike" baseline="0" dirty="0">
                <a:latin typeface="楷体" panose="02010609060101010101" pitchFamily="49" charset="-122"/>
                <a:ea typeface="楷体" panose="02010609060101010101" pitchFamily="49" charset="-122"/>
              </a:rPr>
              <a:t>更多，从而带来波动率曲面局部变陡。</a:t>
            </a:r>
            <a:endParaRPr lang="en-US" altLang="zh-CN" sz="1800" b="0" i="0" u="none" strike="noStrike" baseline="0" dirty="0">
              <a:latin typeface="楷体" panose="02010609060101010101" pitchFamily="49" charset="-122"/>
              <a:ea typeface="楷体" panose="02010609060101010101" pitchFamily="49" charset="-122"/>
            </a:endParaRPr>
          </a:p>
          <a:p>
            <a:pPr algn="l"/>
            <a:endParaRPr lang="en-US" altLang="zh-CN" sz="1800" b="0" i="0" u="none" strike="noStrike" baseline="0" dirty="0">
              <a:latin typeface="楷体" panose="02010609060101010101" pitchFamily="49" charset="-122"/>
              <a:ea typeface="楷体" panose="02010609060101010101" pitchFamily="49" charset="-122"/>
            </a:endParaRPr>
          </a:p>
          <a:p>
            <a:pPr algn="l"/>
            <a:r>
              <a:rPr lang="zh-CN" altLang="en-US" b="0" i="0" dirty="0">
                <a:solidFill>
                  <a:srgbClr val="191919"/>
                </a:solidFill>
                <a:effectLst/>
                <a:latin typeface="PingFang SC"/>
              </a:rPr>
              <a:t>（</a:t>
            </a:r>
            <a:r>
              <a:rPr lang="en-US" altLang="zh-CN" b="0" i="0" dirty="0">
                <a:solidFill>
                  <a:srgbClr val="191919"/>
                </a:solidFill>
                <a:effectLst/>
                <a:latin typeface="PingFang SC"/>
              </a:rPr>
              <a:t>1</a:t>
            </a:r>
            <a:r>
              <a:rPr lang="zh-CN" altLang="en-US" b="0" i="0" dirty="0">
                <a:solidFill>
                  <a:srgbClr val="191919"/>
                </a:solidFill>
                <a:effectLst/>
                <a:latin typeface="PingFang SC"/>
              </a:rPr>
              <a:t>）到期加挂。当月合约到期摘牌，需要挂牌新月份合约。（</a:t>
            </a:r>
            <a:r>
              <a:rPr lang="en-US" altLang="zh-CN" b="0" i="0" dirty="0">
                <a:solidFill>
                  <a:srgbClr val="191919"/>
                </a:solidFill>
                <a:effectLst/>
                <a:latin typeface="PingFang SC"/>
              </a:rPr>
              <a:t>2</a:t>
            </a:r>
            <a:r>
              <a:rPr lang="zh-CN" altLang="en-US" b="0" i="0" dirty="0">
                <a:solidFill>
                  <a:srgbClr val="191919"/>
                </a:solidFill>
                <a:effectLst/>
                <a:latin typeface="PingFang SC"/>
              </a:rPr>
              <a:t>）波动加挂。合约存续期间，当与标的证券收盘价导致实值合约或虚值合约少于两个时，需在下一交易日按行权价格间距按照次序增挂新行权价格合约，直至实值或虚值合约数至少两个为止。（</a:t>
            </a:r>
            <a:r>
              <a:rPr lang="en-US" altLang="zh-CN" b="0" i="0" dirty="0">
                <a:solidFill>
                  <a:srgbClr val="191919"/>
                </a:solidFill>
                <a:effectLst/>
                <a:latin typeface="PingFang SC"/>
              </a:rPr>
              <a:t>3</a:t>
            </a:r>
            <a:r>
              <a:rPr lang="zh-CN" altLang="en-US" b="0" i="0" dirty="0">
                <a:solidFill>
                  <a:srgbClr val="191919"/>
                </a:solidFill>
                <a:effectLst/>
                <a:latin typeface="PingFang SC"/>
              </a:rPr>
              <a:t>）调整加挂。当标的证券除权除息时，除对原合约进行调整外，将按照标的证券除权除息后价格新挂合约，所需新挂的合约包括认购、认沽，四个到期月份，五个行权价（包括一个平值期权、两个实值期权、两个虚值期权）组合共</a:t>
            </a:r>
            <a:r>
              <a:rPr lang="en-US" altLang="zh-CN" b="0" i="0" dirty="0">
                <a:solidFill>
                  <a:srgbClr val="191919"/>
                </a:solidFill>
                <a:effectLst/>
                <a:latin typeface="PingFang SC"/>
              </a:rPr>
              <a:t>40</a:t>
            </a:r>
            <a:r>
              <a:rPr lang="zh-CN" altLang="en-US" b="0" i="0" dirty="0">
                <a:solidFill>
                  <a:srgbClr val="191919"/>
                </a:solidFill>
                <a:effectLst/>
                <a:latin typeface="PingFang SC"/>
              </a:rPr>
              <a:t>个合约。</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比率看涨后价差策略</a:t>
            </a:r>
            <a:endParaRPr lang="en-US" altLang="zh-CN" dirty="0"/>
          </a:p>
          <a:p>
            <a:r>
              <a:rPr lang="zh-CN" altLang="en-US" dirty="0"/>
              <a:t>卖出一份实值看涨期权，买入两份虚值看涨期权</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市场存在通过股指期货期权合成股指期货实现类趋势跟踪的策略</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日历价差套利</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266700" algn="just">
              <a:spcBef>
                <a:spcPts val="0"/>
              </a:spcBef>
              <a:spcAft>
                <a:spcPts val="0"/>
              </a:spcAft>
            </a:pP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远期和期货非常相似，其区别主要在于交易机制不同，由此也会造成远期价格和期货价格具有一定的差异。</a:t>
            </a:r>
            <a:r>
              <a:rPr lang="zh-CN" altLang="zh-CN" sz="1800" b="0" dirty="0">
                <a:effectLst/>
                <a:ea typeface="等线" panose="02010600030101010101" pitchFamily="2" charset="-122"/>
                <a:cs typeface="Times New Roman" panose="02020603050405020304" pitchFamily="18" charset="0"/>
              </a:rPr>
              <a:t>例如，当标的资产价格与利率正相关时，期货价格会高于远期价格</a:t>
            </a:r>
            <a:r>
              <a:rPr lang="zh-CN" altLang="en-US" sz="1800" b="0" dirty="0">
                <a:effectLst/>
                <a:ea typeface="等线" panose="02010600030101010101" pitchFamily="2" charset="-122"/>
                <a:cs typeface="Times New Roman" panose="02020603050405020304" pitchFamily="18" charset="0"/>
              </a:rPr>
              <a:t>。</a:t>
            </a:r>
            <a:endParaRPr lang="en-US" altLang="zh-CN" sz="1800" b="0" dirty="0">
              <a:effectLst/>
              <a:ea typeface="等线" panose="02010600030101010101" pitchFamily="2" charset="-122"/>
              <a:cs typeface="Times New Roman" panose="02020603050405020304" pitchFamily="18" charset="0"/>
            </a:endParaRPr>
          </a:p>
          <a:p>
            <a:pPr marL="0" marR="0" indent="266700" algn="just">
              <a:spcBef>
                <a:spcPts val="0"/>
              </a:spcBef>
              <a:spcAft>
                <a:spcPts val="0"/>
              </a:spcAft>
            </a:pPr>
            <a:r>
              <a:rPr lang="zh-CN" altLang="zh-CN" sz="1800" b="1" dirty="0">
                <a:effectLst/>
                <a:ea typeface="等线" panose="02010600030101010101" pitchFamily="2" charset="-122"/>
                <a:cs typeface="Times New Roman" panose="02020603050405020304" pitchFamily="18" charset="0"/>
              </a:rPr>
              <a:t>在对远期进行定价时，我们应该区分投资资产和消费资产</a:t>
            </a:r>
            <a:endParaRPr lang="en-US" altLang="zh-CN" sz="1800" b="0" dirty="0">
              <a:effectLst/>
              <a:ea typeface="等线" panose="02010600030101010101" pitchFamily="2" charset="-122"/>
              <a:cs typeface="Times New Roman" panose="02020603050405020304" pitchFamily="18" charset="0"/>
            </a:endParaRPr>
          </a:p>
          <a:p>
            <a:pPr marL="0" marR="0" lvl="0" indent="266700" algn="just" defTabSz="914400" rtl="0" eaLnBrk="1" fontAlgn="auto" latinLnBrk="0" hangingPunct="1">
              <a:lnSpc>
                <a:spcPct val="100000"/>
              </a:lnSpc>
              <a:spcBef>
                <a:spcPts val="0"/>
              </a:spcBef>
              <a:spcAft>
                <a:spcPts val="0"/>
              </a:spcAft>
              <a:buClrTx/>
              <a:buSzTx/>
              <a:buFontTx/>
              <a:buNone/>
              <a:defRPr/>
            </a:pP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下面我们对各种情况逐个分析。</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266700" algn="just">
              <a:spcBef>
                <a:spcPts val="0"/>
              </a:spcBef>
              <a:spcAft>
                <a:spcPts val="0"/>
              </a:spcAft>
            </a:pPr>
            <a:endParaRPr lang="zh-CN" altLang="en-US" b="0"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kern="100" baseline="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首先假设资产不提供中间收入</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我们构建两个投资组合</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solidFill>
                      <a:srgbClr val="808080"/>
                    </a:solidFill>
                    <a:effectLst/>
                    <a:latin typeface="等线" panose="02010600030101010101" pitchFamily="2" charset="-122"/>
                    <a:ea typeface="等线" panose="02010600030101010101" pitchFamily="2" charset="-122"/>
                    <a:cs typeface="Times New Roman" panose="02020603050405020304" pitchFamily="18" charset="0"/>
                  </a:rPr>
                  <a:t>组合</a:t>
                </a:r>
                <a:r>
                  <a:rPr lang="en-US" altLang="zh-CN" sz="1800" kern="100" dirty="0">
                    <a:solidFill>
                      <a:srgbClr val="808080"/>
                    </a:solidFill>
                    <a:effectLst/>
                    <a:latin typeface="等线" panose="02010600030101010101" pitchFamily="2" charset="-122"/>
                    <a:ea typeface="等线" panose="02010600030101010101" pitchFamily="2" charset="-122"/>
                    <a:cs typeface="Times New Roman" panose="02020603050405020304" pitchFamily="18" charset="0"/>
                  </a:rPr>
                  <a:t>A</a:t>
                </a:r>
                <a:r>
                  <a:rPr lang="zh-CN" altLang="zh-CN" sz="1800" kern="100" dirty="0">
                    <a:solidFill>
                      <a:srgbClr val="808080"/>
                    </a:solidFill>
                    <a:effectLst/>
                    <a:latin typeface="等线" panose="02010600030101010101" pitchFamily="2" charset="-122"/>
                    <a:ea typeface="等线" panose="02010600030101010101" pitchFamily="2" charset="-122"/>
                    <a:cs typeface="Times New Roman" panose="02020603050405020304" pitchFamily="18" charset="0"/>
                  </a:rPr>
                  <a:t>为远期合约空头＋数额为</a:t>
                </a:r>
                <a14:m>
                  <m:oMath xmlns:m="http://schemas.openxmlformats.org/officeDocument/2006/math">
                    <m:r>
                      <a:rPr lang="en-US" altLang="zh-CN" sz="1800" i="1" kern="100">
                        <a:solidFill>
                          <a:srgbClr val="808080"/>
                        </a:solidFill>
                        <a:effectLst/>
                        <a:latin typeface="Cambria Math" panose="02040503050406030204" pitchFamily="18" charset="0"/>
                        <a:ea typeface="等线" panose="02010600030101010101" pitchFamily="2" charset="-122"/>
                        <a:cs typeface="Times New Roman" panose="02020603050405020304" pitchFamily="18" charset="0"/>
                      </a:rPr>
                      <m:t>𝐾</m:t>
                    </m:r>
                    <m:sSup>
                      <m:sSupPr>
                        <m:ctrlPr>
                          <a:rPr lang="zh-CN" altLang="zh-CN" sz="1800" i="1" kern="100">
                            <a:solidFill>
                              <a:srgbClr val="80808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solidFill>
                              <a:srgbClr val="808080"/>
                            </a:solidFill>
                            <a:effectLst/>
                            <a:latin typeface="Cambria Math" panose="02040503050406030204" pitchFamily="18" charset="0"/>
                            <a:ea typeface="等线" panose="02010600030101010101" pitchFamily="2" charset="-122"/>
                            <a:cs typeface="Times New Roman" panose="02020603050405020304" pitchFamily="18" charset="0"/>
                          </a:rPr>
                          <m:t>𝑒</m:t>
                        </m:r>
                      </m:e>
                      <m:sup>
                        <m:r>
                          <a:rPr lang="en-US" altLang="zh-CN" sz="1800" i="1" kern="100">
                            <a:solidFill>
                              <a:srgbClr val="80808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solidFill>
                              <a:srgbClr val="808080"/>
                            </a:solidFill>
                            <a:effectLst/>
                            <a:latin typeface="Cambria Math" panose="02040503050406030204" pitchFamily="18" charset="0"/>
                            <a:ea typeface="等线" panose="02010600030101010101" pitchFamily="2" charset="-122"/>
                            <a:cs typeface="Times New Roman" panose="02020603050405020304" pitchFamily="18" charset="0"/>
                          </a:rPr>
                          <m:t>𝑟</m:t>
                        </m:r>
                        <m:r>
                          <a:rPr lang="en-US" altLang="zh-CN" sz="1800" i="1" kern="100">
                            <a:solidFill>
                              <a:srgbClr val="80808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solidFill>
                              <a:srgbClr val="808080"/>
                            </a:solidFill>
                            <a:effectLst/>
                            <a:latin typeface="Cambria Math" panose="02040503050406030204" pitchFamily="18" charset="0"/>
                            <a:ea typeface="等线" panose="02010600030101010101" pitchFamily="2" charset="-122"/>
                            <a:cs typeface="Times New Roman" panose="02020603050405020304" pitchFamily="18" charset="0"/>
                          </a:rPr>
                          <m:t>𝑇</m:t>
                        </m:r>
                        <m:r>
                          <a:rPr lang="en-US" altLang="zh-CN" sz="1800" i="1" kern="100">
                            <a:solidFill>
                              <a:srgbClr val="80808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solidFill>
                              <a:srgbClr val="808080"/>
                            </a:solidFill>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800" i="1" kern="100">
                            <a:solidFill>
                              <a:srgbClr val="808080"/>
                            </a:solidFill>
                            <a:effectLst/>
                            <a:latin typeface="Cambria Math" panose="02040503050406030204" pitchFamily="18" charset="0"/>
                            <a:ea typeface="等线" panose="02010600030101010101" pitchFamily="2" charset="-122"/>
                            <a:cs typeface="Times New Roman" panose="02020603050405020304" pitchFamily="18" charset="0"/>
                          </a:rPr>
                          <m:t>)</m:t>
                        </m:r>
                      </m:sup>
                    </m:sSup>
                  </m:oMath>
                </a14:m>
                <a:r>
                  <a:rPr lang="zh-CN" altLang="zh-CN" sz="1800" kern="100" dirty="0">
                    <a:solidFill>
                      <a:srgbClr val="808080"/>
                    </a:solidFill>
                    <a:effectLst/>
                    <a:latin typeface="等线" panose="02010600030101010101" pitchFamily="2" charset="-122"/>
                    <a:ea typeface="等线" panose="02010600030101010101" pitchFamily="2" charset="-122"/>
                    <a:cs typeface="Times New Roman" panose="02020603050405020304" pitchFamily="18" charset="0"/>
                  </a:rPr>
                  <a:t>的现金，组合</a:t>
                </a:r>
                <a:r>
                  <a:rPr lang="en-US" altLang="zh-CN" sz="1800" kern="100" dirty="0">
                    <a:solidFill>
                      <a:srgbClr val="808080"/>
                    </a:solidFill>
                    <a:effectLst/>
                    <a:latin typeface="等线" panose="02010600030101010101" pitchFamily="2" charset="-122"/>
                    <a:ea typeface="等线" panose="02010600030101010101" pitchFamily="2" charset="-122"/>
                    <a:cs typeface="Times New Roman" panose="02020603050405020304" pitchFamily="18" charset="0"/>
                  </a:rPr>
                  <a:t>B</a:t>
                </a:r>
                <a:r>
                  <a:rPr lang="zh-CN" altLang="zh-CN" sz="1800" kern="100" dirty="0">
                    <a:solidFill>
                      <a:srgbClr val="808080"/>
                    </a:solidFill>
                    <a:effectLst/>
                    <a:latin typeface="等线" panose="02010600030101010101" pitchFamily="2" charset="-122"/>
                    <a:ea typeface="等线" panose="02010600030101010101" pitchFamily="2" charset="-122"/>
                    <a:cs typeface="Times New Roman" panose="02020603050405020304" pitchFamily="18" charset="0"/>
                  </a:rPr>
                  <a:t>为一单位标的资产</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。在到期日两种组合的价值均为一单位标的资产的即期价格，那么这两种组合的现值一定相等。再根据远期价格的定义，即使得合约价值</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为零的交割价格</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，则可以得到远期价格。</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如果已知资产的现金收益，记现金收益的贴现值为</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𝐼</m:t>
                    </m:r>
                  </m:oMath>
                </a14:m>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，那么将组合</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变为一单位标的资产</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本金为</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𝐼</m:t>
                    </m:r>
                  </m:oMath>
                </a14:m>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的负债。这样，资产提供的收益恰好可用于偿还负债的本息，在到期日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时组合</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的价值仍为</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𝑆</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𝑇</m:t>
                        </m:r>
                      </m:sub>
                    </m:sSub>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oMath>
                </a14:m>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和组合</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的相同。类似的，可以得到此时的远期价格</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若已知资产的收益率为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q</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，则将组合</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变为</a:t>
                </a:r>
                <a14:m>
                  <m:oMath xmlns:m="http://schemas.openxmlformats.org/officeDocument/2006/math">
                    <m:sSup>
                      <m:sSupPr>
                        <m:ctrlPr>
                          <a:rPr kumimoji="0" lang="en-US" altLang="zh-CN" sz="1800" b="0" i="1" u="none" strike="noStrike" kern="1200" cap="none" spc="0" normalizeH="0" baseline="0" noProof="0" smtClean="0">
                            <a:ln>
                              <a:noFill/>
                            </a:ln>
                            <a:solidFill>
                              <a:srgbClr val="972022"/>
                            </a:solidFill>
                            <a:effectLst/>
                            <a:uLnTx/>
                            <a:uFillTx/>
                            <a:latin typeface="Cambria Math" panose="02040503050406030204" pitchFamily="18" charset="0"/>
                            <a:cs typeface="+mn-ea"/>
                            <a:sym typeface="+mn-lt"/>
                          </a:rPr>
                        </m:ctrlPr>
                      </m:sSupPr>
                      <m:e>
                        <m:r>
                          <a:rPr kumimoji="0" lang="en-US" altLang="zh-CN" sz="1800" b="0" i="1" u="none" strike="noStrike" kern="1200" cap="none" spc="0" normalizeH="0" baseline="0" noProof="0" smtClean="0">
                            <a:ln>
                              <a:noFill/>
                            </a:ln>
                            <a:solidFill>
                              <a:srgbClr val="972022"/>
                            </a:solidFill>
                            <a:effectLst/>
                            <a:uLnTx/>
                            <a:uFillTx/>
                            <a:latin typeface="Cambria Math" panose="02040503050406030204" pitchFamily="18" charset="0"/>
                            <a:cs typeface="+mn-ea"/>
                            <a:sym typeface="+mn-lt"/>
                          </a:rPr>
                          <m:t>𝑒</m:t>
                        </m:r>
                      </m:e>
                      <m:sup>
                        <m:r>
                          <a:rPr kumimoji="0" lang="en-US" altLang="zh-CN" sz="1800" b="0" i="1" u="none" strike="noStrike" kern="1200" cap="none" spc="0" normalizeH="0" baseline="0" noProof="0" smtClean="0">
                            <a:ln>
                              <a:noFill/>
                            </a:ln>
                            <a:solidFill>
                              <a:srgbClr val="972022"/>
                            </a:solidFill>
                            <a:effectLst/>
                            <a:uLnTx/>
                            <a:uFillTx/>
                            <a:latin typeface="Cambria Math" panose="02040503050406030204" pitchFamily="18" charset="0"/>
                            <a:cs typeface="+mn-ea"/>
                            <a:sym typeface="+mn-lt"/>
                          </a:rPr>
                          <m:t>−</m:t>
                        </m:r>
                        <m:r>
                          <a:rPr kumimoji="0" lang="en-US" altLang="zh-CN" sz="1800" b="0" i="1" u="none" strike="noStrike" kern="1200" cap="none" spc="0" normalizeH="0" baseline="0" noProof="0" smtClean="0">
                            <a:ln>
                              <a:noFill/>
                            </a:ln>
                            <a:solidFill>
                              <a:srgbClr val="972022"/>
                            </a:solidFill>
                            <a:effectLst/>
                            <a:uLnTx/>
                            <a:uFillTx/>
                            <a:latin typeface="Cambria Math" panose="02040503050406030204" pitchFamily="18" charset="0"/>
                            <a:cs typeface="+mn-ea"/>
                            <a:sym typeface="+mn-lt"/>
                          </a:rPr>
                          <m:t>𝑞</m:t>
                        </m:r>
                        <m:r>
                          <a:rPr kumimoji="0" lang="en-US" altLang="zh-CN" sz="1800" b="0" i="1" u="none" strike="noStrike" kern="1200" cap="none" spc="0" normalizeH="0" baseline="0" noProof="0" smtClean="0">
                            <a:ln>
                              <a:noFill/>
                            </a:ln>
                            <a:solidFill>
                              <a:srgbClr val="972022"/>
                            </a:solidFill>
                            <a:effectLst/>
                            <a:uLnTx/>
                            <a:uFillTx/>
                            <a:latin typeface="Cambria Math" panose="02040503050406030204" pitchFamily="18" charset="0"/>
                            <a:cs typeface="+mn-ea"/>
                            <a:sym typeface="+mn-lt"/>
                          </a:rPr>
                          <m:t>(</m:t>
                        </m:r>
                        <m:r>
                          <a:rPr kumimoji="0" lang="en-US" altLang="zh-CN" sz="1800" b="0" i="1" u="none" strike="noStrike" kern="1200" cap="none" spc="0" normalizeH="0" baseline="0" noProof="0" smtClean="0">
                            <a:ln>
                              <a:noFill/>
                            </a:ln>
                            <a:solidFill>
                              <a:srgbClr val="972022"/>
                            </a:solidFill>
                            <a:effectLst/>
                            <a:uLnTx/>
                            <a:uFillTx/>
                            <a:latin typeface="Cambria Math" panose="02040503050406030204" pitchFamily="18" charset="0"/>
                            <a:cs typeface="+mn-ea"/>
                            <a:sym typeface="+mn-lt"/>
                          </a:rPr>
                          <m:t>𝑇</m:t>
                        </m:r>
                        <m:r>
                          <a:rPr kumimoji="0" lang="en-US" altLang="zh-CN" sz="1800" b="0" i="1" u="none" strike="noStrike" kern="1200" cap="none" spc="0" normalizeH="0" baseline="0" noProof="0" smtClean="0">
                            <a:ln>
                              <a:noFill/>
                            </a:ln>
                            <a:solidFill>
                              <a:srgbClr val="972022"/>
                            </a:solidFill>
                            <a:effectLst/>
                            <a:uLnTx/>
                            <a:uFillTx/>
                            <a:latin typeface="Cambria Math" panose="02040503050406030204" pitchFamily="18" charset="0"/>
                            <a:cs typeface="+mn-ea"/>
                            <a:sym typeface="+mn-lt"/>
                          </a:rPr>
                          <m:t>−</m:t>
                        </m:r>
                        <m:r>
                          <a:rPr kumimoji="0" lang="en-US" altLang="zh-CN" sz="1800" b="0" i="1" u="none" strike="noStrike" kern="1200" cap="none" spc="0" normalizeH="0" baseline="0" noProof="0" smtClean="0">
                            <a:ln>
                              <a:noFill/>
                            </a:ln>
                            <a:solidFill>
                              <a:srgbClr val="972022"/>
                            </a:solidFill>
                            <a:effectLst/>
                            <a:uLnTx/>
                            <a:uFillTx/>
                            <a:latin typeface="Cambria Math" panose="02040503050406030204" pitchFamily="18" charset="0"/>
                            <a:cs typeface="+mn-ea"/>
                            <a:sym typeface="+mn-lt"/>
                          </a:rPr>
                          <m:t>𝑡</m:t>
                        </m:r>
                        <m:r>
                          <a:rPr kumimoji="0" lang="en-US" altLang="zh-CN" sz="1800" b="0" i="1" u="none" strike="noStrike" kern="1200" cap="none" spc="0" normalizeH="0" baseline="0" noProof="0" smtClean="0">
                            <a:ln>
                              <a:noFill/>
                            </a:ln>
                            <a:solidFill>
                              <a:srgbClr val="972022"/>
                            </a:solidFill>
                            <a:effectLst/>
                            <a:uLnTx/>
                            <a:uFillTx/>
                            <a:latin typeface="Cambria Math" panose="02040503050406030204" pitchFamily="18" charset="0"/>
                            <a:cs typeface="+mn-ea"/>
                            <a:sym typeface="+mn-lt"/>
                          </a:rPr>
                          <m:t>)</m:t>
                        </m:r>
                      </m:sup>
                    </m:sSup>
                  </m:oMath>
                </a14:m>
                <a:r>
                  <a:rPr lang="zh-CN" altLang="en-US" sz="1800" dirty="0">
                    <a:solidFill>
                      <a:srgbClr val="972022"/>
                    </a:solidFill>
                    <a:cs typeface="+mn-ea"/>
                    <a:sym typeface="+mn-lt"/>
                  </a:rPr>
                  <a:t>单位</a:t>
                </a:r>
                <a:r>
                  <a:rPr lang="zh-CN" altLang="en-US" sz="1800" dirty="0">
                    <a:solidFill>
                      <a:prstClr val="black"/>
                    </a:solidFill>
                    <a:cs typeface="+mn-ea"/>
                    <a:sym typeface="+mn-lt"/>
                  </a:rPr>
                  <a:t>标的资产，并将所有收入都再投资于该资产，这样在</a:t>
                </a:r>
                <a:r>
                  <a:rPr lang="en-US" altLang="zh-CN" sz="1800" dirty="0">
                    <a:solidFill>
                      <a:prstClr val="black"/>
                    </a:solidFill>
                    <a:cs typeface="+mn-ea"/>
                    <a:sym typeface="+mn-lt"/>
                  </a:rPr>
                  <a:t>T</a:t>
                </a:r>
                <a:r>
                  <a:rPr lang="zh-CN" altLang="en-US" sz="1800" dirty="0">
                    <a:solidFill>
                      <a:prstClr val="black"/>
                    </a:solidFill>
                    <a:cs typeface="+mn-ea"/>
                    <a:sym typeface="+mn-lt"/>
                  </a:rPr>
                  <a:t>时刻，组合</a:t>
                </a:r>
                <a:r>
                  <a:rPr lang="en-US" altLang="zh-CN" sz="1800" dirty="0">
                    <a:solidFill>
                      <a:prstClr val="black"/>
                    </a:solidFill>
                    <a:cs typeface="+mn-ea"/>
                    <a:sym typeface="+mn-lt"/>
                  </a:rPr>
                  <a:t>B</a:t>
                </a:r>
                <a:r>
                  <a:rPr lang="zh-CN" altLang="en-US" sz="1800" dirty="0">
                    <a:solidFill>
                      <a:prstClr val="black"/>
                    </a:solidFill>
                    <a:cs typeface="+mn-ea"/>
                    <a:sym typeface="+mn-lt"/>
                  </a:rPr>
                  <a:t>变为一单位的标的资产，和组合</a:t>
                </a:r>
                <a:r>
                  <a:rPr lang="en-US" altLang="zh-CN" sz="1800" dirty="0">
                    <a:solidFill>
                      <a:prstClr val="black"/>
                    </a:solidFill>
                    <a:cs typeface="+mn-ea"/>
                    <a:sym typeface="+mn-lt"/>
                  </a:rPr>
                  <a:t>A</a:t>
                </a:r>
                <a:r>
                  <a:rPr lang="zh-CN" altLang="en-US" sz="1800" dirty="0">
                    <a:solidFill>
                      <a:prstClr val="black"/>
                    </a:solidFill>
                    <a:cs typeface="+mn-ea"/>
                    <a:sym typeface="+mn-lt"/>
                  </a:rPr>
                  <a:t>价值相同。同样的，可以得到此时的远期价格。</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r="-1030" b="-24021"/>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5A096EAE-40E0-41EF-BE24-BFC6198EB1DF}"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algn="just">
                  <a:spcBef>
                    <a:spcPts val="0"/>
                  </a:spcBef>
                  <a:spcAft>
                    <a:spcPts val="0"/>
                  </a:spcAft>
                </a:pP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对于消费资产，一般会有储存费用。最重要的是，资产本身具有消费价值，因此现货存在一定的溢价，这就导致远期价格相对偏低</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我们可以用便利收益率来衡量资产的消费价值，即持有资产现货带来的好处</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记便利收益率为</a:t>
                </a:r>
                <a14:m>
                  <m:oMath xmlns:m="http://schemas.openxmlformats.org/officeDocument/2006/math">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𝜸</m:t>
                    </m:r>
                  </m:oMath>
                </a14:m>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，其按照该关系式定义。将带有</a:t>
                </a:r>
                <a14:m>
                  <m:oMath xmlns:m="http://schemas.openxmlformats.org/officeDocument/2006/math">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𝜸</m:t>
                    </m:r>
                  </m:oMath>
                </a14:m>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的项移到右边，以得到此时远期的定价公式</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r>
                  <a:rPr lang="zh-CN" altLang="zh-CN" sz="1800" b="1" dirty="0">
                    <a:effectLst/>
                    <a:ea typeface="等线" panose="02010600030101010101" pitchFamily="2" charset="-122"/>
                    <a:cs typeface="Times New Roman" panose="02020603050405020304" pitchFamily="18" charset="0"/>
                  </a:rPr>
                  <a:t>一般的，我们可以用持有成本来概括远期的定价</a:t>
                </a:r>
                <a:r>
                  <a:rPr lang="zh-CN" altLang="zh-CN" sz="1800" dirty="0">
                    <a:effectLst/>
                    <a:ea typeface="等线" panose="02010600030101010101" pitchFamily="2" charset="-122"/>
                    <a:cs typeface="Times New Roman" panose="02020603050405020304" pitchFamily="18" charset="0"/>
                  </a:rPr>
                  <a:t>。</a:t>
                </a:r>
                <a:endParaRPr lang="en-US" altLang="zh-CN" sz="1800" dirty="0">
                  <a:effectLst/>
                  <a:ea typeface="等线" panose="02010600030101010101" pitchFamily="2" charset="-122"/>
                  <a:cs typeface="Times New Roman" panose="02020603050405020304" pitchFamily="18" charset="0"/>
                </a:endParaRPr>
              </a:p>
              <a:p>
                <a:r>
                  <a:rPr lang="zh-CN" altLang="en-US" sz="1800" dirty="0">
                    <a:effectLst/>
                    <a:ea typeface="等线" panose="02010600030101010101" pitchFamily="2" charset="-122"/>
                    <a:cs typeface="Times New Roman" panose="02020603050405020304" pitchFamily="18" charset="0"/>
                  </a:rPr>
                  <a:t>如果</a:t>
                </a:r>
                <a:r>
                  <a:rPr lang="zh-CN" altLang="zh-CN" sz="1800" dirty="0">
                    <a:effectLst/>
                    <a:ea typeface="等线" panose="02010600030101010101" pitchFamily="2" charset="-122"/>
                    <a:cs typeface="Times New Roman" panose="02020603050405020304" pitchFamily="18" charset="0"/>
                  </a:rPr>
                  <a:t>用</a:t>
                </a:r>
                <a:r>
                  <a:rPr lang="en-US" altLang="zh-CN" sz="1800" dirty="0">
                    <a:effectLst/>
                    <a:ea typeface="等线" panose="02010600030101010101" pitchFamily="2" charset="-122"/>
                    <a:cs typeface="Times New Roman" panose="02020603050405020304" pitchFamily="18" charset="0"/>
                  </a:rPr>
                  <a:t>c</a:t>
                </a:r>
                <a:r>
                  <a:rPr lang="zh-CN" altLang="zh-CN" sz="1800" dirty="0">
                    <a:effectLst/>
                    <a:ea typeface="等线" panose="02010600030101010101" pitchFamily="2" charset="-122"/>
                    <a:cs typeface="Times New Roman" panose="02020603050405020304" pitchFamily="18" charset="0"/>
                  </a:rPr>
                  <a:t>来描述持有成本，那么远期定价公式为</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𝐹</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𝑆</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𝑒</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𝑐</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𝑇</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up>
                    </m:sSup>
                  </m:oMath>
                </a14:m>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5A096EAE-40E0-41EF-BE24-BFC6198EB1DF}"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在前面，我们根据标的资产的价格以及其他变量推导出了远期的价格。。。。</a:t>
            </a:r>
            <a:endParaRPr lang="en-US" altLang="zh-CN" dirty="0"/>
          </a:p>
          <a:p>
            <a:r>
              <a:rPr lang="zh-CN" altLang="en-US" dirty="0"/>
              <a:t>另一方面，期货交易中约定的价格是未来的交易价格，那么我们可能会很自然的认为，期货价格是对标的资产未来价格的预期。但实际上并不是这样，下面以无收益的投资资产为例进行说明：</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A096EAE-40E0-41EF-BE24-BFC6198EB1DF}"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jpe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descr="北大汇丰名片汇总-29"/>
          <p:cNvPicPr>
            <a:picLocks noChangeAspect="1"/>
          </p:cNvPicPr>
          <p:nvPr userDrawn="1"/>
        </p:nvPicPr>
        <p:blipFill rotWithShape="1">
          <a:blip r:embed="rId2" cstate="print">
            <a:clrChange>
              <a:clrFrom>
                <a:srgbClr val="575050"/>
              </a:clrFrom>
              <a:clrTo>
                <a:srgbClr val="575050">
                  <a:alpha val="0"/>
                </a:srgbClr>
              </a:clrTo>
            </a:clrChange>
            <a:duotone>
              <a:schemeClr val="bg2">
                <a:shade val="45000"/>
                <a:satMod val="135000"/>
              </a:schemeClr>
              <a:prstClr val="white"/>
            </a:duotone>
            <a:extLst>
              <a:ext uri="{BEBA8EAE-BF5A-486C-A8C5-ECC9F3942E4B}">
                <a14:imgProps xmlns:a14="http://schemas.microsoft.com/office/drawing/2010/main">
                  <a14:imgLayer r:embed="rId3">
                    <a14:imgEffect>
                      <a14:saturation sat="62000"/>
                    </a14:imgEffect>
                  </a14:imgLayer>
                </a14:imgProps>
              </a:ext>
            </a:extLst>
          </a:blip>
          <a:srcRect l="3397" t="17515" r="3304" b="43865"/>
          <a:stretch>
            <a:fillRect/>
          </a:stretch>
        </p:blipFill>
        <p:spPr>
          <a:xfrm>
            <a:off x="-8022" y="-16042"/>
            <a:ext cx="12192000" cy="4448329"/>
          </a:xfrm>
          <a:prstGeom prst="rect">
            <a:avLst/>
          </a:prstGeom>
        </p:spPr>
      </p:pic>
      <p:pic>
        <p:nvPicPr>
          <p:cNvPr id="3" name="图片 2" descr="北大汇丰名片汇总-29"/>
          <p:cNvPicPr>
            <a:picLocks noChangeAspect="1"/>
          </p:cNvPicPr>
          <p:nvPr userDrawn="1"/>
        </p:nvPicPr>
        <p:blipFill rotWithShape="1">
          <a:blip r:embed="rId4" cstate="print"/>
          <a:srcRect l="3397" t="14689" r="3304" b="43865"/>
          <a:stretch>
            <a:fillRect/>
          </a:stretch>
        </p:blipFill>
        <p:spPr>
          <a:xfrm flipV="1">
            <a:off x="-2" y="2156337"/>
            <a:ext cx="12192000" cy="4773851"/>
          </a:xfrm>
          <a:prstGeom prst="rect">
            <a:avLst/>
          </a:prstGeom>
        </p:spPr>
      </p:pic>
      <p:sp>
        <p:nvSpPr>
          <p:cNvPr id="7" name="椭圆 6"/>
          <p:cNvSpPr/>
          <p:nvPr userDrawn="1"/>
        </p:nvSpPr>
        <p:spPr>
          <a:xfrm>
            <a:off x="10686197" y="607909"/>
            <a:ext cx="1009934" cy="1009934"/>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0246" b="29673"/>
          <a:stretch>
            <a:fillRect/>
          </a:stretch>
        </p:blipFill>
        <p:spPr>
          <a:xfrm>
            <a:off x="10682285" y="6353267"/>
            <a:ext cx="900337" cy="383939"/>
          </a:xfrm>
          <a:prstGeom prst="rect">
            <a:avLst/>
          </a:prstGeom>
        </p:spPr>
      </p:pic>
      <p:sp>
        <p:nvSpPr>
          <p:cNvPr id="2" name="标题 1"/>
          <p:cNvSpPr>
            <a:spLocks noGrp="1"/>
          </p:cNvSpPr>
          <p:nvPr>
            <p:ph type="title"/>
          </p:nvPr>
        </p:nvSpPr>
        <p:spPr>
          <a:xfrm>
            <a:off x="459197" y="384696"/>
            <a:ext cx="10515600" cy="780501"/>
          </a:xfrm>
        </p:spPr>
        <p:txBody>
          <a:bodyPr>
            <a:normAutofit/>
          </a:bodyPr>
          <a:lstStyle>
            <a:lvl1pPr>
              <a:defRPr sz="3200" b="1">
                <a:solidFill>
                  <a:srgbClr val="9C0308"/>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6" name="燕尾形 5"/>
          <p:cNvSpPr/>
          <p:nvPr userDrawn="1"/>
        </p:nvSpPr>
        <p:spPr>
          <a:xfrm>
            <a:off x="11511889" y="6353267"/>
            <a:ext cx="447775" cy="383232"/>
          </a:xfrm>
          <a:prstGeom prst="chevron">
            <a:avLst>
              <a:gd name="adj" fmla="val 16728"/>
            </a:avLst>
          </a:prstGeom>
          <a:solidFill>
            <a:srgbClr val="972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solidFill>
                <a:schemeClr val="tx1"/>
              </a:solidFill>
            </a:endParaRPr>
          </a:p>
        </p:txBody>
      </p:sp>
      <p:sp>
        <p:nvSpPr>
          <p:cNvPr id="9" name="矩形: 圆角 7"/>
          <p:cNvSpPr/>
          <p:nvPr userDrawn="1"/>
        </p:nvSpPr>
        <p:spPr>
          <a:xfrm>
            <a:off x="3716989" y="2051915"/>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1</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4408364" y="2564872"/>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
        <p:nvSpPr>
          <p:cNvPr id="11" name="矩形: 圆角 18"/>
          <p:cNvSpPr/>
          <p:nvPr userDrawn="1"/>
        </p:nvSpPr>
        <p:spPr>
          <a:xfrm>
            <a:off x="3716990" y="2938634"/>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2</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userDrawn="1"/>
        </p:nvCxnSpPr>
        <p:spPr>
          <a:xfrm>
            <a:off x="4408365" y="3451591"/>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
        <p:nvSpPr>
          <p:cNvPr id="13" name="矩形: 圆角 20"/>
          <p:cNvSpPr/>
          <p:nvPr userDrawn="1"/>
        </p:nvSpPr>
        <p:spPr>
          <a:xfrm>
            <a:off x="3716990" y="3966208"/>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3</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userDrawn="1"/>
        </p:nvCxnSpPr>
        <p:spPr>
          <a:xfrm>
            <a:off x="4408365" y="4459895"/>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
        <p:nvSpPr>
          <p:cNvPr id="7" name="灯片编号占位符 5"/>
          <p:cNvSpPr>
            <a:spLocks noGrp="1"/>
          </p:cNvSpPr>
          <p:nvPr>
            <p:ph type="sldNum" sz="quarter" idx="12"/>
          </p:nvPr>
        </p:nvSpPr>
        <p:spPr>
          <a:xfrm>
            <a:off x="9216464" y="6371727"/>
            <a:ext cx="2743200" cy="365125"/>
          </a:xfrm>
        </p:spPr>
        <p:txBody>
          <a:bodyPr/>
          <a:lstStyle>
            <a:lvl1pPr>
              <a:defRPr sz="1800" baseline="0">
                <a:solidFill>
                  <a:schemeClr val="bg1"/>
                </a:solidFill>
                <a:ea typeface="黑体" panose="02010609060101010101" pitchFamily="49" charset="-122"/>
              </a:defRPr>
            </a:lvl1pPr>
          </a:lstStyle>
          <a:p>
            <a:fld id="{B3D16A10-271B-4362-BAC4-0DEA405ED26B}"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78261" y="-16162"/>
            <a:ext cx="10338100" cy="1072212"/>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6" name="燕尾形 5"/>
          <p:cNvSpPr/>
          <p:nvPr userDrawn="1"/>
        </p:nvSpPr>
        <p:spPr>
          <a:xfrm>
            <a:off x="11511889" y="6353267"/>
            <a:ext cx="447775" cy="383232"/>
          </a:xfrm>
          <a:prstGeom prst="chevron">
            <a:avLst>
              <a:gd name="adj" fmla="val 16728"/>
            </a:avLst>
          </a:prstGeom>
          <a:solidFill>
            <a:srgbClr val="972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solidFill>
                <a:schemeClr val="tx1"/>
              </a:solidFill>
            </a:endParaRPr>
          </a:p>
        </p:txBody>
      </p:sp>
      <p:sp>
        <p:nvSpPr>
          <p:cNvPr id="7" name="灯片编号占位符 5"/>
          <p:cNvSpPr>
            <a:spLocks noGrp="1"/>
          </p:cNvSpPr>
          <p:nvPr>
            <p:ph type="sldNum" sz="quarter" idx="12"/>
          </p:nvPr>
        </p:nvSpPr>
        <p:spPr>
          <a:xfrm>
            <a:off x="9216899" y="6353269"/>
            <a:ext cx="2743200" cy="365125"/>
          </a:xfrm>
        </p:spPr>
        <p:txBody>
          <a:bodyPr/>
          <a:lstStyle>
            <a:lvl1pPr>
              <a:defRPr sz="1800" baseline="0">
                <a:solidFill>
                  <a:schemeClr val="bg1"/>
                </a:solidFill>
                <a:ea typeface="黑体" panose="02010609060101010101" pitchFamily="49" charset="-122"/>
              </a:defRPr>
            </a:lvl1pPr>
          </a:lstStyle>
          <a:p>
            <a:fld id="{1EA6C56D-0CE0-47FB-86BA-7B1B4E55B176}" type="slidenum">
              <a:rPr lang="zh-CN" altLang="en-US" smtClean="0"/>
              <a:t>‹#›</a:t>
            </a:fld>
            <a:endParaRPr lang="zh-CN" altLang="en-US" dirty="0"/>
          </a:p>
        </p:txBody>
      </p: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0246" b="29673"/>
          <a:stretch>
            <a:fillRect/>
          </a:stretch>
        </p:blipFill>
        <p:spPr>
          <a:xfrm>
            <a:off x="10682285" y="6353267"/>
            <a:ext cx="900337" cy="383939"/>
          </a:xfrm>
          <a:prstGeom prst="rect">
            <a:avLst/>
          </a:prstGeom>
        </p:spPr>
      </p:pic>
      <p:sp>
        <p:nvSpPr>
          <p:cNvPr id="3" name="矩形 2"/>
          <p:cNvSpPr/>
          <p:nvPr userDrawn="1"/>
        </p:nvSpPr>
        <p:spPr>
          <a:xfrm>
            <a:off x="363532" y="328132"/>
            <a:ext cx="132857" cy="351135"/>
          </a:xfrm>
          <a:prstGeom prst="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有页码">
    <p:spTree>
      <p:nvGrpSpPr>
        <p:cNvPr id="1" name=""/>
        <p:cNvGrpSpPr/>
        <p:nvPr/>
      </p:nvGrpSpPr>
      <p:grpSpPr>
        <a:xfrm>
          <a:off x="0" y="0"/>
          <a:ext cx="0" cy="0"/>
          <a:chOff x="0" y="0"/>
          <a:chExt cx="0" cy="0"/>
        </a:xfrm>
      </p:grpSpPr>
      <p:sp>
        <p:nvSpPr>
          <p:cNvPr id="20" name="灯片编号占位符 5"/>
          <p:cNvSpPr>
            <a:spLocks noGrp="1"/>
          </p:cNvSpPr>
          <p:nvPr>
            <p:ph type="sldNum" sz="quarter" idx="12"/>
          </p:nvPr>
        </p:nvSpPr>
        <p:spPr>
          <a:xfrm>
            <a:off x="9216464" y="6346593"/>
            <a:ext cx="2743200" cy="365125"/>
          </a:xfrm>
        </p:spPr>
        <p:txBody>
          <a:bodyPr/>
          <a:lstStyle>
            <a:lvl1pPr>
              <a:defRPr sz="1800" baseline="0">
                <a:solidFill>
                  <a:schemeClr val="bg1"/>
                </a:solidFill>
                <a:ea typeface="黑体" panose="02010609060101010101" pitchFamily="49" charset="-122"/>
              </a:defRPr>
            </a:lvl1pPr>
          </a:lstStyle>
          <a:p>
            <a:fld id="{1827CD8D-0C45-4313-8514-3276C2338651}" type="slidenum">
              <a:rPr lang="zh-CN" altLang="en-US" smtClean="0"/>
              <a:t>‹#›</a:t>
            </a:fld>
            <a:endParaRPr lang="zh-CN" altLang="en-US" dirty="0"/>
          </a:p>
        </p:txBody>
      </p:sp>
      <p:sp>
        <p:nvSpPr>
          <p:cNvPr id="5" name="燕尾形 4"/>
          <p:cNvSpPr/>
          <p:nvPr userDrawn="1"/>
        </p:nvSpPr>
        <p:spPr>
          <a:xfrm>
            <a:off x="11511889" y="6353267"/>
            <a:ext cx="447775" cy="383232"/>
          </a:xfrm>
          <a:prstGeom prst="chevron">
            <a:avLst>
              <a:gd name="adj" fmla="val 16728"/>
            </a:avLst>
          </a:prstGeom>
          <a:solidFill>
            <a:srgbClr val="972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solidFill>
                <a:schemeClr val="tx1"/>
              </a:solidFill>
            </a:endParaRPr>
          </a:p>
        </p:txBody>
      </p:sp>
      <p:sp>
        <p:nvSpPr>
          <p:cNvPr id="6" name="灯片编号占位符 5"/>
          <p:cNvSpPr txBox="1"/>
          <p:nvPr userDrawn="1"/>
        </p:nvSpPr>
        <p:spPr>
          <a:xfrm>
            <a:off x="9216464" y="6371374"/>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baseline="0">
                <a:solidFill>
                  <a:schemeClr val="bg1"/>
                </a:solidFill>
                <a:latin typeface="+mn-lt"/>
                <a:ea typeface="黑体" panose="020106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30246" b="29673"/>
          <a:stretch>
            <a:fillRect/>
          </a:stretch>
        </p:blipFill>
        <p:spPr>
          <a:xfrm>
            <a:off x="10682285" y="6353267"/>
            <a:ext cx="900337" cy="38393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无页码">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7C3A30-CC8C-4FC9-9ED3-BC11E1680573}" type="datetime1">
              <a:rPr lang="zh-CN" altLang="en-US" smtClean="0"/>
              <a:t>2023/10/18</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EF584-9A5A-47B7-B151-5D7AAE46835C}"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chart" Target="../charts/chart1.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4.png"/><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png"/></Relationships>
</file>

<file path=ppt/slides/_rels/slide4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 Id="rId5" Type="http://schemas.openxmlformats.org/officeDocument/2006/relationships/image" Target="../media/image96.png"/><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emf"/><Relationship Id="rId1"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102.png"/><Relationship Id="rId4" Type="http://schemas.openxmlformats.org/officeDocument/2006/relationships/image" Target="../media/image100.emf"/></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5" Type="http://schemas.openxmlformats.org/officeDocument/2006/relationships/image" Target="../media/image109.png"/><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112.png"/><Relationship Id="rId4" Type="http://schemas.openxmlformats.org/officeDocument/2006/relationships/image" Target="../media/image111.png"/></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103.png"/><Relationship Id="rId4" Type="http://schemas.openxmlformats.org/officeDocument/2006/relationships/image" Target="../media/image114.png"/></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image" Target="../media/image119.png"/><Relationship Id="rId4" Type="http://schemas.openxmlformats.org/officeDocument/2006/relationships/image" Target="../media/image117.png"/></Relationships>
</file>

<file path=ppt/slides/_rels/slide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27.png"/><Relationship Id="rId4" Type="http://schemas.openxmlformats.org/officeDocument/2006/relationships/image" Target="../media/image126.png"/></Relationships>
</file>

<file path=ppt/slides/_rels/slide5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28.png"/></Relationships>
</file>

<file path=ppt/slides/_rels/slide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image" Target="../media/image129.png"/></Relationships>
</file>

<file path=ppt/slides/_rels/slide5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135.png"/><Relationship Id="rId4" Type="http://schemas.openxmlformats.org/officeDocument/2006/relationships/image" Target="../media/image137.png"/></Relationships>
</file>

<file path=ppt/slides/_rels/slide62.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1.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29.png"/><Relationship Id="rId4" Type="http://schemas.openxmlformats.org/officeDocument/2006/relationships/image" Target="../media/image138.png"/></Relationships>
</file>

<file path=ppt/slides/_rels/slide6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www-2.rotman.utoronto.ca/~hull/TechnicalNotes/TechnicalNote24.pdf"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 y="3070497"/>
            <a:ext cx="12192000" cy="677108"/>
          </a:xfrm>
          <a:prstGeom prst="rect">
            <a:avLst/>
          </a:prstGeom>
          <a:noFill/>
        </p:spPr>
        <p:txBody>
          <a:bodyPr wrap="square" rtlCol="0">
            <a:spAutoFit/>
          </a:bodyPr>
          <a:lstStyle/>
          <a:p>
            <a:pPr algn="ctr">
              <a:spcAft>
                <a:spcPts val="50"/>
              </a:spcAft>
            </a:pPr>
            <a:r>
              <a:rPr lang="zh-CN" altLang="en-US" sz="3800" b="1" dirty="0">
                <a:solidFill>
                  <a:schemeClr val="bg1"/>
                </a:solidFill>
                <a:cs typeface="+mn-ea"/>
                <a:sym typeface="+mn-lt"/>
              </a:rPr>
              <a:t>衍生品</a:t>
            </a:r>
          </a:p>
        </p:txBody>
      </p:sp>
      <p:sp>
        <p:nvSpPr>
          <p:cNvPr id="13" name="文本框 12"/>
          <p:cNvSpPr txBox="1"/>
          <p:nvPr/>
        </p:nvSpPr>
        <p:spPr>
          <a:xfrm>
            <a:off x="0" y="4998087"/>
            <a:ext cx="12191999" cy="1169551"/>
          </a:xfrm>
          <a:prstGeom prst="rect">
            <a:avLst/>
          </a:prstGeom>
          <a:noFill/>
        </p:spPr>
        <p:txBody>
          <a:bodyPr wrap="square" rtlCol="0">
            <a:spAutoFit/>
          </a:bodyPr>
          <a:lstStyle/>
          <a:p>
            <a:pPr algn="ctr">
              <a:spcAft>
                <a:spcPts val="600"/>
              </a:spcAft>
            </a:pPr>
            <a:r>
              <a:rPr lang="zh-CN" altLang="en-US" sz="2000" dirty="0">
                <a:solidFill>
                  <a:srgbClr val="972022"/>
                </a:solidFill>
                <a:cs typeface="+mn-ea"/>
                <a:sym typeface="+mn-lt"/>
              </a:rPr>
              <a:t>友情指导：周驰</a:t>
            </a:r>
            <a:endParaRPr lang="en-US" altLang="zh-CN" sz="2000" dirty="0">
              <a:solidFill>
                <a:srgbClr val="972022"/>
              </a:solidFill>
              <a:cs typeface="+mn-ea"/>
              <a:sym typeface="+mn-lt"/>
            </a:endParaRPr>
          </a:p>
          <a:p>
            <a:pPr algn="ctr">
              <a:spcAft>
                <a:spcPts val="600"/>
              </a:spcAft>
            </a:pPr>
            <a:r>
              <a:rPr lang="zh-CN" altLang="en-US" sz="2000" dirty="0">
                <a:solidFill>
                  <a:srgbClr val="972022"/>
                </a:solidFill>
                <a:cs typeface="+mn-ea"/>
                <a:sym typeface="+mn-lt"/>
              </a:rPr>
              <a:t>程斌 龚鑫 王永昊 王翼阁 胡潇尹</a:t>
            </a:r>
            <a:endParaRPr lang="en-US" altLang="zh-CN" sz="2000" dirty="0">
              <a:solidFill>
                <a:srgbClr val="972022"/>
              </a:solidFill>
              <a:cs typeface="+mn-ea"/>
              <a:sym typeface="+mn-lt"/>
            </a:endParaRPr>
          </a:p>
          <a:p>
            <a:pPr algn="ctr">
              <a:spcAft>
                <a:spcPts val="600"/>
              </a:spcAft>
            </a:pPr>
            <a:r>
              <a:rPr lang="en-US" altLang="zh-CN" sz="2000" dirty="0">
                <a:solidFill>
                  <a:srgbClr val="972022"/>
                </a:solidFill>
                <a:cs typeface="+mn-ea"/>
                <a:sym typeface="+mn-lt"/>
              </a:rPr>
              <a:t>1/11/2021</a:t>
            </a:r>
          </a:p>
        </p:txBody>
      </p:sp>
      <p:sp>
        <p:nvSpPr>
          <p:cNvPr id="15" name="文本框 14"/>
          <p:cNvSpPr txBox="1"/>
          <p:nvPr/>
        </p:nvSpPr>
        <p:spPr>
          <a:xfrm>
            <a:off x="1" y="2513482"/>
            <a:ext cx="12192000" cy="400110"/>
          </a:xfrm>
          <a:prstGeom prst="rect">
            <a:avLst/>
          </a:prstGeom>
          <a:noFill/>
        </p:spPr>
        <p:txBody>
          <a:bodyPr wrap="square" rtlCol="0">
            <a:spAutoFit/>
          </a:bodyPr>
          <a:lstStyle/>
          <a:p>
            <a:pPr algn="ctr">
              <a:spcAft>
                <a:spcPts val="50"/>
              </a:spcAft>
            </a:pPr>
            <a:r>
              <a:rPr lang="zh-CN" altLang="en-US" sz="2000" dirty="0">
                <a:solidFill>
                  <a:schemeClr val="bg1"/>
                </a:solidFill>
                <a:cs typeface="+mn-ea"/>
                <a:sym typeface="+mn-lt"/>
              </a:rPr>
              <a:t>北京大学量化交易协会</a:t>
            </a:r>
            <a:r>
              <a:rPr lang="en-US" altLang="zh-CN" sz="2000" dirty="0">
                <a:solidFill>
                  <a:schemeClr val="bg1"/>
                </a:solidFill>
                <a:cs typeface="+mn-ea"/>
                <a:sym typeface="+mn-lt"/>
              </a:rPr>
              <a:t>2021</a:t>
            </a:r>
            <a:r>
              <a:rPr lang="zh-CN" altLang="en-US" sz="2000" dirty="0">
                <a:solidFill>
                  <a:schemeClr val="bg1"/>
                </a:solidFill>
                <a:cs typeface="+mn-ea"/>
                <a:sym typeface="+mn-lt"/>
              </a:rPr>
              <a:t>级培训</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讨论</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A6C56D-0CE0-47FB-86BA-7B1B4E55B176}"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10</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4" name="文本框 3"/>
              <p:cNvSpPr txBox="1"/>
              <p:nvPr/>
            </p:nvSpPr>
            <p:spPr>
              <a:xfrm>
                <a:off x="375919" y="1422491"/>
                <a:ext cx="11531600" cy="1372171"/>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rPr>
                  <a:t>本质上，期货是衍生产品，其价格</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rPr>
                      <m:t>𝐹</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rPr>
                  <a:t>取决于标的资产现货价格</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rPr>
                      <m:t>𝑆</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rPr>
                  <a:t>。</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rPr>
                  <a:t>现实中，</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rPr>
                  <a:t>期货价格的变动引领现货价格的变动。</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a:p>
                <a:pPr marL="800100" marR="0" lvl="1"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rPr>
                  <a:t>由于期货市场的低成本、高杠杆和高流动性等特征，在面临新的市场信息冲击时，投资者越来越多地在期货市场进行操作，使得新信息往往先在期货市场得到反映，然后才传达到现货市场。</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𝐹</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𝑆</m:t>
                    </m:r>
                    <m:sSup>
                      <m:sSup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𝑒</m:t>
                        </m:r>
                      </m:e>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𝑐</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𝑇</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S</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𝐹</m:t>
                    </m:r>
                    <m:sSup>
                      <m:sSup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𝑒</m:t>
                        </m:r>
                      </m:e>
                      <m: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𝑐</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𝑇</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oMath>
                </a14:m>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75919" y="1422491"/>
                <a:ext cx="11531600" cy="1372171"/>
              </a:xfrm>
              <a:prstGeom prst="rect">
                <a:avLst/>
              </a:prstGeom>
              <a:blipFill rotWithShape="1">
                <a:blip r:embed="rId3"/>
                <a:stretch>
                  <a:fillRect l="-88" t="-701" r="-77" b="-692"/>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75919" y="1053159"/>
            <a:ext cx="2357656" cy="369332"/>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期货价格与现货价格</a:t>
            </a:r>
          </a:p>
        </p:txBody>
      </p:sp>
      <mc:AlternateContent xmlns:mc="http://schemas.openxmlformats.org/markup-compatibility/2006" xmlns:a14="http://schemas.microsoft.com/office/drawing/2010/main">
        <mc:Choice Requires="a14">
          <p:sp>
            <p:nvSpPr>
              <p:cNvPr id="6" name="文本框 5"/>
              <p:cNvSpPr txBox="1"/>
              <p:nvPr/>
            </p:nvSpPr>
            <p:spPr>
              <a:xfrm>
                <a:off x="375919" y="3370916"/>
                <a:ext cx="11531600" cy="2719078"/>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期货交易中约定的价格是未来的交易价格，那期货价格是对标的资产</a:t>
                </a:r>
                <a:r>
                  <a:rPr lang="zh-CN" altLang="en-US" sz="1600" dirty="0">
                    <a:solidFill>
                      <a:prstClr val="black"/>
                    </a:solidFill>
                    <a:latin typeface="Times New Roman" panose="02020603050405020304"/>
                    <a:ea typeface="微软雅黑" panose="020B0503020204020204" pitchFamily="34" charset="-122"/>
                  </a:rPr>
                  <a:t>未来</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价格的预期？</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以无收益的投资资产为例：</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800100" marR="0" lvl="1"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预期价格：</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𝐸</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𝑇</m:t>
                        </m:r>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𝐼</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𝑆</m:t>
                    </m:r>
                    <m:sSup>
                      <m:sSup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𝑒</m:t>
                        </m:r>
                      </m:e>
                      <m:sup>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𝜇</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𝑇</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，其中</a:t>
                </a:r>
                <a14:m>
                  <m:oMath xmlns:m="http://schemas.openxmlformats.org/officeDocument/2006/math">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𝜇</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为市场对该资产的预期收益率，</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 </a:t>
                </a:r>
                <a14:m>
                  <m:oMath xmlns:m="http://schemas.openxmlformats.org/officeDocument/2006/math">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 </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为</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时刻的信息集。</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800100" marR="0" lvl="1"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期货价格：</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𝐹</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𝑆</m:t>
                    </m:r>
                    <m:sSup>
                      <m:sSup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𝑒</m:t>
                        </m:r>
                      </m:e>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𝑟</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𝑇</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oMath>
                </a14:m>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800100" marR="0" lvl="1"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因此有</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𝐹</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 </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𝐸</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𝑇</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𝐼</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a:t>
                </a:r>
                <a14:m>
                  <m:oMath xmlns:m="http://schemas.openxmlformats.org/officeDocument/2006/math">
                    <m:sSup>
                      <m:sSup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𝑒</m:t>
                        </m:r>
                      </m:e>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𝑟</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𝜇</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𝑇</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oMath>
                </a14:m>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根据资本资产定价模型，预期</a:t>
                </a:r>
                <a14:m>
                  <m:oMath xmlns:m="http://schemas.openxmlformats.org/officeDocument/2006/math">
                    <m:r>
                      <a:rPr kumimoji="0" lang="zh-CN" altLang="en-US"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收益率</m:t>
                    </m:r>
                    <m:r>
                      <a:rPr kumimoji="0" lang="zh-CN" altLang="en-US" sz="1600" b="0"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满足</m:t>
                    </m:r>
                    <m:r>
                      <a:rPr kumimoji="0" lang="zh-CN" altLang="en-US"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m:t>
                    </m:r>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𝜇</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𝑟</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𝛽</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𝐸</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dPr>
                      <m:e>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𝑟</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𝑀</m:t>
                            </m:r>
                          </m:sub>
                        </m:sSub>
                      </m:e>
                    </m:d>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𝑟</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，其中</a:t>
                </a:r>
                <a14:m>
                  <m:oMath xmlns:m="http://schemas.openxmlformats.org/officeDocument/2006/math">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𝛽</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为该资产的系统性风险系数。</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则</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𝐹</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 </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𝐸</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𝑇</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𝐼</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𝑒</m:t>
                        </m:r>
                      </m:e>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𝛽</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𝐸</m:t>
                        </m:r>
                        <m:d>
                          <m:d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dPr>
                          <m:e>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𝑟</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𝑀</m:t>
                                </m:r>
                              </m:sub>
                            </m:sSub>
                          </m:e>
                        </m:d>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𝑟</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𝑇</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oMath>
                </a14:m>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800100" marR="0" lvl="1"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标的资产系统性风险等于零，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𝐹</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 </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𝐸</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𝑇</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𝐼</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，期货价格是对标的资产未来价格的无偏估计</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800100" marR="0" lvl="1"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标的资产系统性风险大于零，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𝐹</m:t>
                    </m:r>
                    <m: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&lt;</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 </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𝐸</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𝑇</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𝐼</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800100" marR="0" lvl="1"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标的资产系统性风险小于零，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𝐹</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&gt;</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 </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𝐸</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𝑇</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𝐼</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75919" y="3370916"/>
                <a:ext cx="11531600" cy="2719078"/>
              </a:xfrm>
              <a:prstGeom prst="rect">
                <a:avLst/>
              </a:prstGeom>
              <a:blipFill rotWithShape="1">
                <a:blip r:embed="rId4"/>
                <a:stretch>
                  <a:fillRect l="-88" t="-363" r="-77" b="-384"/>
                </a:stretch>
              </a:blipFill>
              <a:ln w="19050">
                <a:solidFill>
                  <a:srgbClr val="972022"/>
                </a:solidFill>
                <a:prstDash val="sysDash"/>
              </a:ln>
            </p:spPr>
            <p:txBody>
              <a:bodyPr/>
              <a:lstStyle/>
              <a:p>
                <a:r>
                  <a:rPr lang="zh-CN" altLang="en-US">
                    <a:noFill/>
                  </a:rPr>
                  <a:t> </a:t>
                </a:r>
              </a:p>
            </p:txBody>
          </p:sp>
        </mc:Fallback>
      </mc:AlternateContent>
      <p:sp>
        <p:nvSpPr>
          <p:cNvPr id="7" name="文本框 6"/>
          <p:cNvSpPr txBox="1"/>
          <p:nvPr/>
        </p:nvSpPr>
        <p:spPr>
          <a:xfrm>
            <a:off x="375919" y="3001584"/>
            <a:ext cx="2425033" cy="369332"/>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期货价格与预期价格</a:t>
            </a:r>
          </a:p>
        </p:txBody>
      </p:sp>
      <p:sp>
        <p:nvSpPr>
          <p:cNvPr id="8" name="文本框 7"/>
          <p:cNvSpPr txBox="1"/>
          <p:nvPr/>
        </p:nvSpPr>
        <p:spPr>
          <a:xfrm>
            <a:off x="478261" y="6516303"/>
            <a:ext cx="99651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Reference:</a:t>
            </a:r>
            <a:r>
              <a:rPr kumimoji="0" lang="zh-CN" altLang="en-US" sz="1400" b="0" i="0" u="none" strike="noStrike" kern="1200" cap="none" spc="0" normalizeH="0" baseline="0" noProof="0" dirty="0">
                <a:ln>
                  <a:noFill/>
                </a:ln>
                <a:solidFill>
                  <a:srgbClr val="222222"/>
                </a:solidFill>
                <a:effectLst/>
                <a:uLnTx/>
                <a:uFillTx/>
                <a:latin typeface="PingFangSC-Regular"/>
                <a:ea typeface="微软雅黑" panose="020B0503020204020204" pitchFamily="34" charset="-122"/>
                <a:cs typeface="+mn-cs"/>
              </a:rPr>
              <a:t>陈蓉</a:t>
            </a:r>
            <a:r>
              <a:rPr kumimoji="0" lang="en-US" altLang="zh-CN" sz="1400" b="0" i="0" u="none" strike="noStrike" kern="1200" cap="none" spc="0" normalizeH="0" baseline="0" noProof="0" dirty="0">
                <a:ln>
                  <a:noFill/>
                </a:ln>
                <a:solidFill>
                  <a:srgbClr val="222222"/>
                </a:solidFill>
                <a:effectLst/>
                <a:uLnTx/>
                <a:uFillTx/>
                <a:latin typeface="PingFangSC-Regular"/>
                <a:ea typeface="微软雅黑" panose="020B0503020204020204" pitchFamily="34" charset="-122"/>
                <a:cs typeface="+mn-cs"/>
              </a:rPr>
              <a:t>,</a:t>
            </a:r>
            <a:r>
              <a:rPr kumimoji="0" lang="zh-CN" altLang="en-US" sz="1400" b="0" i="0" u="none" strike="noStrike" kern="1200" cap="none" spc="0" normalizeH="0" baseline="0" noProof="0" dirty="0">
                <a:ln>
                  <a:noFill/>
                </a:ln>
                <a:solidFill>
                  <a:srgbClr val="222222"/>
                </a:solidFill>
                <a:effectLst/>
                <a:uLnTx/>
                <a:uFillTx/>
                <a:latin typeface="PingFangSC-Regular"/>
                <a:ea typeface="微软雅黑" panose="020B0503020204020204" pitchFamily="34" charset="-122"/>
                <a:cs typeface="+mn-cs"/>
              </a:rPr>
              <a:t>郑振龙</a:t>
            </a:r>
            <a:r>
              <a:rPr kumimoji="0" lang="en-US" altLang="zh-CN" sz="1400" b="0" i="0" u="none" strike="noStrike" kern="1200" cap="none" spc="0" normalizeH="0" baseline="0" noProof="0" dirty="0">
                <a:ln>
                  <a:noFill/>
                </a:ln>
                <a:solidFill>
                  <a:srgbClr val="222222"/>
                </a:solidFill>
                <a:effectLst/>
                <a:uLnTx/>
                <a:uFillTx/>
                <a:latin typeface="PingFangSC-Regular"/>
                <a:ea typeface="微软雅黑" panose="020B0503020204020204" pitchFamily="34" charset="-122"/>
                <a:cs typeface="+mn-cs"/>
              </a:rPr>
              <a:t>. </a:t>
            </a:r>
            <a:r>
              <a:rPr kumimoji="0" lang="zh-CN" altLang="en-US" sz="1400" b="0" i="0" u="none" strike="noStrike" kern="1200" cap="none" spc="0" normalizeH="0" baseline="0" noProof="0" dirty="0">
                <a:ln>
                  <a:noFill/>
                </a:ln>
                <a:solidFill>
                  <a:srgbClr val="222222"/>
                </a:solidFill>
                <a:effectLst/>
                <a:uLnTx/>
                <a:uFillTx/>
                <a:latin typeface="PingFangSC-Regular"/>
                <a:ea typeface="微软雅黑" panose="020B0503020204020204" pitchFamily="34" charset="-122"/>
                <a:cs typeface="+mn-cs"/>
              </a:rPr>
              <a:t>无偏估计、价格发现与期货市场效率</a:t>
            </a:r>
            <a:r>
              <a:rPr kumimoji="0" lang="en-US" altLang="zh-CN" sz="1400" b="0" i="0" u="none" strike="noStrike" kern="1200" cap="none" spc="0" normalizeH="0" baseline="0" noProof="0" dirty="0">
                <a:ln>
                  <a:noFill/>
                </a:ln>
                <a:solidFill>
                  <a:srgbClr val="222222"/>
                </a:solidFill>
                <a:effectLst/>
                <a:uLnTx/>
                <a:uFillTx/>
                <a:latin typeface="PingFangSC-Regular"/>
                <a:ea typeface="微软雅黑" panose="020B0503020204020204" pitchFamily="34" charset="-122"/>
                <a:cs typeface="+mn-cs"/>
              </a:rPr>
              <a:t>—</a:t>
            </a:r>
            <a:r>
              <a:rPr kumimoji="0" lang="zh-CN" altLang="en-US" sz="1400" b="0" i="0" u="none" strike="noStrike" kern="1200" cap="none" spc="0" normalizeH="0" baseline="0" noProof="0" dirty="0">
                <a:ln>
                  <a:noFill/>
                </a:ln>
                <a:solidFill>
                  <a:srgbClr val="222222"/>
                </a:solidFill>
                <a:effectLst/>
                <a:uLnTx/>
                <a:uFillTx/>
                <a:latin typeface="PingFangSC-Regular"/>
                <a:ea typeface="微软雅黑" panose="020B0503020204020204" pitchFamily="34" charset="-122"/>
                <a:cs typeface="+mn-cs"/>
              </a:rPr>
              <a:t>期货与现货价格关系</a:t>
            </a:r>
            <a:r>
              <a:rPr kumimoji="0" lang="en-US" altLang="zh-CN" sz="1400" b="0" i="0" u="none" strike="noStrike" kern="1200" cap="none" spc="0" normalizeH="0" baseline="0" noProof="0" dirty="0">
                <a:ln>
                  <a:noFill/>
                </a:ln>
                <a:solidFill>
                  <a:srgbClr val="222222"/>
                </a:solidFill>
                <a:effectLst/>
                <a:uLnTx/>
                <a:uFillTx/>
                <a:latin typeface="PingFangSC-Regular"/>
                <a:ea typeface="微软雅黑" panose="020B0503020204020204" pitchFamily="34" charset="-122"/>
                <a:cs typeface="+mn-cs"/>
              </a:rPr>
              <a:t>.</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非完美市场条件下的定价</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11</a:t>
            </a:fld>
            <a:endParaRPr lang="zh-CN" altLang="en-US" dirty="0"/>
          </a:p>
        </p:txBody>
      </p:sp>
      <p:sp>
        <p:nvSpPr>
          <p:cNvPr id="4" name="文本框 3"/>
          <p:cNvSpPr txBox="1"/>
          <p:nvPr/>
        </p:nvSpPr>
        <p:spPr>
          <a:xfrm>
            <a:off x="375919" y="1382744"/>
            <a:ext cx="11531600" cy="1633781"/>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kumimoji="0" lang="zh-CN" altLang="en-US" sz="1600" i="0" u="none" strike="noStrike" kern="1200" cap="none" spc="0" normalizeH="0" baseline="0" noProof="0" dirty="0">
                <a:ln>
                  <a:noFill/>
                </a:ln>
                <a:solidFill>
                  <a:prstClr val="black"/>
                </a:solidFill>
                <a:effectLst/>
                <a:uLnTx/>
                <a:uFillTx/>
                <a:cs typeface="+mn-ea"/>
                <a:sym typeface="+mn-lt"/>
              </a:rPr>
              <a:t>无交易成本和税收；</a:t>
            </a:r>
            <a:endParaRPr kumimoji="0" lang="en-US" altLang="zh-CN" sz="1600" i="0" u="none" strike="noStrike" kern="1200" cap="none" spc="0" normalizeH="0" baseline="0" noProof="0" dirty="0">
              <a:ln>
                <a:noFill/>
              </a:ln>
              <a:solidFill>
                <a:prstClr val="black"/>
              </a:solidFill>
              <a:effectLst/>
              <a:uLnTx/>
              <a:uFillTx/>
              <a:cs typeface="+mn-ea"/>
              <a:sym typeface="+mn-lt"/>
            </a:endParaRPr>
          </a:p>
          <a:p>
            <a:pPr marL="342900" indent="-342900">
              <a:spcAft>
                <a:spcPts val="50"/>
              </a:spcAft>
              <a:buFont typeface="Arial" panose="020B0604020202020204" pitchFamily="34" charset="0"/>
              <a:buChar char="•"/>
              <a:defRPr/>
            </a:pPr>
            <a:r>
              <a:rPr lang="zh-CN" altLang="en-US" sz="1600" dirty="0">
                <a:solidFill>
                  <a:prstClr val="black"/>
                </a:solidFill>
                <a:cs typeface="+mn-ea"/>
                <a:sym typeface="+mn-lt"/>
              </a:rPr>
              <a:t>市场参与者能够以相同的无风险利率借入和贷出资金；</a:t>
            </a:r>
            <a:endParaRPr lang="en-US" altLang="zh-CN" sz="16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600" dirty="0">
                <a:solidFill>
                  <a:prstClr val="black"/>
                </a:solidFill>
                <a:cs typeface="+mn-ea"/>
                <a:sym typeface="+mn-lt"/>
              </a:rPr>
              <a:t>远期合约无违约风险；</a:t>
            </a:r>
            <a:endParaRPr lang="en-US" altLang="zh-CN" sz="16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600" dirty="0">
                <a:solidFill>
                  <a:prstClr val="black"/>
                </a:solidFill>
                <a:cs typeface="+mn-ea"/>
                <a:sym typeface="+mn-lt"/>
              </a:rPr>
              <a:t>允许现货卖空；</a:t>
            </a:r>
            <a:endParaRPr lang="en-US" altLang="zh-CN" sz="16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600" dirty="0">
                <a:solidFill>
                  <a:prstClr val="black"/>
                </a:solidFill>
                <a:cs typeface="+mn-ea"/>
                <a:sym typeface="+mn-lt"/>
              </a:rPr>
              <a:t>当套利机会出现时，市场参与者将参与套利活动，从而使套利机会消失；</a:t>
            </a:r>
            <a:endParaRPr lang="en-US" altLang="zh-CN" sz="16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600" dirty="0">
                <a:solidFill>
                  <a:prstClr val="black"/>
                </a:solidFill>
                <a:cs typeface="+mn-ea"/>
                <a:sym typeface="+mn-lt"/>
              </a:rPr>
              <a:t>期货合约的保证金账户支付同样的无风险利率。</a:t>
            </a:r>
            <a:endParaRPr lang="en-US" altLang="zh-CN" sz="1600" dirty="0">
              <a:solidFill>
                <a:prstClr val="black"/>
              </a:solidFill>
              <a:cs typeface="+mn-ea"/>
              <a:sym typeface="+mn-lt"/>
            </a:endParaRPr>
          </a:p>
        </p:txBody>
      </p:sp>
      <p:sp>
        <p:nvSpPr>
          <p:cNvPr id="5" name="文本框 4"/>
          <p:cNvSpPr txBox="1"/>
          <p:nvPr/>
        </p:nvSpPr>
        <p:spPr>
          <a:xfrm>
            <a:off x="375919" y="1013412"/>
            <a:ext cx="1363074"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完美市场</a:t>
            </a:r>
          </a:p>
        </p:txBody>
      </p:sp>
      <mc:AlternateContent xmlns:mc="http://schemas.openxmlformats.org/markup-compatibility/2006" xmlns:a14="http://schemas.microsoft.com/office/drawing/2010/main">
        <mc:Choice Requires="a14">
          <p:sp>
            <p:nvSpPr>
              <p:cNvPr id="6" name="文本框 5"/>
              <p:cNvSpPr txBox="1"/>
              <p:nvPr/>
            </p:nvSpPr>
            <p:spPr>
              <a:xfrm>
                <a:off x="375919" y="3821598"/>
                <a:ext cx="11531600" cy="1516441"/>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cs typeface="+mn-ea"/>
                    <a:sym typeface="+mn-lt"/>
                  </a:rPr>
                  <a:t>假设</a:t>
                </a:r>
                <a:r>
                  <a:rPr lang="zh-CN" altLang="en-US" sz="1600" dirty="0">
                    <a:solidFill>
                      <a:prstClr val="black"/>
                    </a:solidFill>
                    <a:cs typeface="+mn-ea"/>
                    <a:sym typeface="+mn-lt"/>
                  </a:rPr>
                  <a:t>标的资产交易的费率为</a:t>
                </a:r>
                <a14:m>
                  <m:oMath xmlns:m="http://schemas.openxmlformats.org/officeDocument/2006/math">
                    <m:r>
                      <a:rPr lang="en-US" altLang="zh-CN" sz="1600" b="0" i="1" smtClean="0">
                        <a:solidFill>
                          <a:prstClr val="black"/>
                        </a:solidFill>
                        <a:latin typeface="Cambria Math" panose="02040503050406030204" pitchFamily="18" charset="0"/>
                        <a:cs typeface="+mn-ea"/>
                        <a:sym typeface="+mn-lt"/>
                      </a:rPr>
                      <m:t>𝑦</m:t>
                    </m:r>
                  </m:oMath>
                </a14:m>
                <a:r>
                  <a:rPr lang="zh-CN" altLang="en-US" sz="1600" dirty="0">
                    <a:solidFill>
                      <a:prstClr val="black"/>
                    </a:solidFill>
                    <a:cs typeface="+mn-ea"/>
                    <a:sym typeface="+mn-lt"/>
                  </a:rPr>
                  <a:t>。</a:t>
                </a:r>
                <a:endParaRPr lang="en-US" altLang="zh-CN" sz="16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600" b="1" dirty="0">
                    <a:solidFill>
                      <a:prstClr val="black"/>
                    </a:solidFill>
                    <a:cs typeface="+mn-ea"/>
                    <a:sym typeface="+mn-lt"/>
                  </a:rPr>
                  <a:t>远期价格区间为</a:t>
                </a:r>
                <a14:m>
                  <m:oMath xmlns:m="http://schemas.openxmlformats.org/officeDocument/2006/math">
                    <m:r>
                      <a:rPr lang="en-US" altLang="zh-CN" sz="1600" b="1" i="1" smtClean="0">
                        <a:solidFill>
                          <a:prstClr val="black"/>
                        </a:solidFill>
                        <a:latin typeface="Cambria Math" panose="02040503050406030204" pitchFamily="18" charset="0"/>
                        <a:cs typeface="+mn-ea"/>
                        <a:sym typeface="+mn-lt"/>
                      </a:rPr>
                      <m:t>[</m:t>
                    </m:r>
                    <m:r>
                      <a:rPr lang="en-US" altLang="zh-CN" sz="1600" b="1" i="1">
                        <a:solidFill>
                          <a:prstClr val="black"/>
                        </a:solidFill>
                        <a:latin typeface="Cambria Math" panose="02040503050406030204" pitchFamily="18" charset="0"/>
                        <a:cs typeface="+mn-ea"/>
                        <a:sym typeface="+mn-lt"/>
                      </a:rPr>
                      <m:t>𝑺</m:t>
                    </m:r>
                    <m:sSup>
                      <m:sSupPr>
                        <m:ctrlPr>
                          <a:rPr lang="en-US" altLang="zh-CN" sz="1600" b="1" i="1">
                            <a:solidFill>
                              <a:prstClr val="black"/>
                            </a:solidFill>
                            <a:latin typeface="Cambria Math" panose="02040503050406030204" pitchFamily="18" charset="0"/>
                            <a:cs typeface="+mn-ea"/>
                            <a:sym typeface="+mn-lt"/>
                          </a:rPr>
                        </m:ctrlPr>
                      </m:sSupPr>
                      <m:e>
                        <m:d>
                          <m:dPr>
                            <m:ctrlPr>
                              <a:rPr lang="en-US" altLang="zh-CN" sz="1600" b="1" i="1" smtClean="0">
                                <a:solidFill>
                                  <a:prstClr val="black"/>
                                </a:solidFill>
                                <a:latin typeface="Cambria Math" panose="02040503050406030204" pitchFamily="18" charset="0"/>
                                <a:cs typeface="+mn-ea"/>
                                <a:sym typeface="+mn-lt"/>
                              </a:rPr>
                            </m:ctrlPr>
                          </m:dPr>
                          <m:e>
                            <m:r>
                              <a:rPr lang="en-US" altLang="zh-CN" sz="1600" b="1" i="1" smtClean="0">
                                <a:solidFill>
                                  <a:prstClr val="black"/>
                                </a:solidFill>
                                <a:latin typeface="Cambria Math" panose="02040503050406030204" pitchFamily="18" charset="0"/>
                                <a:cs typeface="+mn-ea"/>
                                <a:sym typeface="+mn-lt"/>
                              </a:rPr>
                              <m:t>𝟏</m:t>
                            </m:r>
                            <m:r>
                              <a:rPr lang="en-US" altLang="zh-CN" sz="1600" b="1" i="1" smtClean="0">
                                <a:solidFill>
                                  <a:prstClr val="black"/>
                                </a:solidFill>
                                <a:latin typeface="Cambria Math" panose="02040503050406030204" pitchFamily="18" charset="0"/>
                                <a:cs typeface="+mn-ea"/>
                                <a:sym typeface="+mn-lt"/>
                              </a:rPr>
                              <m:t>−</m:t>
                            </m:r>
                            <m:r>
                              <a:rPr lang="en-US" altLang="zh-CN" sz="1600" b="1" i="1" smtClean="0">
                                <a:solidFill>
                                  <a:prstClr val="black"/>
                                </a:solidFill>
                                <a:latin typeface="Cambria Math" panose="02040503050406030204" pitchFamily="18" charset="0"/>
                                <a:cs typeface="+mn-ea"/>
                                <a:sym typeface="+mn-lt"/>
                              </a:rPr>
                              <m:t>𝒚</m:t>
                            </m:r>
                          </m:e>
                        </m:d>
                        <m:r>
                          <a:rPr lang="en-US" altLang="zh-CN" sz="1600" b="1" i="1">
                            <a:solidFill>
                              <a:prstClr val="black"/>
                            </a:solidFill>
                            <a:latin typeface="Cambria Math" panose="02040503050406030204" pitchFamily="18" charset="0"/>
                            <a:cs typeface="+mn-ea"/>
                            <a:sym typeface="+mn-lt"/>
                          </a:rPr>
                          <m:t>𝒆</m:t>
                        </m:r>
                      </m:e>
                      <m:sup>
                        <m:r>
                          <a:rPr lang="en-US" altLang="zh-CN" sz="1600" b="1" i="1">
                            <a:solidFill>
                              <a:prstClr val="black"/>
                            </a:solidFill>
                            <a:latin typeface="Cambria Math" panose="02040503050406030204" pitchFamily="18" charset="0"/>
                            <a:cs typeface="+mn-ea"/>
                            <a:sym typeface="+mn-lt"/>
                          </a:rPr>
                          <m:t>𝒓</m:t>
                        </m:r>
                        <m:d>
                          <m:dPr>
                            <m:ctrlPr>
                              <a:rPr lang="en-US" altLang="zh-CN" sz="1600" b="1" i="1">
                                <a:solidFill>
                                  <a:prstClr val="black"/>
                                </a:solidFill>
                                <a:latin typeface="Cambria Math" panose="02040503050406030204" pitchFamily="18" charset="0"/>
                                <a:cs typeface="+mn-ea"/>
                                <a:sym typeface="+mn-lt"/>
                              </a:rPr>
                            </m:ctrlPr>
                          </m:dPr>
                          <m:e>
                            <m:r>
                              <a:rPr lang="en-US" altLang="zh-CN" sz="1600" b="1" i="1">
                                <a:solidFill>
                                  <a:prstClr val="black"/>
                                </a:solidFill>
                                <a:latin typeface="Cambria Math" panose="02040503050406030204" pitchFamily="18" charset="0"/>
                                <a:cs typeface="+mn-ea"/>
                                <a:sym typeface="+mn-lt"/>
                              </a:rPr>
                              <m:t>𝑻</m:t>
                            </m:r>
                            <m:r>
                              <a:rPr lang="en-US" altLang="zh-CN" sz="1600" b="1" i="1">
                                <a:solidFill>
                                  <a:prstClr val="black"/>
                                </a:solidFill>
                                <a:latin typeface="Cambria Math" panose="02040503050406030204" pitchFamily="18" charset="0"/>
                                <a:cs typeface="+mn-ea"/>
                                <a:sym typeface="+mn-lt"/>
                              </a:rPr>
                              <m:t>−</m:t>
                            </m:r>
                            <m:r>
                              <a:rPr lang="en-US" altLang="zh-CN" sz="1600" b="1" i="1">
                                <a:solidFill>
                                  <a:prstClr val="black"/>
                                </a:solidFill>
                                <a:latin typeface="Cambria Math" panose="02040503050406030204" pitchFamily="18" charset="0"/>
                                <a:cs typeface="+mn-ea"/>
                                <a:sym typeface="+mn-lt"/>
                              </a:rPr>
                              <m:t>𝒕</m:t>
                            </m:r>
                          </m:e>
                        </m:d>
                      </m:sup>
                    </m:sSup>
                    <m:r>
                      <a:rPr lang="en-US" altLang="zh-CN" sz="1600" b="1" i="1" smtClean="0">
                        <a:solidFill>
                          <a:prstClr val="black"/>
                        </a:solidFill>
                        <a:latin typeface="Cambria Math" panose="02040503050406030204" pitchFamily="18" charset="0"/>
                        <a:cs typeface="+mn-ea"/>
                        <a:sym typeface="+mn-lt"/>
                      </a:rPr>
                      <m:t>,</m:t>
                    </m:r>
                    <m:r>
                      <a:rPr lang="en-US" altLang="zh-CN" sz="1600" b="1" i="1">
                        <a:solidFill>
                          <a:prstClr val="black"/>
                        </a:solidFill>
                        <a:latin typeface="Cambria Math" panose="02040503050406030204" pitchFamily="18" charset="0"/>
                        <a:cs typeface="+mn-ea"/>
                        <a:sym typeface="+mn-lt"/>
                      </a:rPr>
                      <m:t>𝑺</m:t>
                    </m:r>
                    <m:sSup>
                      <m:sSupPr>
                        <m:ctrlPr>
                          <a:rPr lang="en-US" altLang="zh-CN" sz="1600" b="1" i="1">
                            <a:solidFill>
                              <a:prstClr val="black"/>
                            </a:solidFill>
                            <a:latin typeface="Cambria Math" panose="02040503050406030204" pitchFamily="18" charset="0"/>
                            <a:cs typeface="+mn-ea"/>
                            <a:sym typeface="+mn-lt"/>
                          </a:rPr>
                        </m:ctrlPr>
                      </m:sSupPr>
                      <m:e>
                        <m:d>
                          <m:dPr>
                            <m:ctrlPr>
                              <a:rPr lang="en-US" altLang="zh-CN" sz="1600" b="1" i="1">
                                <a:solidFill>
                                  <a:prstClr val="black"/>
                                </a:solidFill>
                                <a:latin typeface="Cambria Math" panose="02040503050406030204" pitchFamily="18" charset="0"/>
                                <a:cs typeface="+mn-ea"/>
                                <a:sym typeface="+mn-lt"/>
                              </a:rPr>
                            </m:ctrlPr>
                          </m:dPr>
                          <m:e>
                            <m:r>
                              <a:rPr lang="en-US" altLang="zh-CN" sz="1600" b="1" i="1">
                                <a:solidFill>
                                  <a:prstClr val="black"/>
                                </a:solidFill>
                                <a:latin typeface="Cambria Math" panose="02040503050406030204" pitchFamily="18" charset="0"/>
                                <a:cs typeface="+mn-ea"/>
                                <a:sym typeface="+mn-lt"/>
                              </a:rPr>
                              <m:t>𝟏</m:t>
                            </m:r>
                            <m:r>
                              <a:rPr lang="en-US" altLang="zh-CN" sz="1600" b="1" i="1" smtClean="0">
                                <a:solidFill>
                                  <a:prstClr val="black"/>
                                </a:solidFill>
                                <a:latin typeface="Cambria Math" panose="02040503050406030204" pitchFamily="18" charset="0"/>
                                <a:cs typeface="+mn-ea"/>
                                <a:sym typeface="+mn-lt"/>
                              </a:rPr>
                              <m:t>+</m:t>
                            </m:r>
                            <m:r>
                              <a:rPr lang="en-US" altLang="zh-CN" sz="1600" b="1" i="1">
                                <a:solidFill>
                                  <a:prstClr val="black"/>
                                </a:solidFill>
                                <a:latin typeface="Cambria Math" panose="02040503050406030204" pitchFamily="18" charset="0"/>
                                <a:cs typeface="+mn-ea"/>
                                <a:sym typeface="+mn-lt"/>
                              </a:rPr>
                              <m:t>𝒚</m:t>
                            </m:r>
                          </m:e>
                        </m:d>
                        <m:r>
                          <a:rPr lang="en-US" altLang="zh-CN" sz="1600" b="1" i="1">
                            <a:solidFill>
                              <a:prstClr val="black"/>
                            </a:solidFill>
                            <a:latin typeface="Cambria Math" panose="02040503050406030204" pitchFamily="18" charset="0"/>
                            <a:cs typeface="+mn-ea"/>
                            <a:sym typeface="+mn-lt"/>
                          </a:rPr>
                          <m:t>𝒆</m:t>
                        </m:r>
                      </m:e>
                      <m:sup>
                        <m:r>
                          <a:rPr lang="en-US" altLang="zh-CN" sz="1600" b="1" i="1">
                            <a:solidFill>
                              <a:prstClr val="black"/>
                            </a:solidFill>
                            <a:latin typeface="Cambria Math" panose="02040503050406030204" pitchFamily="18" charset="0"/>
                            <a:cs typeface="+mn-ea"/>
                            <a:sym typeface="+mn-lt"/>
                          </a:rPr>
                          <m:t>𝒓</m:t>
                        </m:r>
                        <m:d>
                          <m:dPr>
                            <m:ctrlPr>
                              <a:rPr lang="en-US" altLang="zh-CN" sz="1600" b="1" i="1">
                                <a:solidFill>
                                  <a:prstClr val="black"/>
                                </a:solidFill>
                                <a:latin typeface="Cambria Math" panose="02040503050406030204" pitchFamily="18" charset="0"/>
                                <a:cs typeface="+mn-ea"/>
                                <a:sym typeface="+mn-lt"/>
                              </a:rPr>
                            </m:ctrlPr>
                          </m:dPr>
                          <m:e>
                            <m:r>
                              <a:rPr lang="en-US" altLang="zh-CN" sz="1600" b="1" i="1">
                                <a:solidFill>
                                  <a:prstClr val="black"/>
                                </a:solidFill>
                                <a:latin typeface="Cambria Math" panose="02040503050406030204" pitchFamily="18" charset="0"/>
                                <a:cs typeface="+mn-ea"/>
                                <a:sym typeface="+mn-lt"/>
                              </a:rPr>
                              <m:t>𝑻</m:t>
                            </m:r>
                            <m:r>
                              <a:rPr lang="en-US" altLang="zh-CN" sz="1600" b="1" i="1">
                                <a:solidFill>
                                  <a:prstClr val="black"/>
                                </a:solidFill>
                                <a:latin typeface="Cambria Math" panose="02040503050406030204" pitchFamily="18" charset="0"/>
                                <a:cs typeface="+mn-ea"/>
                                <a:sym typeface="+mn-lt"/>
                              </a:rPr>
                              <m:t>−</m:t>
                            </m:r>
                            <m:r>
                              <a:rPr lang="en-US" altLang="zh-CN" sz="1600" b="1" i="1">
                                <a:solidFill>
                                  <a:prstClr val="black"/>
                                </a:solidFill>
                                <a:latin typeface="Cambria Math" panose="02040503050406030204" pitchFamily="18" charset="0"/>
                                <a:cs typeface="+mn-ea"/>
                                <a:sym typeface="+mn-lt"/>
                              </a:rPr>
                              <m:t>𝒕</m:t>
                            </m:r>
                          </m:e>
                        </m:d>
                      </m:sup>
                    </m:sSup>
                    <m:r>
                      <a:rPr lang="en-US" altLang="zh-CN" sz="1600" b="1" i="1" smtClean="0">
                        <a:solidFill>
                          <a:prstClr val="black"/>
                        </a:solidFill>
                        <a:latin typeface="Cambria Math" panose="02040503050406030204" pitchFamily="18" charset="0"/>
                        <a:cs typeface="+mn-ea"/>
                        <a:sym typeface="+mn-lt"/>
                      </a:rPr>
                      <m:t>]</m:t>
                    </m:r>
                  </m:oMath>
                </a14:m>
                <a:r>
                  <a:rPr lang="zh-CN" altLang="en-US" sz="1600" dirty="0">
                    <a:solidFill>
                      <a:prstClr val="black"/>
                    </a:solidFill>
                    <a:cs typeface="+mn-ea"/>
                    <a:sym typeface="+mn-lt"/>
                  </a:rPr>
                  <a:t>：</a:t>
                </a: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600" dirty="0">
                    <a:solidFill>
                      <a:prstClr val="black"/>
                    </a:solidFill>
                    <a:cs typeface="+mn-ea"/>
                    <a:sym typeface="+mn-lt"/>
                  </a:rPr>
                  <a:t>套利收益：</a:t>
                </a:r>
                <a14:m>
                  <m:oMath xmlns:m="http://schemas.openxmlformats.org/officeDocument/2006/math">
                    <m:d>
                      <m:dPr>
                        <m:begChr m:val="|"/>
                        <m:endChr m:val="|"/>
                        <m:ctrlPr>
                          <a:rPr lang="en-US" altLang="zh-CN" sz="1600" b="0" i="1" smtClean="0">
                            <a:solidFill>
                              <a:prstClr val="black"/>
                            </a:solidFill>
                            <a:latin typeface="Cambria Math" panose="02040503050406030204" pitchFamily="18" charset="0"/>
                            <a:cs typeface="+mn-ea"/>
                            <a:sym typeface="+mn-lt"/>
                          </a:rPr>
                        </m:ctrlPr>
                      </m:dPr>
                      <m:e>
                        <m:r>
                          <a:rPr lang="en-US" altLang="zh-CN" sz="1600" i="1">
                            <a:solidFill>
                              <a:prstClr val="black"/>
                            </a:solidFill>
                            <a:latin typeface="Cambria Math" panose="02040503050406030204" pitchFamily="18" charset="0"/>
                            <a:cs typeface="+mn-ea"/>
                            <a:sym typeface="+mn-lt"/>
                          </a:rPr>
                          <m:t>𝑆</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𝑒</m:t>
                            </m:r>
                          </m:e>
                          <m:sup>
                            <m:r>
                              <a:rPr lang="en-US" altLang="zh-CN" sz="1600" i="1">
                                <a:solidFill>
                                  <a:prstClr val="black"/>
                                </a:solidFill>
                                <a:latin typeface="Cambria Math" panose="02040503050406030204" pitchFamily="18" charset="0"/>
                                <a:cs typeface="+mn-ea"/>
                                <a:sym typeface="+mn-lt"/>
                              </a:rPr>
                              <m:t>𝑟</m:t>
                            </m:r>
                            <m:d>
                              <m:dPr>
                                <m:ctrlPr>
                                  <a:rPr lang="en-US" altLang="zh-CN" sz="1600" i="1">
                                    <a:solidFill>
                                      <a:prstClr val="black"/>
                                    </a:solidFill>
                                    <a:latin typeface="Cambria Math" panose="02040503050406030204" pitchFamily="18" charset="0"/>
                                    <a:cs typeface="+mn-ea"/>
                                    <a:sym typeface="+mn-lt"/>
                                  </a:rPr>
                                </m:ctrlPr>
                              </m:dPr>
                              <m:e>
                                <m:r>
                                  <a:rPr lang="en-US" altLang="zh-CN" sz="1600" i="1">
                                    <a:solidFill>
                                      <a:prstClr val="black"/>
                                    </a:solidFill>
                                    <a:latin typeface="Cambria Math" panose="02040503050406030204" pitchFamily="18" charset="0"/>
                                    <a:cs typeface="+mn-ea"/>
                                    <a:sym typeface="+mn-lt"/>
                                  </a:rPr>
                                  <m:t>𝑇</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𝑡</m:t>
                                </m:r>
                              </m:e>
                            </m:d>
                          </m:sup>
                        </m:sSup>
                        <m:r>
                          <a:rPr lang="en-US" altLang="zh-CN" sz="1600" b="0" i="1" smtClean="0">
                            <a:solidFill>
                              <a:prstClr val="black"/>
                            </a:solidFill>
                            <a:latin typeface="Cambria Math" panose="02040503050406030204" pitchFamily="18" charset="0"/>
                            <a:cs typeface="+mn-ea"/>
                            <a:sym typeface="+mn-lt"/>
                          </a:rPr>
                          <m:t>−</m:t>
                        </m:r>
                        <m:r>
                          <a:rPr lang="en-US" altLang="zh-CN" sz="1600" b="0" i="1" smtClean="0">
                            <a:solidFill>
                              <a:prstClr val="black"/>
                            </a:solidFill>
                            <a:latin typeface="Cambria Math" panose="02040503050406030204" pitchFamily="18" charset="0"/>
                            <a:cs typeface="+mn-ea"/>
                            <a:sym typeface="+mn-lt"/>
                          </a:rPr>
                          <m:t>𝐹</m:t>
                        </m:r>
                      </m:e>
                    </m:d>
                  </m:oMath>
                </a14:m>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600" dirty="0">
                    <a:solidFill>
                      <a:prstClr val="black"/>
                    </a:solidFill>
                    <a:cs typeface="+mn-ea"/>
                    <a:sym typeface="+mn-lt"/>
                  </a:rPr>
                  <a:t>套利成本：</a:t>
                </a:r>
                <a14:m>
                  <m:oMath xmlns:m="http://schemas.openxmlformats.org/officeDocument/2006/math">
                    <m:r>
                      <a:rPr lang="en-US" altLang="zh-CN" sz="1600" b="0" i="1" smtClean="0">
                        <a:solidFill>
                          <a:prstClr val="black"/>
                        </a:solidFill>
                        <a:latin typeface="Cambria Math" panose="02040503050406030204" pitchFamily="18" charset="0"/>
                        <a:cs typeface="+mn-ea"/>
                        <a:sym typeface="+mn-lt"/>
                      </a:rPr>
                      <m:t>𝑆𝑦</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𝑒</m:t>
                        </m:r>
                      </m:e>
                      <m:sup>
                        <m:r>
                          <a:rPr lang="en-US" altLang="zh-CN" sz="1600" i="1">
                            <a:solidFill>
                              <a:prstClr val="black"/>
                            </a:solidFill>
                            <a:latin typeface="Cambria Math" panose="02040503050406030204" pitchFamily="18" charset="0"/>
                            <a:cs typeface="+mn-ea"/>
                            <a:sym typeface="+mn-lt"/>
                          </a:rPr>
                          <m:t>𝑟</m:t>
                        </m:r>
                        <m:d>
                          <m:dPr>
                            <m:ctrlPr>
                              <a:rPr lang="en-US" altLang="zh-CN" sz="1600" i="1">
                                <a:solidFill>
                                  <a:prstClr val="black"/>
                                </a:solidFill>
                                <a:latin typeface="Cambria Math" panose="02040503050406030204" pitchFamily="18" charset="0"/>
                                <a:cs typeface="+mn-ea"/>
                                <a:sym typeface="+mn-lt"/>
                              </a:rPr>
                            </m:ctrlPr>
                          </m:dPr>
                          <m:e>
                            <m:r>
                              <a:rPr lang="en-US" altLang="zh-CN" sz="1600" i="1">
                                <a:solidFill>
                                  <a:prstClr val="black"/>
                                </a:solidFill>
                                <a:latin typeface="Cambria Math" panose="02040503050406030204" pitchFamily="18" charset="0"/>
                                <a:cs typeface="+mn-ea"/>
                                <a:sym typeface="+mn-lt"/>
                              </a:rPr>
                              <m:t>𝑇</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𝑡</m:t>
                            </m:r>
                          </m:e>
                        </m:d>
                      </m:sup>
                    </m:sSup>
                    <m:r>
                      <a:rPr lang="en-US" altLang="zh-CN" sz="1600" i="1">
                        <a:solidFill>
                          <a:prstClr val="black"/>
                        </a:solidFill>
                        <a:latin typeface="Cambria Math" panose="02040503050406030204" pitchFamily="18" charset="0"/>
                        <a:cs typeface="+mn-ea"/>
                        <a:sym typeface="+mn-lt"/>
                      </a:rPr>
                      <m:t> </m:t>
                    </m:r>
                  </m:oMath>
                </a14:m>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600" dirty="0">
                    <a:solidFill>
                      <a:prstClr val="black"/>
                    </a:solidFill>
                    <a:cs typeface="+mn-ea"/>
                    <a:sym typeface="+mn-lt"/>
                  </a:rPr>
                  <a:t>套利机会不存在</a:t>
                </a:r>
                <a14:m>
                  <m:oMath xmlns:m="http://schemas.openxmlformats.org/officeDocument/2006/math">
                    <m:r>
                      <a:rPr lang="en-US" altLang="zh-CN" sz="1600" b="0" i="0" smtClean="0">
                        <a:solidFill>
                          <a:prstClr val="black"/>
                        </a:solidFill>
                        <a:latin typeface="Cambria Math" panose="02040503050406030204" pitchFamily="18" charset="0"/>
                        <a:cs typeface="+mn-ea"/>
                        <a:sym typeface="+mn-lt"/>
                      </a:rPr>
                      <m:t>   </m:t>
                    </m:r>
                    <m:r>
                      <a:rPr lang="zh-CN" altLang="en-US" sz="1600" b="1" i="1" smtClean="0">
                        <a:solidFill>
                          <a:prstClr val="black"/>
                        </a:solidFill>
                        <a:latin typeface="Cambria Math" panose="02040503050406030204" pitchFamily="18" charset="0"/>
                        <a:cs typeface="+mn-ea"/>
                        <a:sym typeface="+mn-lt"/>
                      </a:rPr>
                      <m:t>⇒</m:t>
                    </m:r>
                  </m:oMath>
                </a14:m>
                <a:r>
                  <a:rPr lang="en-US" altLang="zh-CN" sz="1600" dirty="0">
                    <a:solidFill>
                      <a:prstClr val="black"/>
                    </a:solidFill>
                    <a:cs typeface="+mn-ea"/>
                    <a:sym typeface="+mn-lt"/>
                  </a:rPr>
                  <a:t>   </a:t>
                </a:r>
                <a:r>
                  <a:rPr lang="zh-CN" altLang="en-US" sz="1600" dirty="0">
                    <a:solidFill>
                      <a:prstClr val="black"/>
                    </a:solidFill>
                    <a:cs typeface="+mn-ea"/>
                    <a:sym typeface="+mn-lt"/>
                  </a:rPr>
                  <a:t>收益</a:t>
                </a:r>
                <a14:m>
                  <m:oMath xmlns:m="http://schemas.openxmlformats.org/officeDocument/2006/math">
                    <m:r>
                      <a:rPr lang="en-US" altLang="zh-CN" sz="1600" b="0" i="0" smtClean="0">
                        <a:solidFill>
                          <a:prstClr val="black"/>
                        </a:solidFill>
                        <a:latin typeface="Cambria Math" panose="02040503050406030204" pitchFamily="18" charset="0"/>
                        <a:cs typeface="+mn-ea"/>
                        <a:sym typeface="+mn-lt"/>
                      </a:rPr>
                      <m:t> </m:t>
                    </m:r>
                    <m:r>
                      <a:rPr lang="en-US" altLang="zh-CN" sz="1600">
                        <a:solidFill>
                          <a:prstClr val="black"/>
                        </a:solidFill>
                        <a:latin typeface="Cambria Math" panose="02040503050406030204" pitchFamily="18" charset="0"/>
                        <a:cs typeface="+mn-ea"/>
                        <a:sym typeface="+mn-lt"/>
                      </a:rPr>
                      <m:t>≤</m:t>
                    </m:r>
                  </m:oMath>
                </a14:m>
                <a:r>
                  <a:rPr lang="en-US" altLang="zh-CN" sz="1600" dirty="0">
                    <a:solidFill>
                      <a:prstClr val="black"/>
                    </a:solidFill>
                    <a:cs typeface="+mn-ea"/>
                    <a:sym typeface="+mn-lt"/>
                  </a:rPr>
                  <a:t> </a:t>
                </a:r>
                <a:r>
                  <a:rPr lang="zh-CN" altLang="en-US" sz="1600" dirty="0">
                    <a:solidFill>
                      <a:prstClr val="black"/>
                    </a:solidFill>
                    <a:cs typeface="+mn-ea"/>
                    <a:sym typeface="+mn-lt"/>
                  </a:rPr>
                  <a:t>成本</a:t>
                </a:r>
                <a14:m>
                  <m:oMath xmlns:m="http://schemas.openxmlformats.org/officeDocument/2006/math">
                    <m:r>
                      <a:rPr lang="zh-CN" altLang="en-US" sz="1600" dirty="0">
                        <a:solidFill>
                          <a:prstClr val="black"/>
                        </a:solidFill>
                        <a:latin typeface="Cambria Math" panose="02040503050406030204" pitchFamily="18" charset="0"/>
                        <a:cs typeface="+mn-ea"/>
                        <a:sym typeface="+mn-lt"/>
                      </a:rPr>
                      <m:t>，</m:t>
                    </m:r>
                    <m:r>
                      <a:rPr lang="zh-CN" altLang="en-US" sz="1600" i="1" dirty="0" smtClean="0">
                        <a:solidFill>
                          <a:prstClr val="black"/>
                        </a:solidFill>
                        <a:latin typeface="Cambria Math" panose="02040503050406030204" pitchFamily="18" charset="0"/>
                        <a:cs typeface="+mn-ea"/>
                        <a:sym typeface="+mn-lt"/>
                      </a:rPr>
                      <m:t>即</m:t>
                    </m:r>
                    <m:d>
                      <m:dPr>
                        <m:begChr m:val="|"/>
                        <m:endChr m:val="|"/>
                        <m:ctrlPr>
                          <a:rPr lang="en-US" altLang="zh-CN" sz="1600" i="1">
                            <a:solidFill>
                              <a:prstClr val="black"/>
                            </a:solidFill>
                            <a:latin typeface="Cambria Math" panose="02040503050406030204" pitchFamily="18" charset="0"/>
                            <a:cs typeface="+mn-ea"/>
                            <a:sym typeface="+mn-lt"/>
                          </a:rPr>
                        </m:ctrlPr>
                      </m:dPr>
                      <m:e>
                        <m:r>
                          <a:rPr lang="en-US" altLang="zh-CN" sz="1600">
                            <a:solidFill>
                              <a:prstClr val="black"/>
                            </a:solidFill>
                            <a:latin typeface="Cambria Math" panose="02040503050406030204" pitchFamily="18" charset="0"/>
                            <a:cs typeface="+mn-ea"/>
                            <a:sym typeface="+mn-lt"/>
                          </a:rPr>
                          <m:t>𝑆</m:t>
                        </m:r>
                        <m:sSup>
                          <m:sSupPr>
                            <m:ctrlPr>
                              <a:rPr lang="en-US" altLang="zh-CN" sz="1600" i="1">
                                <a:solidFill>
                                  <a:prstClr val="black"/>
                                </a:solidFill>
                                <a:latin typeface="Cambria Math" panose="02040503050406030204" pitchFamily="18" charset="0"/>
                                <a:cs typeface="+mn-ea"/>
                                <a:sym typeface="+mn-lt"/>
                              </a:rPr>
                            </m:ctrlPr>
                          </m:sSupPr>
                          <m:e>
                            <m:r>
                              <a:rPr lang="en-US" altLang="zh-CN" sz="1600">
                                <a:solidFill>
                                  <a:prstClr val="black"/>
                                </a:solidFill>
                                <a:latin typeface="Cambria Math" panose="02040503050406030204" pitchFamily="18" charset="0"/>
                                <a:cs typeface="+mn-ea"/>
                                <a:sym typeface="+mn-lt"/>
                              </a:rPr>
                              <m:t>𝑒</m:t>
                            </m:r>
                          </m:e>
                          <m:sup>
                            <m:r>
                              <a:rPr lang="en-US" altLang="zh-CN" sz="1600">
                                <a:solidFill>
                                  <a:prstClr val="black"/>
                                </a:solidFill>
                                <a:latin typeface="Cambria Math" panose="02040503050406030204" pitchFamily="18" charset="0"/>
                                <a:cs typeface="+mn-ea"/>
                                <a:sym typeface="+mn-lt"/>
                              </a:rPr>
                              <m:t>𝑟</m:t>
                            </m:r>
                            <m:d>
                              <m:dPr>
                                <m:ctrlPr>
                                  <a:rPr lang="en-US" altLang="zh-CN" sz="1600" i="1">
                                    <a:solidFill>
                                      <a:prstClr val="black"/>
                                    </a:solidFill>
                                    <a:latin typeface="Cambria Math" panose="02040503050406030204" pitchFamily="18" charset="0"/>
                                    <a:cs typeface="+mn-ea"/>
                                    <a:sym typeface="+mn-lt"/>
                                  </a:rPr>
                                </m:ctrlPr>
                              </m:dPr>
                              <m:e>
                                <m:r>
                                  <a:rPr lang="en-US" altLang="zh-CN" sz="1600">
                                    <a:solidFill>
                                      <a:prstClr val="black"/>
                                    </a:solidFill>
                                    <a:latin typeface="Cambria Math" panose="02040503050406030204" pitchFamily="18" charset="0"/>
                                    <a:cs typeface="+mn-ea"/>
                                    <a:sym typeface="+mn-lt"/>
                                  </a:rPr>
                                  <m:t>𝑇</m:t>
                                </m:r>
                                <m:r>
                                  <a:rPr lang="en-US" altLang="zh-CN" sz="1600">
                                    <a:solidFill>
                                      <a:prstClr val="black"/>
                                    </a:solidFill>
                                    <a:latin typeface="Cambria Math" panose="02040503050406030204" pitchFamily="18" charset="0"/>
                                    <a:cs typeface="+mn-ea"/>
                                    <a:sym typeface="+mn-lt"/>
                                  </a:rPr>
                                  <m:t>−</m:t>
                                </m:r>
                                <m:r>
                                  <a:rPr lang="en-US" altLang="zh-CN" sz="1600">
                                    <a:solidFill>
                                      <a:prstClr val="black"/>
                                    </a:solidFill>
                                    <a:latin typeface="Cambria Math" panose="02040503050406030204" pitchFamily="18" charset="0"/>
                                    <a:cs typeface="+mn-ea"/>
                                    <a:sym typeface="+mn-lt"/>
                                  </a:rPr>
                                  <m:t>𝑡</m:t>
                                </m:r>
                              </m:e>
                            </m:d>
                          </m:sup>
                        </m:sSup>
                        <m:r>
                          <a:rPr lang="en-US" altLang="zh-CN" sz="1600">
                            <a:solidFill>
                              <a:prstClr val="black"/>
                            </a:solidFill>
                            <a:latin typeface="Cambria Math" panose="02040503050406030204" pitchFamily="18" charset="0"/>
                            <a:cs typeface="+mn-ea"/>
                            <a:sym typeface="+mn-lt"/>
                          </a:rPr>
                          <m:t>−</m:t>
                        </m:r>
                        <m:r>
                          <a:rPr lang="en-US" altLang="zh-CN" sz="1600">
                            <a:solidFill>
                              <a:prstClr val="black"/>
                            </a:solidFill>
                            <a:latin typeface="Cambria Math" panose="02040503050406030204" pitchFamily="18" charset="0"/>
                            <a:cs typeface="+mn-ea"/>
                            <a:sym typeface="+mn-lt"/>
                          </a:rPr>
                          <m:t>𝐹</m:t>
                        </m:r>
                      </m:e>
                    </m:d>
                    <m:r>
                      <a:rPr lang="en-US" altLang="zh-CN" sz="1600">
                        <a:solidFill>
                          <a:prstClr val="black"/>
                        </a:solidFill>
                        <a:latin typeface="Cambria Math" panose="02040503050406030204" pitchFamily="18" charset="0"/>
                        <a:cs typeface="+mn-ea"/>
                        <a:sym typeface="+mn-lt"/>
                      </a:rPr>
                      <m:t>≤</m:t>
                    </m:r>
                    <m:r>
                      <a:rPr lang="en-US" altLang="zh-CN" sz="1600">
                        <a:solidFill>
                          <a:prstClr val="black"/>
                        </a:solidFill>
                        <a:latin typeface="Cambria Math" panose="02040503050406030204" pitchFamily="18" charset="0"/>
                        <a:cs typeface="+mn-ea"/>
                        <a:sym typeface="+mn-lt"/>
                      </a:rPr>
                      <m:t>𝑆𝑦</m:t>
                    </m:r>
                    <m:sSup>
                      <m:sSupPr>
                        <m:ctrlPr>
                          <a:rPr lang="en-US" altLang="zh-CN" sz="1600" i="1">
                            <a:solidFill>
                              <a:prstClr val="black"/>
                            </a:solidFill>
                            <a:latin typeface="Cambria Math" panose="02040503050406030204" pitchFamily="18" charset="0"/>
                            <a:cs typeface="+mn-ea"/>
                            <a:sym typeface="+mn-lt"/>
                          </a:rPr>
                        </m:ctrlPr>
                      </m:sSupPr>
                      <m:e>
                        <m:r>
                          <a:rPr lang="en-US" altLang="zh-CN" sz="1600">
                            <a:solidFill>
                              <a:prstClr val="black"/>
                            </a:solidFill>
                            <a:latin typeface="Cambria Math" panose="02040503050406030204" pitchFamily="18" charset="0"/>
                            <a:cs typeface="+mn-ea"/>
                            <a:sym typeface="+mn-lt"/>
                          </a:rPr>
                          <m:t>𝑒</m:t>
                        </m:r>
                      </m:e>
                      <m:sup>
                        <m:r>
                          <a:rPr lang="en-US" altLang="zh-CN" sz="1600">
                            <a:solidFill>
                              <a:prstClr val="black"/>
                            </a:solidFill>
                            <a:latin typeface="Cambria Math" panose="02040503050406030204" pitchFamily="18" charset="0"/>
                            <a:cs typeface="+mn-ea"/>
                            <a:sym typeface="+mn-lt"/>
                          </a:rPr>
                          <m:t>𝑟</m:t>
                        </m:r>
                        <m:d>
                          <m:dPr>
                            <m:ctrlPr>
                              <a:rPr lang="en-US" altLang="zh-CN" sz="1600" i="1">
                                <a:solidFill>
                                  <a:prstClr val="black"/>
                                </a:solidFill>
                                <a:latin typeface="Cambria Math" panose="02040503050406030204" pitchFamily="18" charset="0"/>
                                <a:cs typeface="+mn-ea"/>
                                <a:sym typeface="+mn-lt"/>
                              </a:rPr>
                            </m:ctrlPr>
                          </m:dPr>
                          <m:e>
                            <m:r>
                              <a:rPr lang="en-US" altLang="zh-CN" sz="1600">
                                <a:solidFill>
                                  <a:prstClr val="black"/>
                                </a:solidFill>
                                <a:latin typeface="Cambria Math" panose="02040503050406030204" pitchFamily="18" charset="0"/>
                                <a:cs typeface="+mn-ea"/>
                                <a:sym typeface="+mn-lt"/>
                              </a:rPr>
                              <m:t>𝑇</m:t>
                            </m:r>
                            <m:r>
                              <a:rPr lang="en-US" altLang="zh-CN" sz="1600">
                                <a:solidFill>
                                  <a:prstClr val="black"/>
                                </a:solidFill>
                                <a:latin typeface="Cambria Math" panose="02040503050406030204" pitchFamily="18" charset="0"/>
                                <a:cs typeface="+mn-ea"/>
                                <a:sym typeface="+mn-lt"/>
                              </a:rPr>
                              <m:t>−</m:t>
                            </m:r>
                            <m:r>
                              <a:rPr lang="en-US" altLang="zh-CN" sz="1600">
                                <a:solidFill>
                                  <a:prstClr val="black"/>
                                </a:solidFill>
                                <a:latin typeface="Cambria Math" panose="02040503050406030204" pitchFamily="18" charset="0"/>
                                <a:cs typeface="+mn-ea"/>
                                <a:sym typeface="+mn-lt"/>
                              </a:rPr>
                              <m:t>𝑡</m:t>
                            </m:r>
                          </m:e>
                        </m:d>
                      </m:sup>
                    </m:sSup>
                    <m:r>
                      <a:rPr lang="en-US" altLang="zh-CN" sz="1600" b="0" i="0" smtClean="0">
                        <a:solidFill>
                          <a:prstClr val="black"/>
                        </a:solidFill>
                        <a:latin typeface="Cambria Math" panose="02040503050406030204" pitchFamily="18" charset="0"/>
                        <a:cs typeface="+mn-ea"/>
                        <a:sym typeface="+mn-lt"/>
                      </a:rPr>
                      <m:t>  </m:t>
                    </m:r>
                    <m:r>
                      <a:rPr lang="en-US" altLang="zh-CN" sz="1600">
                        <a:solidFill>
                          <a:prstClr val="black"/>
                        </a:solidFill>
                        <a:latin typeface="Cambria Math" panose="02040503050406030204" pitchFamily="18" charset="0"/>
                        <a:cs typeface="+mn-ea"/>
                        <a:sym typeface="+mn-lt"/>
                      </a:rPr>
                      <m:t> </m:t>
                    </m:r>
                    <m:r>
                      <a:rPr lang="zh-CN" altLang="en-US" sz="1600" b="1" i="1">
                        <a:solidFill>
                          <a:prstClr val="black"/>
                        </a:solidFill>
                        <a:latin typeface="Cambria Math" panose="02040503050406030204" pitchFamily="18" charset="0"/>
                        <a:cs typeface="+mn-ea"/>
                        <a:sym typeface="+mn-lt"/>
                      </a:rPr>
                      <m:t>⇒</m:t>
                    </m:r>
                    <m:r>
                      <a:rPr lang="en-US" altLang="zh-CN" sz="1600" b="0" i="1" smtClean="0">
                        <a:solidFill>
                          <a:prstClr val="black"/>
                        </a:solidFill>
                        <a:latin typeface="Cambria Math" panose="02040503050406030204" pitchFamily="18" charset="0"/>
                        <a:cs typeface="+mn-ea"/>
                        <a:sym typeface="+mn-lt"/>
                      </a:rPr>
                      <m:t>  </m:t>
                    </m:r>
                    <m:r>
                      <a:rPr lang="en-US" altLang="zh-CN" sz="1600" i="1">
                        <a:solidFill>
                          <a:prstClr val="black"/>
                        </a:solidFill>
                        <a:latin typeface="Cambria Math" panose="02040503050406030204" pitchFamily="18" charset="0"/>
                        <a:cs typeface="+mn-ea"/>
                        <a:sym typeface="+mn-lt"/>
                      </a:rPr>
                      <m:t>𝑆</m:t>
                    </m:r>
                    <m:sSup>
                      <m:sSupPr>
                        <m:ctrlPr>
                          <a:rPr lang="en-US" altLang="zh-CN" sz="1600" i="1">
                            <a:solidFill>
                              <a:prstClr val="black"/>
                            </a:solidFill>
                            <a:latin typeface="Cambria Math" panose="02040503050406030204" pitchFamily="18" charset="0"/>
                            <a:cs typeface="+mn-ea"/>
                            <a:sym typeface="+mn-lt"/>
                          </a:rPr>
                        </m:ctrlPr>
                      </m:sSupPr>
                      <m:e>
                        <m:d>
                          <m:dPr>
                            <m:ctrlPr>
                              <a:rPr lang="en-US" altLang="zh-CN" sz="1600" i="1">
                                <a:solidFill>
                                  <a:prstClr val="black"/>
                                </a:solidFill>
                                <a:latin typeface="Cambria Math" panose="02040503050406030204" pitchFamily="18" charset="0"/>
                                <a:cs typeface="+mn-ea"/>
                                <a:sym typeface="+mn-lt"/>
                              </a:rPr>
                            </m:ctrlPr>
                          </m:dPr>
                          <m:e>
                            <m:r>
                              <a:rPr lang="en-US" altLang="zh-CN" sz="1600" i="1">
                                <a:solidFill>
                                  <a:prstClr val="black"/>
                                </a:solidFill>
                                <a:latin typeface="Cambria Math" panose="02040503050406030204" pitchFamily="18" charset="0"/>
                                <a:cs typeface="+mn-ea"/>
                                <a:sym typeface="+mn-lt"/>
                              </a:rPr>
                              <m:t>1−</m:t>
                            </m:r>
                            <m:r>
                              <a:rPr lang="en-US" altLang="zh-CN" sz="1600" i="1">
                                <a:solidFill>
                                  <a:prstClr val="black"/>
                                </a:solidFill>
                                <a:latin typeface="Cambria Math" panose="02040503050406030204" pitchFamily="18" charset="0"/>
                                <a:cs typeface="+mn-ea"/>
                                <a:sym typeface="+mn-lt"/>
                              </a:rPr>
                              <m:t>𝑦</m:t>
                            </m:r>
                          </m:e>
                        </m:d>
                        <m:r>
                          <a:rPr lang="en-US" altLang="zh-CN" sz="1600" i="1">
                            <a:solidFill>
                              <a:prstClr val="black"/>
                            </a:solidFill>
                            <a:latin typeface="Cambria Math" panose="02040503050406030204" pitchFamily="18" charset="0"/>
                            <a:cs typeface="+mn-ea"/>
                            <a:sym typeface="+mn-lt"/>
                          </a:rPr>
                          <m:t>𝑒</m:t>
                        </m:r>
                      </m:e>
                      <m:sup>
                        <m:r>
                          <a:rPr lang="en-US" altLang="zh-CN" sz="1600" i="1">
                            <a:solidFill>
                              <a:prstClr val="black"/>
                            </a:solidFill>
                            <a:latin typeface="Cambria Math" panose="02040503050406030204" pitchFamily="18" charset="0"/>
                            <a:cs typeface="+mn-ea"/>
                            <a:sym typeface="+mn-lt"/>
                          </a:rPr>
                          <m:t>𝑟</m:t>
                        </m:r>
                        <m:d>
                          <m:dPr>
                            <m:ctrlPr>
                              <a:rPr lang="en-US" altLang="zh-CN" sz="1600" i="1">
                                <a:solidFill>
                                  <a:prstClr val="black"/>
                                </a:solidFill>
                                <a:latin typeface="Cambria Math" panose="02040503050406030204" pitchFamily="18" charset="0"/>
                                <a:cs typeface="+mn-ea"/>
                                <a:sym typeface="+mn-lt"/>
                              </a:rPr>
                            </m:ctrlPr>
                          </m:dPr>
                          <m:e>
                            <m:r>
                              <a:rPr lang="en-US" altLang="zh-CN" sz="1600" i="1">
                                <a:solidFill>
                                  <a:prstClr val="black"/>
                                </a:solidFill>
                                <a:latin typeface="Cambria Math" panose="02040503050406030204" pitchFamily="18" charset="0"/>
                                <a:cs typeface="+mn-ea"/>
                                <a:sym typeface="+mn-lt"/>
                              </a:rPr>
                              <m:t>𝑇</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𝑡</m:t>
                            </m:r>
                          </m:e>
                        </m:d>
                      </m:sup>
                    </m:sSup>
                    <m:r>
                      <a:rPr lang="en-US" altLang="zh-CN" sz="1600">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𝐹</m:t>
                    </m:r>
                    <m:r>
                      <a:rPr lang="en-US" altLang="zh-CN" sz="1600">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𝑆</m:t>
                    </m:r>
                    <m:sSup>
                      <m:sSupPr>
                        <m:ctrlPr>
                          <a:rPr lang="en-US" altLang="zh-CN" sz="1600" i="1">
                            <a:solidFill>
                              <a:prstClr val="black"/>
                            </a:solidFill>
                            <a:latin typeface="Cambria Math" panose="02040503050406030204" pitchFamily="18" charset="0"/>
                            <a:cs typeface="+mn-ea"/>
                            <a:sym typeface="+mn-lt"/>
                          </a:rPr>
                        </m:ctrlPr>
                      </m:sSupPr>
                      <m:e>
                        <m:d>
                          <m:dPr>
                            <m:ctrlPr>
                              <a:rPr lang="en-US" altLang="zh-CN" sz="1600" i="1">
                                <a:solidFill>
                                  <a:prstClr val="black"/>
                                </a:solidFill>
                                <a:latin typeface="Cambria Math" panose="02040503050406030204" pitchFamily="18" charset="0"/>
                                <a:cs typeface="+mn-ea"/>
                                <a:sym typeface="+mn-lt"/>
                              </a:rPr>
                            </m:ctrlPr>
                          </m:dPr>
                          <m:e>
                            <m:r>
                              <a:rPr lang="en-US" altLang="zh-CN" sz="1600" i="1">
                                <a:solidFill>
                                  <a:prstClr val="black"/>
                                </a:solidFill>
                                <a:latin typeface="Cambria Math" panose="02040503050406030204" pitchFamily="18" charset="0"/>
                                <a:cs typeface="+mn-ea"/>
                                <a:sym typeface="+mn-lt"/>
                              </a:rPr>
                              <m:t>1+</m:t>
                            </m:r>
                            <m:r>
                              <a:rPr lang="en-US" altLang="zh-CN" sz="1600" i="1">
                                <a:solidFill>
                                  <a:prstClr val="black"/>
                                </a:solidFill>
                                <a:latin typeface="Cambria Math" panose="02040503050406030204" pitchFamily="18" charset="0"/>
                                <a:cs typeface="+mn-ea"/>
                                <a:sym typeface="+mn-lt"/>
                              </a:rPr>
                              <m:t>𝑦</m:t>
                            </m:r>
                          </m:e>
                        </m:d>
                        <m:r>
                          <a:rPr lang="en-US" altLang="zh-CN" sz="1600" i="1">
                            <a:solidFill>
                              <a:prstClr val="black"/>
                            </a:solidFill>
                            <a:latin typeface="Cambria Math" panose="02040503050406030204" pitchFamily="18" charset="0"/>
                            <a:cs typeface="+mn-ea"/>
                            <a:sym typeface="+mn-lt"/>
                          </a:rPr>
                          <m:t>𝑒</m:t>
                        </m:r>
                      </m:e>
                      <m:sup>
                        <m:r>
                          <a:rPr lang="en-US" altLang="zh-CN" sz="1600" i="1">
                            <a:solidFill>
                              <a:prstClr val="black"/>
                            </a:solidFill>
                            <a:latin typeface="Cambria Math" panose="02040503050406030204" pitchFamily="18" charset="0"/>
                            <a:cs typeface="+mn-ea"/>
                            <a:sym typeface="+mn-lt"/>
                          </a:rPr>
                          <m:t>𝑟</m:t>
                        </m:r>
                        <m:d>
                          <m:dPr>
                            <m:ctrlPr>
                              <a:rPr lang="en-US" altLang="zh-CN" sz="1600" i="1">
                                <a:solidFill>
                                  <a:prstClr val="black"/>
                                </a:solidFill>
                                <a:latin typeface="Cambria Math" panose="02040503050406030204" pitchFamily="18" charset="0"/>
                                <a:cs typeface="+mn-ea"/>
                                <a:sym typeface="+mn-lt"/>
                              </a:rPr>
                            </m:ctrlPr>
                          </m:dPr>
                          <m:e>
                            <m:r>
                              <a:rPr lang="en-US" altLang="zh-CN" sz="1600" i="1">
                                <a:solidFill>
                                  <a:prstClr val="black"/>
                                </a:solidFill>
                                <a:latin typeface="Cambria Math" panose="02040503050406030204" pitchFamily="18" charset="0"/>
                                <a:cs typeface="+mn-ea"/>
                                <a:sym typeface="+mn-lt"/>
                              </a:rPr>
                              <m:t>𝑇</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𝑡</m:t>
                            </m:r>
                          </m:e>
                        </m:d>
                      </m:sup>
                    </m:sSup>
                  </m:oMath>
                </a14:m>
                <a:endParaRPr lang="en-US" altLang="zh-CN" sz="1600" dirty="0">
                  <a:solidFill>
                    <a:prstClr val="black"/>
                  </a:solidFill>
                  <a:cs typeface="+mn-ea"/>
                  <a:sym typeface="+mn-lt"/>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75919" y="3821598"/>
                <a:ext cx="11531600" cy="1516441"/>
              </a:xfrm>
              <a:prstGeom prst="rect">
                <a:avLst/>
              </a:prstGeom>
              <a:blipFill rotWithShape="1">
                <a:blip r:embed="rId3"/>
                <a:stretch>
                  <a:fillRect l="-88" t="-639" r="-77" b="-613"/>
                </a:stretch>
              </a:blipFill>
              <a:ln w="19050">
                <a:solidFill>
                  <a:srgbClr val="972022"/>
                </a:solidFill>
                <a:prstDash val="sysDash"/>
              </a:ln>
            </p:spPr>
            <p:txBody>
              <a:bodyPr/>
              <a:lstStyle/>
              <a:p>
                <a:r>
                  <a:rPr lang="zh-CN" altLang="en-US">
                    <a:noFill/>
                  </a:rPr>
                  <a:t> </a:t>
                </a:r>
              </a:p>
            </p:txBody>
          </p:sp>
        </mc:Fallback>
      </mc:AlternateContent>
      <p:sp>
        <p:nvSpPr>
          <p:cNvPr id="7" name="文本框 6"/>
          <p:cNvSpPr txBox="1"/>
          <p:nvPr/>
        </p:nvSpPr>
        <p:spPr>
          <a:xfrm>
            <a:off x="375919" y="3452266"/>
            <a:ext cx="1591674"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存在交易成本</a:t>
            </a:r>
          </a:p>
        </p:txBody>
      </p:sp>
      <p:sp>
        <p:nvSpPr>
          <p:cNvPr id="9" name="文本框 8"/>
          <p:cNvSpPr txBox="1"/>
          <p:nvPr/>
        </p:nvSpPr>
        <p:spPr>
          <a:xfrm>
            <a:off x="478261" y="6516303"/>
            <a:ext cx="9965150" cy="338554"/>
          </a:xfrm>
          <a:prstGeom prst="rect">
            <a:avLst/>
          </a:prstGeom>
          <a:noFill/>
        </p:spPr>
        <p:txBody>
          <a:bodyPr wrap="square" rtlCol="0">
            <a:spAutoFit/>
          </a:bodyPr>
          <a:lstStyle/>
          <a:p>
            <a:r>
              <a:rPr lang="en-US" altLang="zh-CN" sz="1600" dirty="0"/>
              <a:t>Reference:</a:t>
            </a:r>
            <a:r>
              <a:rPr lang="zh-CN" altLang="en-US" sz="1400" b="0" i="0" dirty="0">
                <a:solidFill>
                  <a:srgbClr val="222222"/>
                </a:solidFill>
                <a:effectLst/>
                <a:latin typeface="PingFangSC-Regular"/>
              </a:rPr>
              <a:t>金雯雯</a:t>
            </a:r>
            <a:r>
              <a:rPr lang="en-US" altLang="zh-CN" sz="1400" b="0" i="0" dirty="0">
                <a:solidFill>
                  <a:srgbClr val="222222"/>
                </a:solidFill>
                <a:effectLst/>
                <a:latin typeface="PingFangSC-Regular"/>
              </a:rPr>
              <a:t>. </a:t>
            </a:r>
            <a:r>
              <a:rPr lang="zh-CN" altLang="en-US" sz="1400" b="0" i="0" dirty="0">
                <a:solidFill>
                  <a:srgbClr val="222222"/>
                </a:solidFill>
                <a:effectLst/>
                <a:latin typeface="PingFangSC-Regular"/>
              </a:rPr>
              <a:t>非完美市场条件下远期</a:t>
            </a:r>
            <a:r>
              <a:rPr lang="en-US" altLang="zh-CN" sz="1400" b="0" i="0" dirty="0">
                <a:solidFill>
                  <a:srgbClr val="222222"/>
                </a:solidFill>
                <a:effectLst/>
                <a:latin typeface="PingFangSC-Regular"/>
              </a:rPr>
              <a:t>(</a:t>
            </a:r>
            <a:r>
              <a:rPr lang="zh-CN" altLang="en-US" sz="1400" b="0" i="0" dirty="0">
                <a:solidFill>
                  <a:srgbClr val="222222"/>
                </a:solidFill>
                <a:effectLst/>
                <a:latin typeface="PingFangSC-Regular"/>
              </a:rPr>
              <a:t>期货</a:t>
            </a:r>
            <a:r>
              <a:rPr lang="en-US" altLang="zh-CN" sz="1400" b="0" i="0" dirty="0">
                <a:solidFill>
                  <a:srgbClr val="222222"/>
                </a:solidFill>
                <a:effectLst/>
                <a:latin typeface="PingFangSC-Regular"/>
              </a:rPr>
              <a:t>)</a:t>
            </a:r>
            <a:r>
              <a:rPr lang="zh-CN" altLang="en-US" sz="1400" b="0" i="0" dirty="0">
                <a:solidFill>
                  <a:srgbClr val="222222"/>
                </a:solidFill>
                <a:effectLst/>
                <a:latin typeface="PingFangSC-Regular"/>
              </a:rPr>
              <a:t>定价探讨</a:t>
            </a:r>
            <a:r>
              <a:rPr lang="en-US" altLang="zh-CN" sz="1600" b="0" i="0" dirty="0">
                <a:solidFill>
                  <a:srgbClr val="222222"/>
                </a:solidFill>
                <a:effectLst/>
                <a:latin typeface="PingFangSC-Regular"/>
              </a:rPr>
              <a:t>.</a:t>
            </a:r>
            <a:endParaRPr lang="zh-CN" alt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非完美市场条件下的定价（续）</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12</a:t>
            </a:fld>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375919" y="1382744"/>
                <a:ext cx="11531600" cy="1740541"/>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dirty="0">
                    <a:solidFill>
                      <a:prstClr val="black"/>
                    </a:solidFill>
                    <a:cs typeface="+mn-ea"/>
                    <a:sym typeface="+mn-lt"/>
                  </a:rPr>
                  <a:t>借入利率为</a:t>
                </a:r>
                <a14:m>
                  <m:oMath xmlns:m="http://schemas.openxmlformats.org/officeDocument/2006/math">
                    <m:sSub>
                      <m:sSubPr>
                        <m:ctrlPr>
                          <a:rPr lang="en-US" altLang="zh-CN" sz="1600" i="1" smtClean="0">
                            <a:solidFill>
                              <a:prstClr val="black"/>
                            </a:solidFill>
                            <a:latin typeface="Cambria Math" panose="02040503050406030204" pitchFamily="18" charset="0"/>
                            <a:cs typeface="+mn-ea"/>
                            <a:sym typeface="+mn-lt"/>
                          </a:rPr>
                        </m:ctrlPr>
                      </m:sSubPr>
                      <m:e>
                        <m:r>
                          <a:rPr lang="en-US" altLang="zh-CN" sz="1600" b="0" i="1" smtClean="0">
                            <a:solidFill>
                              <a:prstClr val="black"/>
                            </a:solidFill>
                            <a:latin typeface="Cambria Math" panose="02040503050406030204" pitchFamily="18" charset="0"/>
                            <a:cs typeface="+mn-ea"/>
                            <a:sym typeface="+mn-lt"/>
                          </a:rPr>
                          <m:t>𝑟</m:t>
                        </m:r>
                      </m:e>
                      <m:sub>
                        <m:r>
                          <a:rPr lang="en-US" altLang="zh-CN" sz="1600" b="0" i="1" smtClean="0">
                            <a:solidFill>
                              <a:prstClr val="black"/>
                            </a:solidFill>
                            <a:latin typeface="Cambria Math" panose="02040503050406030204" pitchFamily="18" charset="0"/>
                            <a:cs typeface="+mn-ea"/>
                            <a:sym typeface="+mn-lt"/>
                          </a:rPr>
                          <m:t>𝑏</m:t>
                        </m:r>
                      </m:sub>
                    </m:sSub>
                  </m:oMath>
                </a14:m>
                <a:r>
                  <a:rPr lang="zh-CN" altLang="en-US" sz="1600" dirty="0">
                    <a:solidFill>
                      <a:prstClr val="black"/>
                    </a:solidFill>
                    <a:cs typeface="+mn-ea"/>
                    <a:sym typeface="+mn-lt"/>
                  </a:rPr>
                  <a:t>，借出利率为</a:t>
                </a:r>
                <a14:m>
                  <m:oMath xmlns:m="http://schemas.openxmlformats.org/officeDocument/2006/math">
                    <m:sSub>
                      <m:sSubPr>
                        <m:ctrlPr>
                          <a:rPr lang="en-US" altLang="zh-CN" sz="1600" i="1" smtClean="0">
                            <a:solidFill>
                              <a:prstClr val="black"/>
                            </a:solidFill>
                            <a:latin typeface="Cambria Math" panose="02040503050406030204" pitchFamily="18" charset="0"/>
                            <a:cs typeface="+mn-ea"/>
                            <a:sym typeface="+mn-lt"/>
                          </a:rPr>
                        </m:ctrlPr>
                      </m:sSubPr>
                      <m:e>
                        <m:r>
                          <a:rPr lang="en-US" altLang="zh-CN" sz="1600" b="0" i="1" smtClean="0">
                            <a:solidFill>
                              <a:prstClr val="black"/>
                            </a:solidFill>
                            <a:latin typeface="Cambria Math" panose="02040503050406030204" pitchFamily="18" charset="0"/>
                            <a:cs typeface="+mn-ea"/>
                            <a:sym typeface="+mn-lt"/>
                          </a:rPr>
                          <m:t>𝑟</m:t>
                        </m:r>
                      </m:e>
                      <m:sub>
                        <m:r>
                          <a:rPr lang="en-US" altLang="zh-CN" sz="1600" b="0" i="1" smtClean="0">
                            <a:solidFill>
                              <a:prstClr val="black"/>
                            </a:solidFill>
                            <a:latin typeface="Cambria Math" panose="02040503050406030204" pitchFamily="18" charset="0"/>
                            <a:cs typeface="+mn-ea"/>
                            <a:sym typeface="+mn-lt"/>
                          </a:rPr>
                          <m:t>𝑙</m:t>
                        </m:r>
                      </m:sub>
                    </m:sSub>
                  </m:oMath>
                </a14:m>
                <a:r>
                  <a:rPr lang="zh-CN" altLang="en-US" sz="1600" dirty="0">
                    <a:solidFill>
                      <a:prstClr val="black"/>
                    </a:solidFill>
                    <a:cs typeface="+mn-ea"/>
                    <a:sym typeface="+mn-lt"/>
                  </a:rPr>
                  <a:t>，通常</a:t>
                </a:r>
                <a14:m>
                  <m:oMath xmlns:m="http://schemas.openxmlformats.org/officeDocument/2006/math">
                    <m:sSub>
                      <m:sSubPr>
                        <m:ctrlPr>
                          <a:rPr lang="en-US" altLang="zh-CN" sz="1600" i="1">
                            <a:solidFill>
                              <a:prstClr val="black"/>
                            </a:solidFill>
                            <a:latin typeface="Cambria Math" panose="02040503050406030204" pitchFamily="18" charset="0"/>
                            <a:cs typeface="+mn-ea"/>
                            <a:sym typeface="+mn-lt"/>
                          </a:rPr>
                        </m:ctrlPr>
                      </m:sSubPr>
                      <m:e>
                        <m:r>
                          <a:rPr lang="en-US" altLang="zh-CN" sz="1600" i="1">
                            <a:solidFill>
                              <a:prstClr val="black"/>
                            </a:solidFill>
                            <a:latin typeface="Cambria Math" panose="02040503050406030204" pitchFamily="18" charset="0"/>
                            <a:cs typeface="+mn-ea"/>
                            <a:sym typeface="+mn-lt"/>
                          </a:rPr>
                          <m:t>𝑟</m:t>
                        </m:r>
                      </m:e>
                      <m:sub>
                        <m:r>
                          <a:rPr lang="en-US" altLang="zh-CN" sz="1600" i="1">
                            <a:solidFill>
                              <a:prstClr val="black"/>
                            </a:solidFill>
                            <a:latin typeface="Cambria Math" panose="02040503050406030204" pitchFamily="18" charset="0"/>
                            <a:cs typeface="+mn-ea"/>
                            <a:sym typeface="+mn-lt"/>
                          </a:rPr>
                          <m:t>𝑏</m:t>
                        </m:r>
                      </m:sub>
                    </m:sSub>
                    <m:r>
                      <a:rPr lang="en-US" altLang="zh-CN" sz="1600" b="0" i="1" smtClean="0">
                        <a:solidFill>
                          <a:prstClr val="black"/>
                        </a:solidFill>
                        <a:latin typeface="Cambria Math" panose="02040503050406030204" pitchFamily="18" charset="0"/>
                        <a:cs typeface="+mn-ea"/>
                        <a:sym typeface="+mn-lt"/>
                      </a:rPr>
                      <m:t>&gt;</m:t>
                    </m:r>
                    <m:sSub>
                      <m:sSubPr>
                        <m:ctrlPr>
                          <a:rPr lang="en-US" altLang="zh-CN" sz="1600" i="1">
                            <a:solidFill>
                              <a:prstClr val="black"/>
                            </a:solidFill>
                            <a:latin typeface="Cambria Math" panose="02040503050406030204" pitchFamily="18" charset="0"/>
                            <a:cs typeface="+mn-ea"/>
                            <a:sym typeface="+mn-lt"/>
                          </a:rPr>
                        </m:ctrlPr>
                      </m:sSubPr>
                      <m:e>
                        <m:r>
                          <a:rPr lang="en-US" altLang="zh-CN" sz="1600" i="1">
                            <a:solidFill>
                              <a:prstClr val="black"/>
                            </a:solidFill>
                            <a:latin typeface="Cambria Math" panose="02040503050406030204" pitchFamily="18" charset="0"/>
                            <a:cs typeface="+mn-ea"/>
                            <a:sym typeface="+mn-lt"/>
                          </a:rPr>
                          <m:t>𝑟</m:t>
                        </m:r>
                      </m:e>
                      <m:sub>
                        <m:r>
                          <a:rPr lang="en-US" altLang="zh-CN" sz="1600" i="1">
                            <a:solidFill>
                              <a:prstClr val="black"/>
                            </a:solidFill>
                            <a:latin typeface="Cambria Math" panose="02040503050406030204" pitchFamily="18" charset="0"/>
                            <a:cs typeface="+mn-ea"/>
                            <a:sym typeface="+mn-lt"/>
                          </a:rPr>
                          <m:t>𝑙</m:t>
                        </m:r>
                      </m:sub>
                    </m:sSub>
                  </m:oMath>
                </a14:m>
                <a:r>
                  <a:rPr lang="zh-CN" altLang="en-US" sz="1600" dirty="0">
                    <a:solidFill>
                      <a:prstClr val="black"/>
                    </a:solidFill>
                    <a:cs typeface="+mn-ea"/>
                    <a:sym typeface="+mn-lt"/>
                  </a:rPr>
                  <a:t>。</a:t>
                </a:r>
                <a:endParaRPr lang="en-US" altLang="zh-CN" sz="16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600" b="1" dirty="0">
                    <a:solidFill>
                      <a:prstClr val="black"/>
                    </a:solidFill>
                    <a:cs typeface="+mn-ea"/>
                    <a:sym typeface="+mn-lt"/>
                  </a:rPr>
                  <a:t>远期价格区间为</a:t>
                </a:r>
                <a14:m>
                  <m:oMath xmlns:m="http://schemas.openxmlformats.org/officeDocument/2006/math">
                    <m:r>
                      <a:rPr lang="en-US" altLang="zh-CN" sz="1600" b="1" i="1" smtClean="0">
                        <a:solidFill>
                          <a:prstClr val="black"/>
                        </a:solidFill>
                        <a:latin typeface="Cambria Math" panose="02040503050406030204" pitchFamily="18" charset="0"/>
                        <a:cs typeface="+mn-ea"/>
                        <a:sym typeface="+mn-lt"/>
                      </a:rPr>
                      <m:t>[</m:t>
                    </m:r>
                    <m:r>
                      <a:rPr lang="en-US" altLang="zh-CN" sz="1600" b="1" i="1">
                        <a:solidFill>
                          <a:prstClr val="black"/>
                        </a:solidFill>
                        <a:latin typeface="Cambria Math" panose="02040503050406030204" pitchFamily="18" charset="0"/>
                        <a:cs typeface="+mn-ea"/>
                        <a:sym typeface="+mn-lt"/>
                      </a:rPr>
                      <m:t>𝑺</m:t>
                    </m:r>
                    <m:sSup>
                      <m:sSupPr>
                        <m:ctrlPr>
                          <a:rPr lang="en-US" altLang="zh-CN" sz="1600" b="1" i="1">
                            <a:solidFill>
                              <a:prstClr val="black"/>
                            </a:solidFill>
                            <a:latin typeface="Cambria Math" panose="02040503050406030204" pitchFamily="18" charset="0"/>
                            <a:cs typeface="+mn-ea"/>
                            <a:sym typeface="+mn-lt"/>
                          </a:rPr>
                        </m:ctrlPr>
                      </m:sSupPr>
                      <m:e>
                        <m:r>
                          <a:rPr lang="en-US" altLang="zh-CN" sz="1600" b="1" i="1">
                            <a:solidFill>
                              <a:prstClr val="black"/>
                            </a:solidFill>
                            <a:latin typeface="Cambria Math" panose="02040503050406030204" pitchFamily="18" charset="0"/>
                            <a:cs typeface="+mn-ea"/>
                            <a:sym typeface="+mn-lt"/>
                          </a:rPr>
                          <m:t>𝒆</m:t>
                        </m:r>
                      </m:e>
                      <m:sup>
                        <m:sSub>
                          <m:sSubPr>
                            <m:ctrlPr>
                              <a:rPr lang="en-US" altLang="zh-CN" sz="1600" b="1" i="1">
                                <a:solidFill>
                                  <a:prstClr val="black"/>
                                </a:solidFill>
                                <a:latin typeface="Cambria Math" panose="02040503050406030204" pitchFamily="18" charset="0"/>
                                <a:cs typeface="+mn-ea"/>
                                <a:sym typeface="+mn-lt"/>
                              </a:rPr>
                            </m:ctrlPr>
                          </m:sSubPr>
                          <m:e>
                            <m:r>
                              <a:rPr lang="en-US" altLang="zh-CN" sz="1600" b="1" i="1">
                                <a:solidFill>
                                  <a:prstClr val="black"/>
                                </a:solidFill>
                                <a:latin typeface="Cambria Math" panose="02040503050406030204" pitchFamily="18" charset="0"/>
                                <a:cs typeface="+mn-ea"/>
                                <a:sym typeface="+mn-lt"/>
                              </a:rPr>
                              <m:t>𝒓</m:t>
                            </m:r>
                          </m:e>
                          <m:sub>
                            <m:r>
                              <a:rPr lang="en-US" altLang="zh-CN" sz="1600" b="1" i="1" smtClean="0">
                                <a:solidFill>
                                  <a:prstClr val="black"/>
                                </a:solidFill>
                                <a:latin typeface="Cambria Math" panose="02040503050406030204" pitchFamily="18" charset="0"/>
                                <a:cs typeface="+mn-ea"/>
                                <a:sym typeface="+mn-lt"/>
                              </a:rPr>
                              <m:t>𝒍</m:t>
                            </m:r>
                          </m:sub>
                        </m:sSub>
                        <m:d>
                          <m:dPr>
                            <m:ctrlPr>
                              <a:rPr lang="en-US" altLang="zh-CN" sz="1600" b="1" i="1">
                                <a:solidFill>
                                  <a:prstClr val="black"/>
                                </a:solidFill>
                                <a:latin typeface="Cambria Math" panose="02040503050406030204" pitchFamily="18" charset="0"/>
                                <a:cs typeface="+mn-ea"/>
                                <a:sym typeface="+mn-lt"/>
                              </a:rPr>
                            </m:ctrlPr>
                          </m:dPr>
                          <m:e>
                            <m:r>
                              <a:rPr lang="en-US" altLang="zh-CN" sz="1600" b="1" i="1">
                                <a:solidFill>
                                  <a:prstClr val="black"/>
                                </a:solidFill>
                                <a:latin typeface="Cambria Math" panose="02040503050406030204" pitchFamily="18" charset="0"/>
                                <a:cs typeface="+mn-ea"/>
                                <a:sym typeface="+mn-lt"/>
                              </a:rPr>
                              <m:t>𝑻</m:t>
                            </m:r>
                            <m:r>
                              <a:rPr lang="en-US" altLang="zh-CN" sz="1600" b="1" i="1">
                                <a:solidFill>
                                  <a:prstClr val="black"/>
                                </a:solidFill>
                                <a:latin typeface="Cambria Math" panose="02040503050406030204" pitchFamily="18" charset="0"/>
                                <a:cs typeface="+mn-ea"/>
                                <a:sym typeface="+mn-lt"/>
                              </a:rPr>
                              <m:t>−</m:t>
                            </m:r>
                            <m:r>
                              <a:rPr lang="en-US" altLang="zh-CN" sz="1600" b="1" i="1">
                                <a:solidFill>
                                  <a:prstClr val="black"/>
                                </a:solidFill>
                                <a:latin typeface="Cambria Math" panose="02040503050406030204" pitchFamily="18" charset="0"/>
                                <a:cs typeface="+mn-ea"/>
                                <a:sym typeface="+mn-lt"/>
                              </a:rPr>
                              <m:t>𝒕</m:t>
                            </m:r>
                          </m:e>
                        </m:d>
                      </m:sup>
                    </m:sSup>
                    <m:r>
                      <a:rPr lang="en-US" altLang="zh-CN" sz="1600" b="1" i="1" smtClean="0">
                        <a:solidFill>
                          <a:prstClr val="black"/>
                        </a:solidFill>
                        <a:latin typeface="Cambria Math" panose="02040503050406030204" pitchFamily="18" charset="0"/>
                        <a:cs typeface="+mn-ea"/>
                        <a:sym typeface="+mn-lt"/>
                      </a:rPr>
                      <m:t>,</m:t>
                    </m:r>
                    <m:r>
                      <a:rPr lang="en-US" altLang="zh-CN" sz="1600" b="1" i="1">
                        <a:solidFill>
                          <a:prstClr val="black"/>
                        </a:solidFill>
                        <a:latin typeface="Cambria Math" panose="02040503050406030204" pitchFamily="18" charset="0"/>
                        <a:cs typeface="+mn-ea"/>
                        <a:sym typeface="+mn-lt"/>
                      </a:rPr>
                      <m:t>𝑺</m:t>
                    </m:r>
                    <m:sSup>
                      <m:sSupPr>
                        <m:ctrlPr>
                          <a:rPr lang="en-US" altLang="zh-CN" sz="1600" b="1" i="1">
                            <a:solidFill>
                              <a:prstClr val="black"/>
                            </a:solidFill>
                            <a:latin typeface="Cambria Math" panose="02040503050406030204" pitchFamily="18" charset="0"/>
                            <a:cs typeface="+mn-ea"/>
                            <a:sym typeface="+mn-lt"/>
                          </a:rPr>
                        </m:ctrlPr>
                      </m:sSupPr>
                      <m:e>
                        <m:r>
                          <a:rPr lang="en-US" altLang="zh-CN" sz="1600" b="1" i="1">
                            <a:solidFill>
                              <a:prstClr val="black"/>
                            </a:solidFill>
                            <a:latin typeface="Cambria Math" panose="02040503050406030204" pitchFamily="18" charset="0"/>
                            <a:cs typeface="+mn-ea"/>
                            <a:sym typeface="+mn-lt"/>
                          </a:rPr>
                          <m:t>𝒆</m:t>
                        </m:r>
                      </m:e>
                      <m:sup>
                        <m:sSub>
                          <m:sSubPr>
                            <m:ctrlPr>
                              <a:rPr lang="en-US" altLang="zh-CN" sz="1600" b="1" i="1">
                                <a:solidFill>
                                  <a:prstClr val="black"/>
                                </a:solidFill>
                                <a:latin typeface="Cambria Math" panose="02040503050406030204" pitchFamily="18" charset="0"/>
                                <a:cs typeface="+mn-ea"/>
                                <a:sym typeface="+mn-lt"/>
                              </a:rPr>
                            </m:ctrlPr>
                          </m:sSubPr>
                          <m:e>
                            <m:r>
                              <a:rPr lang="en-US" altLang="zh-CN" sz="1600" b="1" i="1">
                                <a:solidFill>
                                  <a:prstClr val="black"/>
                                </a:solidFill>
                                <a:latin typeface="Cambria Math" panose="02040503050406030204" pitchFamily="18" charset="0"/>
                                <a:cs typeface="+mn-ea"/>
                                <a:sym typeface="+mn-lt"/>
                              </a:rPr>
                              <m:t>𝒓</m:t>
                            </m:r>
                          </m:e>
                          <m:sub>
                            <m:r>
                              <a:rPr lang="en-US" altLang="zh-CN" sz="1600" b="1" i="1">
                                <a:solidFill>
                                  <a:prstClr val="black"/>
                                </a:solidFill>
                                <a:latin typeface="Cambria Math" panose="02040503050406030204" pitchFamily="18" charset="0"/>
                                <a:cs typeface="+mn-ea"/>
                                <a:sym typeface="+mn-lt"/>
                              </a:rPr>
                              <m:t>𝒃</m:t>
                            </m:r>
                          </m:sub>
                        </m:sSub>
                        <m:d>
                          <m:dPr>
                            <m:ctrlPr>
                              <a:rPr lang="en-US" altLang="zh-CN" sz="1600" b="1" i="1">
                                <a:solidFill>
                                  <a:prstClr val="black"/>
                                </a:solidFill>
                                <a:latin typeface="Cambria Math" panose="02040503050406030204" pitchFamily="18" charset="0"/>
                                <a:cs typeface="+mn-ea"/>
                                <a:sym typeface="+mn-lt"/>
                              </a:rPr>
                            </m:ctrlPr>
                          </m:dPr>
                          <m:e>
                            <m:r>
                              <a:rPr lang="en-US" altLang="zh-CN" sz="1600" b="1" i="1">
                                <a:solidFill>
                                  <a:prstClr val="black"/>
                                </a:solidFill>
                                <a:latin typeface="Cambria Math" panose="02040503050406030204" pitchFamily="18" charset="0"/>
                                <a:cs typeface="+mn-ea"/>
                                <a:sym typeface="+mn-lt"/>
                              </a:rPr>
                              <m:t>𝑻</m:t>
                            </m:r>
                            <m:r>
                              <a:rPr lang="en-US" altLang="zh-CN" sz="1600" b="1" i="1">
                                <a:solidFill>
                                  <a:prstClr val="black"/>
                                </a:solidFill>
                                <a:latin typeface="Cambria Math" panose="02040503050406030204" pitchFamily="18" charset="0"/>
                                <a:cs typeface="+mn-ea"/>
                                <a:sym typeface="+mn-lt"/>
                              </a:rPr>
                              <m:t>−</m:t>
                            </m:r>
                            <m:r>
                              <a:rPr lang="en-US" altLang="zh-CN" sz="1600" b="1" i="1">
                                <a:solidFill>
                                  <a:prstClr val="black"/>
                                </a:solidFill>
                                <a:latin typeface="Cambria Math" panose="02040503050406030204" pitchFamily="18" charset="0"/>
                                <a:cs typeface="+mn-ea"/>
                                <a:sym typeface="+mn-lt"/>
                              </a:rPr>
                              <m:t>𝒕</m:t>
                            </m:r>
                          </m:e>
                        </m:d>
                      </m:sup>
                    </m:sSup>
                    <m:r>
                      <a:rPr lang="en-US" altLang="zh-CN" sz="1600" b="1" i="1" smtClean="0">
                        <a:solidFill>
                          <a:prstClr val="black"/>
                        </a:solidFill>
                        <a:latin typeface="Cambria Math" panose="02040503050406030204" pitchFamily="18" charset="0"/>
                        <a:cs typeface="+mn-ea"/>
                        <a:sym typeface="+mn-lt"/>
                      </a:rPr>
                      <m:t>]</m:t>
                    </m:r>
                  </m:oMath>
                </a14:m>
                <a:r>
                  <a:rPr lang="zh-CN" altLang="en-US" sz="1600" dirty="0">
                    <a:solidFill>
                      <a:prstClr val="black"/>
                    </a:solidFill>
                    <a:cs typeface="+mn-ea"/>
                    <a:sym typeface="+mn-lt"/>
                  </a:rPr>
                  <a:t>：</a:t>
                </a: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600" dirty="0">
                    <a:solidFill>
                      <a:prstClr val="black"/>
                    </a:solidFill>
                    <a:cs typeface="+mn-ea"/>
                    <a:sym typeface="+mn-lt"/>
                  </a:rPr>
                  <a:t>若</a:t>
                </a:r>
                <a14:m>
                  <m:oMath xmlns:m="http://schemas.openxmlformats.org/officeDocument/2006/math">
                    <m:r>
                      <a:rPr lang="en-US" altLang="zh-CN" sz="1600" b="0" i="1" smtClean="0">
                        <a:solidFill>
                          <a:prstClr val="black"/>
                        </a:solidFill>
                        <a:latin typeface="Cambria Math" panose="02040503050406030204" pitchFamily="18" charset="0"/>
                        <a:cs typeface="+mn-ea"/>
                        <a:sym typeface="+mn-lt"/>
                      </a:rPr>
                      <m:t>𝐹</m:t>
                    </m:r>
                    <m:r>
                      <a:rPr lang="en-US" altLang="zh-CN" sz="1600" b="0" i="1" smtClean="0">
                        <a:solidFill>
                          <a:prstClr val="black"/>
                        </a:solidFill>
                        <a:latin typeface="Cambria Math" panose="02040503050406030204" pitchFamily="18" charset="0"/>
                        <a:cs typeface="+mn-ea"/>
                        <a:sym typeface="+mn-lt"/>
                      </a:rPr>
                      <m:t>&gt;</m:t>
                    </m:r>
                    <m:r>
                      <a:rPr lang="en-US" altLang="zh-CN" sz="1600" i="1">
                        <a:solidFill>
                          <a:prstClr val="black"/>
                        </a:solidFill>
                        <a:latin typeface="Cambria Math" panose="02040503050406030204" pitchFamily="18" charset="0"/>
                        <a:cs typeface="+mn-ea"/>
                        <a:sym typeface="+mn-lt"/>
                      </a:rPr>
                      <m:t>𝑆</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𝑒</m:t>
                        </m:r>
                      </m:e>
                      <m:sup>
                        <m:sSub>
                          <m:sSubPr>
                            <m:ctrlPr>
                              <a:rPr lang="en-US" altLang="zh-CN" sz="1600" i="1">
                                <a:solidFill>
                                  <a:prstClr val="black"/>
                                </a:solidFill>
                                <a:latin typeface="Cambria Math" panose="02040503050406030204" pitchFamily="18" charset="0"/>
                                <a:cs typeface="+mn-ea"/>
                                <a:sym typeface="+mn-lt"/>
                              </a:rPr>
                            </m:ctrlPr>
                          </m:sSubPr>
                          <m:e>
                            <m:r>
                              <a:rPr lang="en-US" altLang="zh-CN" sz="1600" i="1">
                                <a:solidFill>
                                  <a:prstClr val="black"/>
                                </a:solidFill>
                                <a:latin typeface="Cambria Math" panose="02040503050406030204" pitchFamily="18" charset="0"/>
                                <a:cs typeface="+mn-ea"/>
                                <a:sym typeface="+mn-lt"/>
                              </a:rPr>
                              <m:t>𝑟</m:t>
                            </m:r>
                          </m:e>
                          <m:sub>
                            <m:r>
                              <a:rPr lang="en-US" altLang="zh-CN" sz="1600" i="1">
                                <a:solidFill>
                                  <a:prstClr val="black"/>
                                </a:solidFill>
                                <a:latin typeface="Cambria Math" panose="02040503050406030204" pitchFamily="18" charset="0"/>
                                <a:cs typeface="+mn-ea"/>
                                <a:sym typeface="+mn-lt"/>
                              </a:rPr>
                              <m:t>𝑏</m:t>
                            </m:r>
                          </m:sub>
                        </m:sSub>
                        <m:d>
                          <m:dPr>
                            <m:ctrlPr>
                              <a:rPr lang="en-US" altLang="zh-CN" sz="1600" i="1">
                                <a:solidFill>
                                  <a:prstClr val="black"/>
                                </a:solidFill>
                                <a:latin typeface="Cambria Math" panose="02040503050406030204" pitchFamily="18" charset="0"/>
                                <a:cs typeface="+mn-ea"/>
                                <a:sym typeface="+mn-lt"/>
                              </a:rPr>
                            </m:ctrlPr>
                          </m:dPr>
                          <m:e>
                            <m:r>
                              <a:rPr lang="en-US" altLang="zh-CN" sz="1600" i="1">
                                <a:solidFill>
                                  <a:prstClr val="black"/>
                                </a:solidFill>
                                <a:latin typeface="Cambria Math" panose="02040503050406030204" pitchFamily="18" charset="0"/>
                                <a:cs typeface="+mn-ea"/>
                                <a:sym typeface="+mn-lt"/>
                              </a:rPr>
                              <m:t>𝑇</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𝑡</m:t>
                            </m:r>
                          </m:e>
                        </m:d>
                      </m:sup>
                    </m:sSup>
                  </m:oMath>
                </a14:m>
                <a:r>
                  <a:rPr lang="zh-CN" altLang="en-US" sz="1600" dirty="0">
                    <a:solidFill>
                      <a:prstClr val="black"/>
                    </a:solidFill>
                    <a:cs typeface="+mn-ea"/>
                    <a:sym typeface="+mn-lt"/>
                  </a:rPr>
                  <a:t>，可套利：</a:t>
                </a:r>
                <a:r>
                  <a:rPr lang="zh-CN" altLang="en-US" sz="1600" dirty="0">
                    <a:solidFill>
                      <a:srgbClr val="972022"/>
                    </a:solidFill>
                    <a:cs typeface="+mn-ea"/>
                    <a:sym typeface="+mn-lt"/>
                  </a:rPr>
                  <a:t>以利率</a:t>
                </a:r>
                <a14:m>
                  <m:oMath xmlns:m="http://schemas.openxmlformats.org/officeDocument/2006/math">
                    <m:sSub>
                      <m:sSubPr>
                        <m:ctrlPr>
                          <a:rPr lang="en-US" altLang="zh-CN" sz="1600" i="1">
                            <a:solidFill>
                              <a:srgbClr val="972022"/>
                            </a:solidFill>
                            <a:latin typeface="Cambria Math" panose="02040503050406030204" pitchFamily="18" charset="0"/>
                            <a:cs typeface="+mn-ea"/>
                            <a:sym typeface="+mn-lt"/>
                          </a:rPr>
                        </m:ctrlPr>
                      </m:sSubPr>
                      <m:e>
                        <m:r>
                          <a:rPr lang="en-US" altLang="zh-CN" sz="1600" i="1">
                            <a:solidFill>
                              <a:srgbClr val="972022"/>
                            </a:solidFill>
                            <a:latin typeface="Cambria Math" panose="02040503050406030204" pitchFamily="18" charset="0"/>
                            <a:cs typeface="+mn-ea"/>
                            <a:sym typeface="+mn-lt"/>
                          </a:rPr>
                          <m:t>𝑟</m:t>
                        </m:r>
                      </m:e>
                      <m:sub>
                        <m:r>
                          <a:rPr lang="en-US" altLang="zh-CN" sz="1600" i="1">
                            <a:solidFill>
                              <a:srgbClr val="972022"/>
                            </a:solidFill>
                            <a:latin typeface="Cambria Math" panose="02040503050406030204" pitchFamily="18" charset="0"/>
                            <a:cs typeface="+mn-ea"/>
                            <a:sym typeface="+mn-lt"/>
                          </a:rPr>
                          <m:t>𝑏</m:t>
                        </m:r>
                      </m:sub>
                    </m:sSub>
                    <m:r>
                      <a:rPr lang="zh-CN" altLang="en-US" sz="1600" i="1">
                        <a:solidFill>
                          <a:srgbClr val="972022"/>
                        </a:solidFill>
                        <a:latin typeface="Cambria Math" panose="02040503050406030204" pitchFamily="18" charset="0"/>
                        <a:cs typeface="+mn-ea"/>
                        <a:sym typeface="+mn-lt"/>
                      </a:rPr>
                      <m:t>借入</m:t>
                    </m:r>
                    <m:r>
                      <a:rPr lang="en-US" altLang="zh-CN" sz="1600" b="0" i="1" smtClean="0">
                        <a:solidFill>
                          <a:prstClr val="black"/>
                        </a:solidFill>
                        <a:latin typeface="Cambria Math" panose="02040503050406030204" pitchFamily="18" charset="0"/>
                        <a:cs typeface="+mn-ea"/>
                        <a:sym typeface="+mn-lt"/>
                      </a:rPr>
                      <m:t>𝑆</m:t>
                    </m:r>
                    <m:r>
                      <a:rPr lang="zh-CN" altLang="en-US" sz="1600" i="1">
                        <a:solidFill>
                          <a:prstClr val="black"/>
                        </a:solidFill>
                        <a:latin typeface="Cambria Math" panose="02040503050406030204" pitchFamily="18" charset="0"/>
                        <a:cs typeface="+mn-ea"/>
                        <a:sym typeface="+mn-lt"/>
                      </a:rPr>
                      <m:t>资金</m:t>
                    </m:r>
                  </m:oMath>
                </a14:m>
                <a:r>
                  <a:rPr lang="zh-CN" altLang="en-US" sz="1600" dirty="0">
                    <a:solidFill>
                      <a:prstClr val="black"/>
                    </a:solidFill>
                    <a:cs typeface="+mn-ea"/>
                    <a:sym typeface="+mn-lt"/>
                  </a:rPr>
                  <a:t>买一单位标的资产，并卖出一份该资产的远期合约，</a:t>
                </a:r>
                <a14:m>
                  <m:oMath xmlns:m="http://schemas.openxmlformats.org/officeDocument/2006/math">
                    <m:r>
                      <a:rPr lang="en-US" altLang="zh-CN" sz="1600" b="0" i="1" smtClean="0">
                        <a:solidFill>
                          <a:prstClr val="black"/>
                        </a:solidFill>
                        <a:latin typeface="Cambria Math" panose="02040503050406030204" pitchFamily="18" charset="0"/>
                        <a:cs typeface="+mn-ea"/>
                        <a:sym typeface="+mn-lt"/>
                      </a:rPr>
                      <m:t>𝑇</m:t>
                    </m:r>
                  </m:oMath>
                </a14:m>
                <a:r>
                  <a:rPr lang="zh-CN" altLang="en-US" sz="1600" dirty="0">
                    <a:solidFill>
                      <a:prstClr val="black"/>
                    </a:solidFill>
                    <a:cs typeface="+mn-ea"/>
                    <a:sym typeface="+mn-lt"/>
                  </a:rPr>
                  <a:t>时刻收益</a:t>
                </a:r>
                <a14:m>
                  <m:oMath xmlns:m="http://schemas.openxmlformats.org/officeDocument/2006/math">
                    <m:r>
                      <a:rPr lang="en-US" altLang="zh-CN" sz="1600" i="1" smtClean="0">
                        <a:solidFill>
                          <a:prstClr val="black"/>
                        </a:solidFill>
                        <a:latin typeface="Cambria Math" panose="02040503050406030204" pitchFamily="18" charset="0"/>
                        <a:cs typeface="+mn-ea"/>
                        <a:sym typeface="+mn-lt"/>
                      </a:rPr>
                      <m:t>𝐹</m:t>
                    </m:r>
                    <m:r>
                      <a:rPr lang="en-US" altLang="zh-CN" sz="1600" b="0" i="1" smtClean="0">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𝑆</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𝑒</m:t>
                        </m:r>
                      </m:e>
                      <m:sup>
                        <m:sSub>
                          <m:sSubPr>
                            <m:ctrlPr>
                              <a:rPr lang="en-US" altLang="zh-CN" sz="1600" i="1">
                                <a:solidFill>
                                  <a:prstClr val="black"/>
                                </a:solidFill>
                                <a:latin typeface="Cambria Math" panose="02040503050406030204" pitchFamily="18" charset="0"/>
                                <a:cs typeface="+mn-ea"/>
                                <a:sym typeface="+mn-lt"/>
                              </a:rPr>
                            </m:ctrlPr>
                          </m:sSubPr>
                          <m:e>
                            <m:r>
                              <a:rPr lang="en-US" altLang="zh-CN" sz="1600" i="1">
                                <a:solidFill>
                                  <a:prstClr val="black"/>
                                </a:solidFill>
                                <a:latin typeface="Cambria Math" panose="02040503050406030204" pitchFamily="18" charset="0"/>
                                <a:cs typeface="+mn-ea"/>
                                <a:sym typeface="+mn-lt"/>
                              </a:rPr>
                              <m:t>𝑟</m:t>
                            </m:r>
                          </m:e>
                          <m:sub>
                            <m:r>
                              <a:rPr lang="en-US" altLang="zh-CN" sz="1600" i="1">
                                <a:solidFill>
                                  <a:prstClr val="black"/>
                                </a:solidFill>
                                <a:latin typeface="Cambria Math" panose="02040503050406030204" pitchFamily="18" charset="0"/>
                                <a:cs typeface="+mn-ea"/>
                                <a:sym typeface="+mn-lt"/>
                              </a:rPr>
                              <m:t>𝑏</m:t>
                            </m:r>
                          </m:sub>
                        </m:sSub>
                        <m:d>
                          <m:dPr>
                            <m:ctrlPr>
                              <a:rPr lang="en-US" altLang="zh-CN" sz="1600" i="1">
                                <a:solidFill>
                                  <a:prstClr val="black"/>
                                </a:solidFill>
                                <a:latin typeface="Cambria Math" panose="02040503050406030204" pitchFamily="18" charset="0"/>
                                <a:cs typeface="+mn-ea"/>
                                <a:sym typeface="+mn-lt"/>
                              </a:rPr>
                            </m:ctrlPr>
                          </m:dPr>
                          <m:e>
                            <m:r>
                              <a:rPr lang="en-US" altLang="zh-CN" sz="1600" i="1">
                                <a:solidFill>
                                  <a:prstClr val="black"/>
                                </a:solidFill>
                                <a:latin typeface="Cambria Math" panose="02040503050406030204" pitchFamily="18" charset="0"/>
                                <a:cs typeface="+mn-ea"/>
                                <a:sym typeface="+mn-lt"/>
                              </a:rPr>
                              <m:t>𝑇</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𝑡</m:t>
                            </m:r>
                          </m:e>
                        </m:d>
                      </m:sup>
                    </m:sSup>
                    <m:r>
                      <a:rPr lang="en-US" altLang="zh-CN" sz="1600" b="0" i="1" smtClean="0">
                        <a:solidFill>
                          <a:prstClr val="black"/>
                        </a:solidFill>
                        <a:latin typeface="Cambria Math" panose="02040503050406030204" pitchFamily="18" charset="0"/>
                        <a:cs typeface="+mn-ea"/>
                        <a:sym typeface="+mn-lt"/>
                      </a:rPr>
                      <m:t>&gt;0</m:t>
                    </m:r>
                  </m:oMath>
                </a14:m>
                <a:r>
                  <a:rPr lang="zh-CN" altLang="en-US" sz="1600" dirty="0">
                    <a:solidFill>
                      <a:prstClr val="black"/>
                    </a:solidFill>
                    <a:cs typeface="+mn-ea"/>
                    <a:sym typeface="+mn-lt"/>
                  </a:rPr>
                  <a:t>。</a:t>
                </a: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600" dirty="0">
                    <a:solidFill>
                      <a:prstClr val="black"/>
                    </a:solidFill>
                    <a:cs typeface="+mn-ea"/>
                    <a:sym typeface="+mn-lt"/>
                  </a:rPr>
                  <a:t>若</a:t>
                </a:r>
                <a14:m>
                  <m:oMath xmlns:m="http://schemas.openxmlformats.org/officeDocument/2006/math">
                    <m:r>
                      <a:rPr lang="en-US" altLang="zh-CN" sz="1600" b="0" i="1" smtClean="0">
                        <a:solidFill>
                          <a:prstClr val="black"/>
                        </a:solidFill>
                        <a:latin typeface="Cambria Math" panose="02040503050406030204" pitchFamily="18" charset="0"/>
                        <a:cs typeface="+mn-ea"/>
                        <a:sym typeface="+mn-lt"/>
                      </a:rPr>
                      <m:t>𝐹</m:t>
                    </m:r>
                    <m:r>
                      <a:rPr lang="en-US" altLang="zh-CN" sz="1600" b="0" i="1" smtClean="0">
                        <a:solidFill>
                          <a:prstClr val="black"/>
                        </a:solidFill>
                        <a:latin typeface="Cambria Math" panose="02040503050406030204" pitchFamily="18" charset="0"/>
                        <a:cs typeface="+mn-ea"/>
                        <a:sym typeface="+mn-lt"/>
                      </a:rPr>
                      <m:t>&lt;</m:t>
                    </m:r>
                    <m:r>
                      <a:rPr lang="en-US" altLang="zh-CN" sz="1600" i="1">
                        <a:solidFill>
                          <a:prstClr val="black"/>
                        </a:solidFill>
                        <a:latin typeface="Cambria Math" panose="02040503050406030204" pitchFamily="18" charset="0"/>
                        <a:cs typeface="+mn-ea"/>
                        <a:sym typeface="+mn-lt"/>
                      </a:rPr>
                      <m:t>𝑆</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𝑒</m:t>
                        </m:r>
                      </m:e>
                      <m:sup>
                        <m:sSub>
                          <m:sSubPr>
                            <m:ctrlPr>
                              <a:rPr lang="en-US" altLang="zh-CN" sz="1600" i="1">
                                <a:solidFill>
                                  <a:prstClr val="black"/>
                                </a:solidFill>
                                <a:latin typeface="Cambria Math" panose="02040503050406030204" pitchFamily="18" charset="0"/>
                                <a:cs typeface="+mn-ea"/>
                                <a:sym typeface="+mn-lt"/>
                              </a:rPr>
                            </m:ctrlPr>
                          </m:sSubPr>
                          <m:e>
                            <m:r>
                              <a:rPr lang="en-US" altLang="zh-CN" sz="1600" i="1">
                                <a:solidFill>
                                  <a:prstClr val="black"/>
                                </a:solidFill>
                                <a:latin typeface="Cambria Math" panose="02040503050406030204" pitchFamily="18" charset="0"/>
                                <a:cs typeface="+mn-ea"/>
                                <a:sym typeface="+mn-lt"/>
                              </a:rPr>
                              <m:t>𝑟</m:t>
                            </m:r>
                          </m:e>
                          <m:sub>
                            <m:r>
                              <a:rPr lang="en-US" altLang="zh-CN" sz="1600" b="0" i="1" smtClean="0">
                                <a:solidFill>
                                  <a:prstClr val="black"/>
                                </a:solidFill>
                                <a:latin typeface="Cambria Math" panose="02040503050406030204" pitchFamily="18" charset="0"/>
                                <a:cs typeface="+mn-ea"/>
                                <a:sym typeface="+mn-lt"/>
                              </a:rPr>
                              <m:t>𝑙</m:t>
                            </m:r>
                          </m:sub>
                        </m:sSub>
                        <m:d>
                          <m:dPr>
                            <m:ctrlPr>
                              <a:rPr lang="en-US" altLang="zh-CN" sz="1600" i="1">
                                <a:solidFill>
                                  <a:prstClr val="black"/>
                                </a:solidFill>
                                <a:latin typeface="Cambria Math" panose="02040503050406030204" pitchFamily="18" charset="0"/>
                                <a:cs typeface="+mn-ea"/>
                                <a:sym typeface="+mn-lt"/>
                              </a:rPr>
                            </m:ctrlPr>
                          </m:dPr>
                          <m:e>
                            <m:r>
                              <a:rPr lang="en-US" altLang="zh-CN" sz="1600" i="1">
                                <a:solidFill>
                                  <a:prstClr val="black"/>
                                </a:solidFill>
                                <a:latin typeface="Cambria Math" panose="02040503050406030204" pitchFamily="18" charset="0"/>
                                <a:cs typeface="+mn-ea"/>
                                <a:sym typeface="+mn-lt"/>
                              </a:rPr>
                              <m:t>𝑇</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𝑡</m:t>
                            </m:r>
                          </m:e>
                        </m:d>
                      </m:sup>
                    </m:sSup>
                  </m:oMath>
                </a14:m>
                <a:r>
                  <a:rPr lang="zh-CN" altLang="en-US" sz="1600" dirty="0">
                    <a:solidFill>
                      <a:prstClr val="black"/>
                    </a:solidFill>
                    <a:cs typeface="+mn-ea"/>
                    <a:sym typeface="+mn-lt"/>
                  </a:rPr>
                  <a:t>，可套利：卖空一单位标的资产，将所得收入</a:t>
                </a:r>
                <a:r>
                  <a:rPr lang="zh-CN" altLang="en-US" sz="1600" dirty="0">
                    <a:solidFill>
                      <a:srgbClr val="972022"/>
                    </a:solidFill>
                    <a:cs typeface="+mn-ea"/>
                    <a:sym typeface="+mn-lt"/>
                  </a:rPr>
                  <a:t>以利率</a:t>
                </a:r>
                <a14:m>
                  <m:oMath xmlns:m="http://schemas.openxmlformats.org/officeDocument/2006/math">
                    <m:sSub>
                      <m:sSubPr>
                        <m:ctrlPr>
                          <a:rPr lang="en-US" altLang="zh-CN" sz="1600" i="1">
                            <a:solidFill>
                              <a:srgbClr val="972022"/>
                            </a:solidFill>
                            <a:latin typeface="Cambria Math" panose="02040503050406030204" pitchFamily="18" charset="0"/>
                            <a:cs typeface="+mn-ea"/>
                            <a:sym typeface="+mn-lt"/>
                          </a:rPr>
                        </m:ctrlPr>
                      </m:sSubPr>
                      <m:e>
                        <m:r>
                          <a:rPr lang="en-US" altLang="zh-CN" sz="1600" i="1">
                            <a:solidFill>
                              <a:srgbClr val="972022"/>
                            </a:solidFill>
                            <a:latin typeface="Cambria Math" panose="02040503050406030204" pitchFamily="18" charset="0"/>
                            <a:cs typeface="+mn-ea"/>
                            <a:sym typeface="+mn-lt"/>
                          </a:rPr>
                          <m:t>𝑟</m:t>
                        </m:r>
                      </m:e>
                      <m:sub>
                        <m:r>
                          <a:rPr lang="en-US" altLang="zh-CN" sz="1600" i="1">
                            <a:solidFill>
                              <a:srgbClr val="972022"/>
                            </a:solidFill>
                            <a:latin typeface="Cambria Math" panose="02040503050406030204" pitchFamily="18" charset="0"/>
                            <a:cs typeface="+mn-ea"/>
                            <a:sym typeface="+mn-lt"/>
                          </a:rPr>
                          <m:t>𝑙</m:t>
                        </m:r>
                      </m:sub>
                    </m:sSub>
                  </m:oMath>
                </a14:m>
                <a:r>
                  <a:rPr lang="zh-CN" altLang="en-US" sz="1600" dirty="0">
                    <a:solidFill>
                      <a:srgbClr val="972022"/>
                    </a:solidFill>
                    <a:cs typeface="+mn-ea"/>
                    <a:sym typeface="+mn-lt"/>
                  </a:rPr>
                  <a:t>借出</a:t>
                </a:r>
                <a:r>
                  <a:rPr lang="zh-CN" altLang="en-US" sz="1600" dirty="0">
                    <a:solidFill>
                      <a:prstClr val="black"/>
                    </a:solidFill>
                    <a:cs typeface="+mn-ea"/>
                    <a:sym typeface="+mn-lt"/>
                  </a:rPr>
                  <a:t>，并买入一份该资产的远期合约，</a:t>
                </a:r>
                <a14:m>
                  <m:oMath xmlns:m="http://schemas.openxmlformats.org/officeDocument/2006/math">
                    <m:r>
                      <a:rPr lang="en-US" altLang="zh-CN" sz="1600" b="0" i="1" smtClean="0">
                        <a:solidFill>
                          <a:prstClr val="black"/>
                        </a:solidFill>
                        <a:latin typeface="Cambria Math" panose="02040503050406030204" pitchFamily="18" charset="0"/>
                        <a:cs typeface="+mn-ea"/>
                        <a:sym typeface="+mn-lt"/>
                      </a:rPr>
                      <m:t>𝑇</m:t>
                    </m:r>
                  </m:oMath>
                </a14:m>
                <a:r>
                  <a:rPr lang="zh-CN" altLang="en-US" sz="1600" dirty="0">
                    <a:solidFill>
                      <a:prstClr val="black"/>
                    </a:solidFill>
                    <a:cs typeface="+mn-ea"/>
                    <a:sym typeface="+mn-lt"/>
                  </a:rPr>
                  <a:t>时刻收益</a:t>
                </a:r>
                <a14:m>
                  <m:oMath xmlns:m="http://schemas.openxmlformats.org/officeDocument/2006/math">
                    <m:r>
                      <a:rPr lang="en-US" altLang="zh-CN" sz="1600" i="1">
                        <a:solidFill>
                          <a:prstClr val="black"/>
                        </a:solidFill>
                        <a:latin typeface="Cambria Math" panose="02040503050406030204" pitchFamily="18" charset="0"/>
                        <a:cs typeface="+mn-ea"/>
                        <a:sym typeface="+mn-lt"/>
                      </a:rPr>
                      <m:t>𝑆</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𝑒</m:t>
                        </m:r>
                      </m:e>
                      <m:sup>
                        <m:sSub>
                          <m:sSubPr>
                            <m:ctrlPr>
                              <a:rPr lang="en-US" altLang="zh-CN" sz="1600" i="1">
                                <a:solidFill>
                                  <a:prstClr val="black"/>
                                </a:solidFill>
                                <a:latin typeface="Cambria Math" panose="02040503050406030204" pitchFamily="18" charset="0"/>
                                <a:cs typeface="+mn-ea"/>
                                <a:sym typeface="+mn-lt"/>
                              </a:rPr>
                            </m:ctrlPr>
                          </m:sSubPr>
                          <m:e>
                            <m:r>
                              <a:rPr lang="en-US" altLang="zh-CN" sz="1600" i="1">
                                <a:solidFill>
                                  <a:prstClr val="black"/>
                                </a:solidFill>
                                <a:latin typeface="Cambria Math" panose="02040503050406030204" pitchFamily="18" charset="0"/>
                                <a:cs typeface="+mn-ea"/>
                                <a:sym typeface="+mn-lt"/>
                              </a:rPr>
                              <m:t>𝑟</m:t>
                            </m:r>
                          </m:e>
                          <m:sub>
                            <m:r>
                              <a:rPr lang="en-US" altLang="zh-CN" sz="1600" i="1">
                                <a:solidFill>
                                  <a:prstClr val="black"/>
                                </a:solidFill>
                                <a:latin typeface="Cambria Math" panose="02040503050406030204" pitchFamily="18" charset="0"/>
                                <a:cs typeface="+mn-ea"/>
                                <a:sym typeface="+mn-lt"/>
                              </a:rPr>
                              <m:t>𝑏</m:t>
                            </m:r>
                          </m:sub>
                        </m:sSub>
                        <m:d>
                          <m:dPr>
                            <m:ctrlPr>
                              <a:rPr lang="en-US" altLang="zh-CN" sz="1600" i="1">
                                <a:solidFill>
                                  <a:prstClr val="black"/>
                                </a:solidFill>
                                <a:latin typeface="Cambria Math" panose="02040503050406030204" pitchFamily="18" charset="0"/>
                                <a:cs typeface="+mn-ea"/>
                                <a:sym typeface="+mn-lt"/>
                              </a:rPr>
                            </m:ctrlPr>
                          </m:dPr>
                          <m:e>
                            <m:r>
                              <a:rPr lang="en-US" altLang="zh-CN" sz="1600" i="1">
                                <a:solidFill>
                                  <a:prstClr val="black"/>
                                </a:solidFill>
                                <a:latin typeface="Cambria Math" panose="02040503050406030204" pitchFamily="18" charset="0"/>
                                <a:cs typeface="+mn-ea"/>
                                <a:sym typeface="+mn-lt"/>
                              </a:rPr>
                              <m:t>𝑇</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𝑡</m:t>
                            </m:r>
                          </m:e>
                        </m:d>
                      </m:sup>
                    </m:sSup>
                    <m:r>
                      <a:rPr lang="en-US" altLang="zh-CN" sz="1600" b="0" i="1" smtClean="0">
                        <a:solidFill>
                          <a:prstClr val="black"/>
                        </a:solidFill>
                        <a:latin typeface="Cambria Math" panose="02040503050406030204" pitchFamily="18" charset="0"/>
                        <a:cs typeface="+mn-ea"/>
                        <a:sym typeface="+mn-lt"/>
                      </a:rPr>
                      <m:t>−</m:t>
                    </m:r>
                    <m:r>
                      <a:rPr lang="en-US" altLang="zh-CN" sz="1600" b="0" i="1" smtClean="0">
                        <a:solidFill>
                          <a:prstClr val="black"/>
                        </a:solidFill>
                        <a:latin typeface="Cambria Math" panose="02040503050406030204" pitchFamily="18" charset="0"/>
                        <a:cs typeface="+mn-ea"/>
                        <a:sym typeface="+mn-lt"/>
                      </a:rPr>
                      <m:t>𝐹</m:t>
                    </m:r>
                    <m:r>
                      <a:rPr lang="en-US" altLang="zh-CN" sz="1600" i="1">
                        <a:solidFill>
                          <a:prstClr val="black"/>
                        </a:solidFill>
                        <a:latin typeface="Cambria Math" panose="02040503050406030204" pitchFamily="18" charset="0"/>
                        <a:cs typeface="+mn-ea"/>
                        <a:sym typeface="+mn-lt"/>
                      </a:rPr>
                      <m:t>&gt;0 </m:t>
                    </m:r>
                  </m:oMath>
                </a14:m>
                <a:r>
                  <a:rPr lang="zh-CN" altLang="en-US" sz="1600" dirty="0">
                    <a:solidFill>
                      <a:prstClr val="black"/>
                    </a:solidFill>
                    <a:cs typeface="+mn-ea"/>
                    <a:sym typeface="+mn-lt"/>
                  </a:rPr>
                  <a:t>。</a:t>
                </a:r>
                <a:endParaRPr lang="en-US" altLang="zh-CN" sz="1600" dirty="0">
                  <a:solidFill>
                    <a:prstClr val="black"/>
                  </a:solidFill>
                  <a:cs typeface="+mn-ea"/>
                  <a:sym typeface="+mn-lt"/>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75919" y="1382744"/>
                <a:ext cx="11531600" cy="1740541"/>
              </a:xfrm>
              <a:prstGeom prst="rect">
                <a:avLst/>
              </a:prstGeom>
              <a:blipFill rotWithShape="1">
                <a:blip r:embed="rId3"/>
                <a:stretch>
                  <a:fillRect l="-88" t="-567" r="-77" b="-527"/>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75918" y="1013412"/>
            <a:ext cx="1635761"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存在借贷利差</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mc:AlternateContent xmlns:mc="http://schemas.openxmlformats.org/markup-compatibility/2006" xmlns:a14="http://schemas.microsoft.com/office/drawing/2010/main">
        <mc:Choice Requires="a14">
          <p:sp>
            <p:nvSpPr>
              <p:cNvPr id="6" name="文本框 5"/>
              <p:cNvSpPr txBox="1"/>
              <p:nvPr/>
            </p:nvSpPr>
            <p:spPr>
              <a:xfrm>
                <a:off x="375919" y="3821598"/>
                <a:ext cx="11531600" cy="1678986"/>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dirty="0">
                    <a:solidFill>
                      <a:prstClr val="black"/>
                    </a:solidFill>
                    <a:cs typeface="+mn-ea"/>
                    <a:sym typeface="+mn-lt"/>
                  </a:rPr>
                  <a:t>卖空存在风险，因此需要向经纪人交纳保证金，假设由此造成的成本占标的资产价格的比例为</a:t>
                </a:r>
                <a14:m>
                  <m:oMath xmlns:m="http://schemas.openxmlformats.org/officeDocument/2006/math">
                    <m:r>
                      <a:rPr lang="en-US" altLang="zh-CN" sz="1600" b="0" i="1" smtClean="0">
                        <a:solidFill>
                          <a:prstClr val="black"/>
                        </a:solidFill>
                        <a:latin typeface="Cambria Math" panose="02040503050406030204" pitchFamily="18" charset="0"/>
                        <a:cs typeface="+mn-ea"/>
                        <a:sym typeface="+mn-lt"/>
                      </a:rPr>
                      <m:t>𝑥</m:t>
                    </m:r>
                  </m:oMath>
                </a14:m>
                <a:r>
                  <a:rPr lang="zh-CN" altLang="en-US" sz="1600" dirty="0">
                    <a:solidFill>
                      <a:prstClr val="black"/>
                    </a:solidFill>
                    <a:cs typeface="+mn-ea"/>
                    <a:sym typeface="+mn-lt"/>
                  </a:rPr>
                  <a:t>。</a:t>
                </a:r>
                <a:endParaRPr lang="en-US" altLang="zh-CN" sz="16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600" b="1" dirty="0">
                    <a:solidFill>
                      <a:prstClr val="black"/>
                    </a:solidFill>
                    <a:cs typeface="+mn-ea"/>
                    <a:sym typeface="+mn-lt"/>
                  </a:rPr>
                  <a:t>远期价格区间为</a:t>
                </a:r>
                <a14:m>
                  <m:oMath xmlns:m="http://schemas.openxmlformats.org/officeDocument/2006/math">
                    <m:r>
                      <a:rPr lang="en-US" altLang="zh-CN" sz="1600" b="1" i="1" smtClean="0">
                        <a:solidFill>
                          <a:prstClr val="black"/>
                        </a:solidFill>
                        <a:latin typeface="Cambria Math" panose="02040503050406030204" pitchFamily="18" charset="0"/>
                        <a:cs typeface="+mn-ea"/>
                        <a:sym typeface="+mn-lt"/>
                      </a:rPr>
                      <m:t>[</m:t>
                    </m:r>
                    <m:r>
                      <a:rPr lang="en-US" altLang="zh-CN" sz="1600" b="1" i="1">
                        <a:solidFill>
                          <a:prstClr val="black"/>
                        </a:solidFill>
                        <a:latin typeface="Cambria Math" panose="02040503050406030204" pitchFamily="18" charset="0"/>
                        <a:cs typeface="+mn-ea"/>
                        <a:sym typeface="+mn-lt"/>
                      </a:rPr>
                      <m:t>𝑺</m:t>
                    </m:r>
                    <m:sSup>
                      <m:sSupPr>
                        <m:ctrlPr>
                          <a:rPr lang="en-US" altLang="zh-CN" sz="1600" b="1" i="1">
                            <a:solidFill>
                              <a:prstClr val="black"/>
                            </a:solidFill>
                            <a:latin typeface="Cambria Math" panose="02040503050406030204" pitchFamily="18" charset="0"/>
                            <a:cs typeface="+mn-ea"/>
                            <a:sym typeface="+mn-lt"/>
                          </a:rPr>
                        </m:ctrlPr>
                      </m:sSupPr>
                      <m:e>
                        <m:r>
                          <a:rPr lang="en-US" altLang="zh-CN" sz="1600" b="1" i="1" smtClean="0">
                            <a:solidFill>
                              <a:prstClr val="black"/>
                            </a:solidFill>
                            <a:latin typeface="Cambria Math" panose="02040503050406030204" pitchFamily="18" charset="0"/>
                            <a:cs typeface="+mn-ea"/>
                            <a:sym typeface="+mn-lt"/>
                          </a:rPr>
                          <m:t>(</m:t>
                        </m:r>
                        <m:r>
                          <a:rPr lang="en-US" altLang="zh-CN" sz="1600" b="1" i="1" smtClean="0">
                            <a:solidFill>
                              <a:prstClr val="black"/>
                            </a:solidFill>
                            <a:latin typeface="Cambria Math" panose="02040503050406030204" pitchFamily="18" charset="0"/>
                            <a:cs typeface="+mn-ea"/>
                            <a:sym typeface="+mn-lt"/>
                          </a:rPr>
                          <m:t>𝟏</m:t>
                        </m:r>
                        <m:r>
                          <a:rPr lang="en-US" altLang="zh-CN" sz="1600" b="1" i="1" smtClean="0">
                            <a:solidFill>
                              <a:prstClr val="black"/>
                            </a:solidFill>
                            <a:latin typeface="Cambria Math" panose="02040503050406030204" pitchFamily="18" charset="0"/>
                            <a:cs typeface="+mn-ea"/>
                            <a:sym typeface="+mn-lt"/>
                          </a:rPr>
                          <m:t>−</m:t>
                        </m:r>
                        <m:r>
                          <a:rPr lang="en-US" altLang="zh-CN" sz="1600" b="1" i="1" smtClean="0">
                            <a:solidFill>
                              <a:prstClr val="black"/>
                            </a:solidFill>
                            <a:latin typeface="Cambria Math" panose="02040503050406030204" pitchFamily="18" charset="0"/>
                            <a:cs typeface="+mn-ea"/>
                            <a:sym typeface="+mn-lt"/>
                          </a:rPr>
                          <m:t>𝒙</m:t>
                        </m:r>
                        <m:r>
                          <a:rPr lang="en-US" altLang="zh-CN" sz="1600" b="1" i="1" smtClean="0">
                            <a:solidFill>
                              <a:prstClr val="black"/>
                            </a:solidFill>
                            <a:latin typeface="Cambria Math" panose="02040503050406030204" pitchFamily="18" charset="0"/>
                            <a:cs typeface="+mn-ea"/>
                            <a:sym typeface="+mn-lt"/>
                          </a:rPr>
                          <m:t>)</m:t>
                        </m:r>
                        <m:r>
                          <a:rPr lang="en-US" altLang="zh-CN" sz="1600" b="1" i="1">
                            <a:solidFill>
                              <a:prstClr val="black"/>
                            </a:solidFill>
                            <a:latin typeface="Cambria Math" panose="02040503050406030204" pitchFamily="18" charset="0"/>
                            <a:cs typeface="+mn-ea"/>
                            <a:sym typeface="+mn-lt"/>
                          </a:rPr>
                          <m:t>𝒆</m:t>
                        </m:r>
                      </m:e>
                      <m:sup>
                        <m:r>
                          <a:rPr lang="en-US" altLang="zh-CN" sz="1600" b="1" i="1">
                            <a:solidFill>
                              <a:prstClr val="black"/>
                            </a:solidFill>
                            <a:latin typeface="Cambria Math" panose="02040503050406030204" pitchFamily="18" charset="0"/>
                            <a:cs typeface="+mn-ea"/>
                            <a:sym typeface="+mn-lt"/>
                          </a:rPr>
                          <m:t>𝒓</m:t>
                        </m:r>
                        <m:r>
                          <a:rPr lang="en-US" altLang="zh-CN" sz="1600" b="1" i="1">
                            <a:solidFill>
                              <a:prstClr val="black"/>
                            </a:solidFill>
                            <a:latin typeface="Cambria Math" panose="02040503050406030204" pitchFamily="18" charset="0"/>
                            <a:cs typeface="+mn-ea"/>
                            <a:sym typeface="+mn-lt"/>
                          </a:rPr>
                          <m:t>(</m:t>
                        </m:r>
                        <m:r>
                          <a:rPr lang="en-US" altLang="zh-CN" sz="1600" b="1" i="1">
                            <a:solidFill>
                              <a:prstClr val="black"/>
                            </a:solidFill>
                            <a:latin typeface="Cambria Math" panose="02040503050406030204" pitchFamily="18" charset="0"/>
                            <a:cs typeface="+mn-ea"/>
                            <a:sym typeface="+mn-lt"/>
                          </a:rPr>
                          <m:t>𝑻</m:t>
                        </m:r>
                        <m:r>
                          <a:rPr lang="en-US" altLang="zh-CN" sz="1600" b="1" i="1">
                            <a:solidFill>
                              <a:prstClr val="black"/>
                            </a:solidFill>
                            <a:latin typeface="Cambria Math" panose="02040503050406030204" pitchFamily="18" charset="0"/>
                            <a:cs typeface="+mn-ea"/>
                            <a:sym typeface="+mn-lt"/>
                          </a:rPr>
                          <m:t>−</m:t>
                        </m:r>
                        <m:r>
                          <a:rPr lang="en-US" altLang="zh-CN" sz="1600" b="1" i="1">
                            <a:solidFill>
                              <a:prstClr val="black"/>
                            </a:solidFill>
                            <a:latin typeface="Cambria Math" panose="02040503050406030204" pitchFamily="18" charset="0"/>
                            <a:cs typeface="+mn-ea"/>
                            <a:sym typeface="+mn-lt"/>
                          </a:rPr>
                          <m:t>𝒕</m:t>
                        </m:r>
                        <m:r>
                          <a:rPr lang="en-US" altLang="zh-CN" sz="1600" b="1" i="1">
                            <a:solidFill>
                              <a:prstClr val="black"/>
                            </a:solidFill>
                            <a:latin typeface="Cambria Math" panose="02040503050406030204" pitchFamily="18" charset="0"/>
                            <a:cs typeface="+mn-ea"/>
                            <a:sym typeface="+mn-lt"/>
                          </a:rPr>
                          <m:t>)</m:t>
                        </m:r>
                      </m:sup>
                    </m:sSup>
                    <m:r>
                      <a:rPr lang="en-US" altLang="zh-CN" sz="1600" b="1" i="1" smtClean="0">
                        <a:solidFill>
                          <a:prstClr val="black"/>
                        </a:solidFill>
                        <a:latin typeface="Cambria Math" panose="02040503050406030204" pitchFamily="18" charset="0"/>
                        <a:cs typeface="+mn-ea"/>
                        <a:sym typeface="+mn-lt"/>
                      </a:rPr>
                      <m:t>,</m:t>
                    </m:r>
                    <m:r>
                      <a:rPr lang="en-US" altLang="zh-CN" sz="1600" b="1" i="1">
                        <a:solidFill>
                          <a:prstClr val="black"/>
                        </a:solidFill>
                        <a:latin typeface="Cambria Math" panose="02040503050406030204" pitchFamily="18" charset="0"/>
                        <a:cs typeface="+mn-ea"/>
                        <a:sym typeface="+mn-lt"/>
                      </a:rPr>
                      <m:t>𝑺</m:t>
                    </m:r>
                    <m:sSup>
                      <m:sSupPr>
                        <m:ctrlPr>
                          <a:rPr lang="en-US" altLang="zh-CN" sz="1600" b="1" i="1">
                            <a:solidFill>
                              <a:prstClr val="black"/>
                            </a:solidFill>
                            <a:latin typeface="Cambria Math" panose="02040503050406030204" pitchFamily="18" charset="0"/>
                            <a:cs typeface="+mn-ea"/>
                            <a:sym typeface="+mn-lt"/>
                          </a:rPr>
                        </m:ctrlPr>
                      </m:sSupPr>
                      <m:e>
                        <m:r>
                          <a:rPr lang="en-US" altLang="zh-CN" sz="1600" b="1" i="1">
                            <a:solidFill>
                              <a:prstClr val="black"/>
                            </a:solidFill>
                            <a:latin typeface="Cambria Math" panose="02040503050406030204" pitchFamily="18" charset="0"/>
                            <a:cs typeface="+mn-ea"/>
                            <a:sym typeface="+mn-lt"/>
                          </a:rPr>
                          <m:t>𝒆</m:t>
                        </m:r>
                      </m:e>
                      <m:sup>
                        <m:r>
                          <a:rPr lang="en-US" altLang="zh-CN" sz="1600" b="1" i="1">
                            <a:solidFill>
                              <a:prstClr val="black"/>
                            </a:solidFill>
                            <a:latin typeface="Cambria Math" panose="02040503050406030204" pitchFamily="18" charset="0"/>
                            <a:cs typeface="+mn-ea"/>
                            <a:sym typeface="+mn-lt"/>
                          </a:rPr>
                          <m:t>𝒓</m:t>
                        </m:r>
                        <m:r>
                          <a:rPr lang="en-US" altLang="zh-CN" sz="1600" b="1" i="1">
                            <a:solidFill>
                              <a:prstClr val="black"/>
                            </a:solidFill>
                            <a:latin typeface="Cambria Math" panose="02040503050406030204" pitchFamily="18" charset="0"/>
                            <a:cs typeface="+mn-ea"/>
                            <a:sym typeface="+mn-lt"/>
                          </a:rPr>
                          <m:t>(</m:t>
                        </m:r>
                        <m:r>
                          <a:rPr lang="en-US" altLang="zh-CN" sz="1600" b="1" i="1">
                            <a:solidFill>
                              <a:prstClr val="black"/>
                            </a:solidFill>
                            <a:latin typeface="Cambria Math" panose="02040503050406030204" pitchFamily="18" charset="0"/>
                            <a:cs typeface="+mn-ea"/>
                            <a:sym typeface="+mn-lt"/>
                          </a:rPr>
                          <m:t>𝑻</m:t>
                        </m:r>
                        <m:r>
                          <a:rPr lang="en-US" altLang="zh-CN" sz="1600" b="1" i="1">
                            <a:solidFill>
                              <a:prstClr val="black"/>
                            </a:solidFill>
                            <a:latin typeface="Cambria Math" panose="02040503050406030204" pitchFamily="18" charset="0"/>
                            <a:cs typeface="+mn-ea"/>
                            <a:sym typeface="+mn-lt"/>
                          </a:rPr>
                          <m:t>−</m:t>
                        </m:r>
                        <m:r>
                          <a:rPr lang="en-US" altLang="zh-CN" sz="1600" b="1" i="1">
                            <a:solidFill>
                              <a:prstClr val="black"/>
                            </a:solidFill>
                            <a:latin typeface="Cambria Math" panose="02040503050406030204" pitchFamily="18" charset="0"/>
                            <a:cs typeface="+mn-ea"/>
                            <a:sym typeface="+mn-lt"/>
                          </a:rPr>
                          <m:t>𝒕</m:t>
                        </m:r>
                        <m:r>
                          <a:rPr lang="en-US" altLang="zh-CN" sz="1600" b="1" i="1">
                            <a:solidFill>
                              <a:prstClr val="black"/>
                            </a:solidFill>
                            <a:latin typeface="Cambria Math" panose="02040503050406030204" pitchFamily="18" charset="0"/>
                            <a:cs typeface="+mn-ea"/>
                            <a:sym typeface="+mn-lt"/>
                          </a:rPr>
                          <m:t>)</m:t>
                        </m:r>
                      </m:sup>
                    </m:sSup>
                    <m:r>
                      <a:rPr lang="en-US" altLang="zh-CN" sz="1600" b="1" i="1" smtClean="0">
                        <a:solidFill>
                          <a:prstClr val="black"/>
                        </a:solidFill>
                        <a:latin typeface="Cambria Math" panose="02040503050406030204" pitchFamily="18" charset="0"/>
                        <a:cs typeface="+mn-ea"/>
                        <a:sym typeface="+mn-lt"/>
                      </a:rPr>
                      <m:t>]</m:t>
                    </m:r>
                    <m:r>
                      <a:rPr lang="zh-CN" altLang="en-US" sz="1600" i="1">
                        <a:solidFill>
                          <a:prstClr val="black"/>
                        </a:solidFill>
                        <a:latin typeface="Cambria Math" panose="02040503050406030204" pitchFamily="18" charset="0"/>
                        <a:cs typeface="+mn-ea"/>
                        <a:sym typeface="+mn-lt"/>
                      </a:rPr>
                      <m:t>：</m:t>
                    </m:r>
                  </m:oMath>
                </a14:m>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600" dirty="0">
                    <a:solidFill>
                      <a:prstClr val="black"/>
                    </a:solidFill>
                    <a:cs typeface="+mn-ea"/>
                    <a:sym typeface="+mn-lt"/>
                  </a:rPr>
                  <a:t>若</a:t>
                </a:r>
                <a14:m>
                  <m:oMath xmlns:m="http://schemas.openxmlformats.org/officeDocument/2006/math">
                    <m:r>
                      <a:rPr lang="en-US" altLang="zh-CN" sz="1600" b="0" i="1" smtClean="0">
                        <a:solidFill>
                          <a:prstClr val="black"/>
                        </a:solidFill>
                        <a:latin typeface="Cambria Math" panose="02040503050406030204" pitchFamily="18" charset="0"/>
                        <a:cs typeface="+mn-ea"/>
                        <a:sym typeface="+mn-lt"/>
                      </a:rPr>
                      <m:t>𝐹</m:t>
                    </m:r>
                    <m:r>
                      <a:rPr lang="en-US" altLang="zh-CN" sz="1600" b="0" i="1" smtClean="0">
                        <a:solidFill>
                          <a:prstClr val="black"/>
                        </a:solidFill>
                        <a:latin typeface="Cambria Math" panose="02040503050406030204" pitchFamily="18" charset="0"/>
                        <a:cs typeface="+mn-ea"/>
                        <a:sym typeface="+mn-lt"/>
                      </a:rPr>
                      <m:t>&gt;</m:t>
                    </m:r>
                    <m:r>
                      <a:rPr lang="en-US" altLang="zh-CN" sz="1600" i="1">
                        <a:solidFill>
                          <a:prstClr val="black"/>
                        </a:solidFill>
                        <a:latin typeface="Cambria Math" panose="02040503050406030204" pitchFamily="18" charset="0"/>
                        <a:cs typeface="+mn-ea"/>
                        <a:sym typeface="+mn-lt"/>
                      </a:rPr>
                      <m:t>𝑆</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𝑒</m:t>
                        </m:r>
                      </m:e>
                      <m:sup>
                        <m:r>
                          <a:rPr lang="en-US" altLang="zh-CN" sz="1600" i="1">
                            <a:solidFill>
                              <a:prstClr val="black"/>
                            </a:solidFill>
                            <a:latin typeface="Cambria Math" panose="02040503050406030204" pitchFamily="18" charset="0"/>
                            <a:cs typeface="+mn-ea"/>
                            <a:sym typeface="+mn-lt"/>
                          </a:rPr>
                          <m:t>𝑟</m:t>
                        </m:r>
                        <m:d>
                          <m:dPr>
                            <m:ctrlPr>
                              <a:rPr lang="en-US" altLang="zh-CN" sz="1600" i="1">
                                <a:solidFill>
                                  <a:prstClr val="black"/>
                                </a:solidFill>
                                <a:latin typeface="Cambria Math" panose="02040503050406030204" pitchFamily="18" charset="0"/>
                                <a:cs typeface="+mn-ea"/>
                                <a:sym typeface="+mn-lt"/>
                              </a:rPr>
                            </m:ctrlPr>
                          </m:dPr>
                          <m:e>
                            <m:r>
                              <a:rPr lang="en-US" altLang="zh-CN" sz="1600" i="1">
                                <a:solidFill>
                                  <a:prstClr val="black"/>
                                </a:solidFill>
                                <a:latin typeface="Cambria Math" panose="02040503050406030204" pitchFamily="18" charset="0"/>
                                <a:cs typeface="+mn-ea"/>
                                <a:sym typeface="+mn-lt"/>
                              </a:rPr>
                              <m:t>𝑇</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𝑡</m:t>
                            </m:r>
                          </m:e>
                        </m:d>
                      </m:sup>
                    </m:sSup>
                  </m:oMath>
                </a14:m>
                <a:r>
                  <a:rPr lang="zh-CN" altLang="en-US" sz="1600" dirty="0">
                    <a:solidFill>
                      <a:prstClr val="black"/>
                    </a:solidFill>
                    <a:cs typeface="+mn-ea"/>
                    <a:sym typeface="+mn-lt"/>
                  </a:rPr>
                  <a:t>，可套利：以利率</a:t>
                </a:r>
                <a14:m>
                  <m:oMath xmlns:m="http://schemas.openxmlformats.org/officeDocument/2006/math">
                    <m:r>
                      <a:rPr lang="en-US" altLang="zh-CN" sz="1600" i="1">
                        <a:solidFill>
                          <a:prstClr val="black"/>
                        </a:solidFill>
                        <a:latin typeface="Cambria Math" panose="02040503050406030204" pitchFamily="18" charset="0"/>
                        <a:cs typeface="+mn-ea"/>
                        <a:sym typeface="+mn-lt"/>
                      </a:rPr>
                      <m:t>𝑟</m:t>
                    </m:r>
                    <m:r>
                      <a:rPr lang="zh-CN" altLang="en-US" sz="1600" i="1">
                        <a:solidFill>
                          <a:prstClr val="black"/>
                        </a:solidFill>
                        <a:latin typeface="Cambria Math" panose="02040503050406030204" pitchFamily="18" charset="0"/>
                        <a:cs typeface="+mn-ea"/>
                        <a:sym typeface="+mn-lt"/>
                      </a:rPr>
                      <m:t>借入</m:t>
                    </m:r>
                    <m:r>
                      <a:rPr lang="en-US" altLang="zh-CN" sz="1600" b="0" i="1" smtClean="0">
                        <a:solidFill>
                          <a:prstClr val="black"/>
                        </a:solidFill>
                        <a:latin typeface="Cambria Math" panose="02040503050406030204" pitchFamily="18" charset="0"/>
                        <a:cs typeface="+mn-ea"/>
                        <a:sym typeface="+mn-lt"/>
                      </a:rPr>
                      <m:t>𝑆</m:t>
                    </m:r>
                    <m:r>
                      <a:rPr lang="zh-CN" altLang="en-US" sz="1600" i="1">
                        <a:solidFill>
                          <a:prstClr val="black"/>
                        </a:solidFill>
                        <a:latin typeface="Cambria Math" panose="02040503050406030204" pitchFamily="18" charset="0"/>
                        <a:cs typeface="+mn-ea"/>
                        <a:sym typeface="+mn-lt"/>
                      </a:rPr>
                      <m:t>资金</m:t>
                    </m:r>
                  </m:oMath>
                </a14:m>
                <a:r>
                  <a:rPr lang="zh-CN" altLang="en-US" sz="1600" dirty="0">
                    <a:solidFill>
                      <a:prstClr val="black"/>
                    </a:solidFill>
                    <a:cs typeface="+mn-ea"/>
                    <a:sym typeface="+mn-lt"/>
                  </a:rPr>
                  <a:t>买一单位标的资产，并卖出一份该资产的远期合约，</a:t>
                </a:r>
                <a14:m>
                  <m:oMath xmlns:m="http://schemas.openxmlformats.org/officeDocument/2006/math">
                    <m:r>
                      <a:rPr lang="en-US" altLang="zh-CN" sz="1600" b="0" i="1" smtClean="0">
                        <a:solidFill>
                          <a:prstClr val="black"/>
                        </a:solidFill>
                        <a:latin typeface="Cambria Math" panose="02040503050406030204" pitchFamily="18" charset="0"/>
                        <a:cs typeface="+mn-ea"/>
                        <a:sym typeface="+mn-lt"/>
                      </a:rPr>
                      <m:t>𝑇</m:t>
                    </m:r>
                  </m:oMath>
                </a14:m>
                <a:r>
                  <a:rPr lang="zh-CN" altLang="en-US" sz="1600" dirty="0">
                    <a:solidFill>
                      <a:prstClr val="black"/>
                    </a:solidFill>
                    <a:cs typeface="+mn-ea"/>
                    <a:sym typeface="+mn-lt"/>
                  </a:rPr>
                  <a:t>时刻收益</a:t>
                </a:r>
                <a14:m>
                  <m:oMath xmlns:m="http://schemas.openxmlformats.org/officeDocument/2006/math">
                    <m:r>
                      <a:rPr lang="en-US" altLang="zh-CN" sz="1600" i="1" smtClean="0">
                        <a:solidFill>
                          <a:prstClr val="black"/>
                        </a:solidFill>
                        <a:latin typeface="Cambria Math" panose="02040503050406030204" pitchFamily="18" charset="0"/>
                        <a:cs typeface="+mn-ea"/>
                        <a:sym typeface="+mn-lt"/>
                      </a:rPr>
                      <m:t>𝐹</m:t>
                    </m:r>
                    <m:r>
                      <a:rPr lang="en-US" altLang="zh-CN" sz="1600" b="0" i="1" smtClean="0">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𝑆</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𝑒</m:t>
                        </m:r>
                      </m:e>
                      <m:sup>
                        <m:r>
                          <a:rPr lang="en-US" altLang="zh-CN" sz="1600" i="1">
                            <a:solidFill>
                              <a:prstClr val="black"/>
                            </a:solidFill>
                            <a:latin typeface="Cambria Math" panose="02040503050406030204" pitchFamily="18" charset="0"/>
                            <a:cs typeface="+mn-ea"/>
                            <a:sym typeface="+mn-lt"/>
                          </a:rPr>
                          <m:t>𝑟</m:t>
                        </m:r>
                        <m:d>
                          <m:dPr>
                            <m:ctrlPr>
                              <a:rPr lang="en-US" altLang="zh-CN" sz="1600" i="1">
                                <a:solidFill>
                                  <a:prstClr val="black"/>
                                </a:solidFill>
                                <a:latin typeface="Cambria Math" panose="02040503050406030204" pitchFamily="18" charset="0"/>
                                <a:cs typeface="+mn-ea"/>
                                <a:sym typeface="+mn-lt"/>
                              </a:rPr>
                            </m:ctrlPr>
                          </m:dPr>
                          <m:e>
                            <m:r>
                              <a:rPr lang="en-US" altLang="zh-CN" sz="1600" i="1">
                                <a:solidFill>
                                  <a:prstClr val="black"/>
                                </a:solidFill>
                                <a:latin typeface="Cambria Math" panose="02040503050406030204" pitchFamily="18" charset="0"/>
                                <a:cs typeface="+mn-ea"/>
                                <a:sym typeface="+mn-lt"/>
                              </a:rPr>
                              <m:t>𝑇</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𝑡</m:t>
                            </m:r>
                          </m:e>
                        </m:d>
                      </m:sup>
                    </m:sSup>
                    <m:r>
                      <a:rPr lang="en-US" altLang="zh-CN" sz="1600" b="0" i="0" smtClean="0">
                        <a:solidFill>
                          <a:prstClr val="black"/>
                        </a:solidFill>
                        <a:latin typeface="Cambria Math" panose="02040503050406030204" pitchFamily="18" charset="0"/>
                        <a:cs typeface="+mn-ea"/>
                        <a:sym typeface="+mn-lt"/>
                      </a:rPr>
                      <m:t>&gt;0</m:t>
                    </m:r>
                  </m:oMath>
                </a14:m>
                <a:r>
                  <a:rPr lang="zh-CN" altLang="en-US" sz="1600" dirty="0">
                    <a:solidFill>
                      <a:prstClr val="black"/>
                    </a:solidFill>
                    <a:cs typeface="+mn-ea"/>
                    <a:sym typeface="+mn-lt"/>
                  </a:rPr>
                  <a:t>。</a:t>
                </a: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600" dirty="0">
                    <a:solidFill>
                      <a:prstClr val="black"/>
                    </a:solidFill>
                    <a:cs typeface="+mn-ea"/>
                    <a:sym typeface="+mn-lt"/>
                  </a:rPr>
                  <a:t>若</a:t>
                </a:r>
                <a14:m>
                  <m:oMath xmlns:m="http://schemas.openxmlformats.org/officeDocument/2006/math">
                    <m:r>
                      <a:rPr lang="en-US" altLang="zh-CN" sz="1600" b="0" i="1" smtClean="0">
                        <a:solidFill>
                          <a:prstClr val="black"/>
                        </a:solidFill>
                        <a:latin typeface="Cambria Math" panose="02040503050406030204" pitchFamily="18" charset="0"/>
                        <a:cs typeface="+mn-ea"/>
                        <a:sym typeface="+mn-lt"/>
                      </a:rPr>
                      <m:t>𝐹</m:t>
                    </m:r>
                    <m:r>
                      <a:rPr lang="en-US" altLang="zh-CN" sz="1600" b="0" i="1" smtClean="0">
                        <a:solidFill>
                          <a:prstClr val="black"/>
                        </a:solidFill>
                        <a:latin typeface="Cambria Math" panose="02040503050406030204" pitchFamily="18" charset="0"/>
                        <a:cs typeface="+mn-ea"/>
                        <a:sym typeface="+mn-lt"/>
                      </a:rPr>
                      <m:t>&lt;</m:t>
                    </m:r>
                    <m:r>
                      <a:rPr lang="en-US" altLang="zh-CN" sz="1600" i="1">
                        <a:solidFill>
                          <a:prstClr val="black"/>
                        </a:solidFill>
                        <a:latin typeface="Cambria Math" panose="02040503050406030204" pitchFamily="18" charset="0"/>
                        <a:cs typeface="+mn-ea"/>
                        <a:sym typeface="+mn-lt"/>
                      </a:rPr>
                      <m:t>𝑆</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(1−</m:t>
                        </m:r>
                        <m:r>
                          <a:rPr lang="en-US" altLang="zh-CN" sz="1600" i="1">
                            <a:solidFill>
                              <a:prstClr val="black"/>
                            </a:solidFill>
                            <a:latin typeface="Cambria Math" panose="02040503050406030204" pitchFamily="18" charset="0"/>
                            <a:cs typeface="+mn-ea"/>
                            <a:sym typeface="+mn-lt"/>
                          </a:rPr>
                          <m:t>𝑥</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𝑒</m:t>
                        </m:r>
                      </m:e>
                      <m:sup>
                        <m:r>
                          <a:rPr lang="en-US" altLang="zh-CN" sz="1600" i="1">
                            <a:solidFill>
                              <a:prstClr val="black"/>
                            </a:solidFill>
                            <a:latin typeface="Cambria Math" panose="02040503050406030204" pitchFamily="18" charset="0"/>
                            <a:cs typeface="+mn-ea"/>
                            <a:sym typeface="+mn-lt"/>
                          </a:rPr>
                          <m:t>𝑟</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𝑇</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𝑡</m:t>
                        </m:r>
                        <m:r>
                          <a:rPr lang="en-US" altLang="zh-CN" sz="1600" i="1">
                            <a:solidFill>
                              <a:prstClr val="black"/>
                            </a:solidFill>
                            <a:latin typeface="Cambria Math" panose="02040503050406030204" pitchFamily="18" charset="0"/>
                            <a:cs typeface="+mn-ea"/>
                            <a:sym typeface="+mn-lt"/>
                          </a:rPr>
                          <m:t>)</m:t>
                        </m:r>
                      </m:sup>
                    </m:sSup>
                  </m:oMath>
                </a14:m>
                <a:r>
                  <a:rPr lang="zh-CN" altLang="en-US" sz="1600" dirty="0">
                    <a:solidFill>
                      <a:prstClr val="black"/>
                    </a:solidFill>
                    <a:cs typeface="+mn-ea"/>
                    <a:sym typeface="+mn-lt"/>
                  </a:rPr>
                  <a:t>，可套利：卖空一单位标的资产，</a:t>
                </a:r>
                <a:r>
                  <a:rPr lang="zh-CN" altLang="en-US" sz="1600" dirty="0">
                    <a:solidFill>
                      <a:srgbClr val="972022"/>
                    </a:solidFill>
                    <a:cs typeface="+mn-ea"/>
                    <a:sym typeface="+mn-lt"/>
                  </a:rPr>
                  <a:t>保证金成本为</a:t>
                </a:r>
                <a14:m>
                  <m:oMath xmlns:m="http://schemas.openxmlformats.org/officeDocument/2006/math">
                    <m:r>
                      <a:rPr lang="en-US" altLang="zh-CN" sz="1600" b="0" i="1" smtClean="0">
                        <a:solidFill>
                          <a:srgbClr val="972022"/>
                        </a:solidFill>
                        <a:latin typeface="Cambria Math" panose="02040503050406030204" pitchFamily="18" charset="0"/>
                        <a:cs typeface="+mn-ea"/>
                        <a:sym typeface="+mn-lt"/>
                      </a:rPr>
                      <m:t>𝑆𝑥</m:t>
                    </m:r>
                  </m:oMath>
                </a14:m>
                <a:r>
                  <a:rPr lang="zh-CN" altLang="en-US" sz="1600" dirty="0">
                    <a:solidFill>
                      <a:srgbClr val="972022"/>
                    </a:solidFill>
                    <a:cs typeface="+mn-ea"/>
                    <a:sym typeface="+mn-lt"/>
                  </a:rPr>
                  <a:t>，将剩余收入</a:t>
                </a:r>
                <a14:m>
                  <m:oMath xmlns:m="http://schemas.openxmlformats.org/officeDocument/2006/math">
                    <m:r>
                      <m:rPr>
                        <m:sty m:val="p"/>
                      </m:rPr>
                      <a:rPr lang="en-US" altLang="zh-CN" sz="1600" dirty="0">
                        <a:solidFill>
                          <a:srgbClr val="972022"/>
                        </a:solidFill>
                        <a:latin typeface="Cambria Math" panose="02040503050406030204" pitchFamily="18" charset="0"/>
                        <a:cs typeface="+mn-ea"/>
                        <a:sym typeface="+mn-lt"/>
                      </a:rPr>
                      <m:t>S</m:t>
                    </m:r>
                    <m:r>
                      <a:rPr lang="en-US" altLang="zh-CN" sz="1600" i="1">
                        <a:solidFill>
                          <a:srgbClr val="972022"/>
                        </a:solidFill>
                        <a:latin typeface="Cambria Math" panose="02040503050406030204" pitchFamily="18" charset="0"/>
                        <a:cs typeface="+mn-ea"/>
                        <a:sym typeface="+mn-lt"/>
                      </a:rPr>
                      <m:t>(1−</m:t>
                    </m:r>
                    <m:r>
                      <a:rPr lang="en-US" altLang="zh-CN" sz="1600" i="1">
                        <a:solidFill>
                          <a:srgbClr val="972022"/>
                        </a:solidFill>
                        <a:latin typeface="Cambria Math" panose="02040503050406030204" pitchFamily="18" charset="0"/>
                        <a:cs typeface="+mn-ea"/>
                        <a:sym typeface="+mn-lt"/>
                      </a:rPr>
                      <m:t>𝑥</m:t>
                    </m:r>
                    <m:r>
                      <a:rPr lang="en-US" altLang="zh-CN" sz="1600" i="1">
                        <a:solidFill>
                          <a:srgbClr val="972022"/>
                        </a:solidFill>
                        <a:latin typeface="Cambria Math" panose="02040503050406030204" pitchFamily="18" charset="0"/>
                        <a:cs typeface="+mn-ea"/>
                        <a:sym typeface="+mn-lt"/>
                      </a:rPr>
                      <m:t>)</m:t>
                    </m:r>
                  </m:oMath>
                </a14:m>
                <a:r>
                  <a:rPr lang="zh-CN" altLang="en-US" sz="1600" dirty="0">
                    <a:solidFill>
                      <a:srgbClr val="972022"/>
                    </a:solidFill>
                    <a:cs typeface="+mn-ea"/>
                    <a:sym typeface="+mn-lt"/>
                  </a:rPr>
                  <a:t>以利率</a:t>
                </a:r>
                <a14:m>
                  <m:oMath xmlns:m="http://schemas.openxmlformats.org/officeDocument/2006/math">
                    <m:r>
                      <a:rPr lang="en-US" altLang="zh-CN" sz="1600" b="0" i="1" smtClean="0">
                        <a:solidFill>
                          <a:srgbClr val="972022"/>
                        </a:solidFill>
                        <a:latin typeface="Cambria Math" panose="02040503050406030204" pitchFamily="18" charset="0"/>
                        <a:cs typeface="+mn-ea"/>
                        <a:sym typeface="+mn-lt"/>
                      </a:rPr>
                      <m:t>𝑟</m:t>
                    </m:r>
                  </m:oMath>
                </a14:m>
                <a:r>
                  <a:rPr lang="zh-CN" altLang="en-US" sz="1600" dirty="0">
                    <a:solidFill>
                      <a:srgbClr val="972022"/>
                    </a:solidFill>
                    <a:cs typeface="+mn-ea"/>
                    <a:sym typeface="+mn-lt"/>
                  </a:rPr>
                  <a:t>借出</a:t>
                </a:r>
                <a:r>
                  <a:rPr lang="zh-CN" altLang="en-US" sz="1600" dirty="0">
                    <a:solidFill>
                      <a:prstClr val="black"/>
                    </a:solidFill>
                    <a:cs typeface="+mn-ea"/>
                    <a:sym typeface="+mn-lt"/>
                  </a:rPr>
                  <a:t>，并买入一份该资产的远期合约</a:t>
                </a:r>
                <a14:m>
                  <m:oMath xmlns:m="http://schemas.openxmlformats.org/officeDocument/2006/math">
                    <m:r>
                      <a:rPr lang="zh-CN" altLang="en-US" sz="1600" i="1" dirty="0">
                        <a:solidFill>
                          <a:prstClr val="black"/>
                        </a:solidFill>
                        <a:latin typeface="Cambria Math" panose="02040503050406030204" pitchFamily="18" charset="0"/>
                        <a:cs typeface="+mn-ea"/>
                        <a:sym typeface="+mn-lt"/>
                      </a:rPr>
                      <m:t>，</m:t>
                    </m:r>
                    <m:r>
                      <a:rPr lang="en-US" altLang="zh-CN" sz="1600" b="0" i="1" smtClean="0">
                        <a:solidFill>
                          <a:prstClr val="black"/>
                        </a:solidFill>
                        <a:latin typeface="Cambria Math" panose="02040503050406030204" pitchFamily="18" charset="0"/>
                        <a:cs typeface="+mn-ea"/>
                        <a:sym typeface="+mn-lt"/>
                      </a:rPr>
                      <m:t>𝑇</m:t>
                    </m:r>
                  </m:oMath>
                </a14:m>
                <a:r>
                  <a:rPr lang="zh-CN" altLang="en-US" sz="1600" dirty="0">
                    <a:solidFill>
                      <a:prstClr val="black"/>
                    </a:solidFill>
                    <a:cs typeface="+mn-ea"/>
                    <a:sym typeface="+mn-lt"/>
                  </a:rPr>
                  <a:t>时刻收益</a:t>
                </a:r>
                <a14:m>
                  <m:oMath xmlns:m="http://schemas.openxmlformats.org/officeDocument/2006/math">
                    <m:r>
                      <a:rPr lang="en-US" altLang="zh-CN" sz="1600" i="1">
                        <a:solidFill>
                          <a:prstClr val="black"/>
                        </a:solidFill>
                        <a:latin typeface="Cambria Math" panose="02040503050406030204" pitchFamily="18" charset="0"/>
                        <a:cs typeface="+mn-ea"/>
                        <a:sym typeface="+mn-lt"/>
                      </a:rPr>
                      <m:t>𝑆</m:t>
                    </m:r>
                    <m:r>
                      <a:rPr lang="en-US" altLang="zh-CN" sz="1600" i="1">
                        <a:solidFill>
                          <a:prstClr val="black"/>
                        </a:solidFill>
                        <a:latin typeface="Cambria Math" panose="02040503050406030204" pitchFamily="18" charset="0"/>
                        <a:cs typeface="+mn-ea"/>
                        <a:sym typeface="+mn-lt"/>
                      </a:rPr>
                      <m:t>(1−</m:t>
                    </m:r>
                    <m:r>
                      <a:rPr lang="en-US" altLang="zh-CN" sz="1600" i="1">
                        <a:solidFill>
                          <a:prstClr val="black"/>
                        </a:solidFill>
                        <a:latin typeface="Cambria Math" panose="02040503050406030204" pitchFamily="18" charset="0"/>
                        <a:cs typeface="+mn-ea"/>
                        <a:sym typeface="+mn-lt"/>
                      </a:rPr>
                      <m:t>𝑥</m:t>
                    </m:r>
                    <m:r>
                      <a:rPr lang="en-US" altLang="zh-CN" sz="1600" i="1">
                        <a:solidFill>
                          <a:prstClr val="black"/>
                        </a:solidFill>
                        <a:latin typeface="Cambria Math" panose="02040503050406030204" pitchFamily="18" charset="0"/>
                        <a:cs typeface="+mn-ea"/>
                        <a:sym typeface="+mn-lt"/>
                      </a:rPr>
                      <m:t>)</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𝑒</m:t>
                        </m:r>
                      </m:e>
                      <m:sup>
                        <m:r>
                          <a:rPr lang="en-US" altLang="zh-CN" sz="1600" i="1">
                            <a:solidFill>
                              <a:prstClr val="black"/>
                            </a:solidFill>
                            <a:latin typeface="Cambria Math" panose="02040503050406030204" pitchFamily="18" charset="0"/>
                            <a:cs typeface="+mn-ea"/>
                            <a:sym typeface="+mn-lt"/>
                          </a:rPr>
                          <m:t>𝑟</m:t>
                        </m:r>
                        <m:d>
                          <m:dPr>
                            <m:ctrlPr>
                              <a:rPr lang="en-US" altLang="zh-CN" sz="1600" i="1">
                                <a:solidFill>
                                  <a:prstClr val="black"/>
                                </a:solidFill>
                                <a:latin typeface="Cambria Math" panose="02040503050406030204" pitchFamily="18" charset="0"/>
                                <a:cs typeface="+mn-ea"/>
                                <a:sym typeface="+mn-lt"/>
                              </a:rPr>
                            </m:ctrlPr>
                          </m:dPr>
                          <m:e>
                            <m:r>
                              <a:rPr lang="en-US" altLang="zh-CN" sz="1600" i="1">
                                <a:solidFill>
                                  <a:prstClr val="black"/>
                                </a:solidFill>
                                <a:latin typeface="Cambria Math" panose="02040503050406030204" pitchFamily="18" charset="0"/>
                                <a:cs typeface="+mn-ea"/>
                                <a:sym typeface="+mn-lt"/>
                              </a:rPr>
                              <m:t>𝑇</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𝑡</m:t>
                            </m:r>
                          </m:e>
                        </m:d>
                      </m:sup>
                    </m:sSup>
                    <m:r>
                      <a:rPr lang="en-US" altLang="zh-CN" sz="1600" b="0" i="1" smtClean="0">
                        <a:solidFill>
                          <a:prstClr val="black"/>
                        </a:solidFill>
                        <a:latin typeface="Cambria Math" panose="02040503050406030204" pitchFamily="18" charset="0"/>
                        <a:cs typeface="+mn-ea"/>
                        <a:sym typeface="+mn-lt"/>
                      </a:rPr>
                      <m:t>−</m:t>
                    </m:r>
                    <m:r>
                      <a:rPr lang="en-US" altLang="zh-CN" sz="1600" b="0" i="1" smtClean="0">
                        <a:solidFill>
                          <a:prstClr val="black"/>
                        </a:solidFill>
                        <a:latin typeface="Cambria Math" panose="02040503050406030204" pitchFamily="18" charset="0"/>
                        <a:cs typeface="+mn-ea"/>
                        <a:sym typeface="+mn-lt"/>
                      </a:rPr>
                      <m:t>𝐹</m:t>
                    </m:r>
                    <m:r>
                      <a:rPr lang="en-US" altLang="zh-CN" sz="1600" i="1">
                        <a:solidFill>
                          <a:prstClr val="black"/>
                        </a:solidFill>
                        <a:latin typeface="Cambria Math" panose="02040503050406030204" pitchFamily="18" charset="0"/>
                        <a:cs typeface="+mn-ea"/>
                        <a:sym typeface="+mn-lt"/>
                      </a:rPr>
                      <m:t>&gt;0 </m:t>
                    </m:r>
                  </m:oMath>
                </a14:m>
                <a:r>
                  <a:rPr lang="zh-CN" altLang="en-US" sz="1600" dirty="0">
                    <a:solidFill>
                      <a:prstClr val="black"/>
                    </a:solidFill>
                    <a:cs typeface="+mn-ea"/>
                    <a:sym typeface="+mn-lt"/>
                  </a:rPr>
                  <a:t>。</a:t>
                </a:r>
                <a:endParaRPr lang="en-US" altLang="zh-CN" sz="1600" dirty="0">
                  <a:solidFill>
                    <a:prstClr val="black"/>
                  </a:solidFill>
                  <a:cs typeface="+mn-ea"/>
                  <a:sym typeface="+mn-lt"/>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75919" y="3821598"/>
                <a:ext cx="11531600" cy="1678986"/>
              </a:xfrm>
              <a:prstGeom prst="rect">
                <a:avLst/>
              </a:prstGeom>
              <a:blipFill rotWithShape="1">
                <a:blip r:embed="rId4"/>
                <a:stretch>
                  <a:fillRect l="-88" t="-577" r="-77" b="-2786"/>
                </a:stretch>
              </a:blipFill>
              <a:ln w="19050">
                <a:solidFill>
                  <a:srgbClr val="972022"/>
                </a:solidFill>
                <a:prstDash val="sysDash"/>
              </a:ln>
            </p:spPr>
            <p:txBody>
              <a:bodyPr/>
              <a:lstStyle/>
              <a:p>
                <a:r>
                  <a:rPr lang="zh-CN" altLang="en-US">
                    <a:noFill/>
                  </a:rPr>
                  <a:t> </a:t>
                </a:r>
              </a:p>
            </p:txBody>
          </p:sp>
        </mc:Fallback>
      </mc:AlternateContent>
      <p:sp>
        <p:nvSpPr>
          <p:cNvPr id="7" name="文本框 6"/>
          <p:cNvSpPr txBox="1"/>
          <p:nvPr/>
        </p:nvSpPr>
        <p:spPr>
          <a:xfrm>
            <a:off x="375919" y="3452266"/>
            <a:ext cx="1591674"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存在卖空限制</a:t>
            </a:r>
          </a:p>
        </p:txBody>
      </p:sp>
      <p:sp>
        <p:nvSpPr>
          <p:cNvPr id="8" name="文本框 7"/>
          <p:cNvSpPr txBox="1"/>
          <p:nvPr/>
        </p:nvSpPr>
        <p:spPr>
          <a:xfrm>
            <a:off x="478261" y="6516303"/>
            <a:ext cx="9965150" cy="338554"/>
          </a:xfrm>
          <a:prstGeom prst="rect">
            <a:avLst/>
          </a:prstGeom>
          <a:noFill/>
        </p:spPr>
        <p:txBody>
          <a:bodyPr wrap="square" rtlCol="0">
            <a:spAutoFit/>
          </a:bodyPr>
          <a:lstStyle/>
          <a:p>
            <a:r>
              <a:rPr lang="en-US" altLang="zh-CN" sz="1600" dirty="0"/>
              <a:t>Reference:</a:t>
            </a:r>
            <a:r>
              <a:rPr lang="zh-CN" altLang="en-US" sz="1400" b="0" i="0" dirty="0">
                <a:solidFill>
                  <a:srgbClr val="222222"/>
                </a:solidFill>
                <a:effectLst/>
                <a:latin typeface="PingFangSC-Regular"/>
              </a:rPr>
              <a:t>金雯雯</a:t>
            </a:r>
            <a:r>
              <a:rPr lang="en-US" altLang="zh-CN" sz="1400" b="0" i="0" dirty="0">
                <a:solidFill>
                  <a:srgbClr val="222222"/>
                </a:solidFill>
                <a:effectLst/>
                <a:latin typeface="PingFangSC-Regular"/>
              </a:rPr>
              <a:t>. </a:t>
            </a:r>
            <a:r>
              <a:rPr lang="zh-CN" altLang="en-US" sz="1400" b="0" i="0" dirty="0">
                <a:solidFill>
                  <a:srgbClr val="222222"/>
                </a:solidFill>
                <a:effectLst/>
                <a:latin typeface="PingFangSC-Regular"/>
              </a:rPr>
              <a:t>非完美市场条件下远期</a:t>
            </a:r>
            <a:r>
              <a:rPr lang="en-US" altLang="zh-CN" sz="1400" b="0" i="0" dirty="0">
                <a:solidFill>
                  <a:srgbClr val="222222"/>
                </a:solidFill>
                <a:effectLst/>
                <a:latin typeface="PingFangSC-Regular"/>
              </a:rPr>
              <a:t>(</a:t>
            </a:r>
            <a:r>
              <a:rPr lang="zh-CN" altLang="en-US" sz="1400" b="0" i="0" dirty="0">
                <a:solidFill>
                  <a:srgbClr val="222222"/>
                </a:solidFill>
                <a:effectLst/>
                <a:latin typeface="PingFangSC-Regular"/>
              </a:rPr>
              <a:t>期货</a:t>
            </a:r>
            <a:r>
              <a:rPr lang="en-US" altLang="zh-CN" sz="1400" b="0" i="0" dirty="0">
                <a:solidFill>
                  <a:srgbClr val="222222"/>
                </a:solidFill>
                <a:effectLst/>
                <a:latin typeface="PingFangSC-Regular"/>
              </a:rPr>
              <a:t>)</a:t>
            </a:r>
            <a:r>
              <a:rPr lang="zh-CN" altLang="en-US" sz="1400" b="0" i="0" dirty="0">
                <a:solidFill>
                  <a:srgbClr val="222222"/>
                </a:solidFill>
                <a:effectLst/>
                <a:latin typeface="PingFangSC-Regular"/>
              </a:rPr>
              <a:t>定价探讨</a:t>
            </a:r>
            <a:r>
              <a:rPr lang="en-US" altLang="zh-CN" sz="1600" b="0" i="0" dirty="0">
                <a:solidFill>
                  <a:srgbClr val="222222"/>
                </a:solidFill>
                <a:effectLst/>
                <a:latin typeface="PingFangSC-Regular"/>
              </a:rPr>
              <a:t>.</a:t>
            </a:r>
            <a:endParaRPr lang="zh-CN" alt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56050" y="1716046"/>
            <a:ext cx="4453984" cy="40011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dirty="0">
                <a:solidFill>
                  <a:prstClr val="white">
                    <a:lumMod val="65000"/>
                  </a:prstClr>
                </a:solidFill>
                <a:cs typeface="+mn-ea"/>
                <a:sym typeface="+mn-lt"/>
              </a:rPr>
              <a:t>衍生品市场概览</a:t>
            </a:r>
          </a:p>
        </p:txBody>
      </p:sp>
      <p:sp>
        <p:nvSpPr>
          <p:cNvPr id="6" name="文本框 5"/>
          <p:cNvSpPr txBox="1"/>
          <p:nvPr/>
        </p:nvSpPr>
        <p:spPr>
          <a:xfrm>
            <a:off x="4356050" y="2577217"/>
            <a:ext cx="4453984" cy="400110"/>
          </a:xfrm>
          <a:prstGeom prst="rect">
            <a:avLst/>
          </a:prstGeom>
          <a:noFill/>
        </p:spPr>
        <p:txBody>
          <a:bodyPr wrap="square" rtlCol="0">
            <a:spAutoFit/>
          </a:bodyPr>
          <a:lstStyle/>
          <a:p>
            <a:pPr>
              <a:spcAft>
                <a:spcPts val="50"/>
              </a:spcAft>
              <a:defRPr/>
            </a:pPr>
            <a:r>
              <a:rPr lang="zh-CN" altLang="en-US" sz="2000" dirty="0">
                <a:solidFill>
                  <a:prstClr val="white">
                    <a:lumMod val="65000"/>
                  </a:prstClr>
                </a:solidFill>
                <a:cs typeface="+mn-ea"/>
                <a:sym typeface="+mn-lt"/>
              </a:rPr>
              <a:t>远期及期货定价</a:t>
            </a:r>
          </a:p>
        </p:txBody>
      </p:sp>
      <p:sp>
        <p:nvSpPr>
          <p:cNvPr id="7" name="文本框 6"/>
          <p:cNvSpPr txBox="1"/>
          <p:nvPr/>
        </p:nvSpPr>
        <p:spPr>
          <a:xfrm>
            <a:off x="4356050" y="3428065"/>
            <a:ext cx="4375830" cy="400110"/>
          </a:xfrm>
          <a:prstGeom prst="rect">
            <a:avLst/>
          </a:prstGeom>
          <a:noFill/>
        </p:spPr>
        <p:txBody>
          <a:bodyPr wrap="square" rtlCol="0">
            <a:spAutoFit/>
          </a:bodyPr>
          <a:lstStyle/>
          <a:p>
            <a:pPr marR="0" lvl="0" indent="0" fontAlgn="auto">
              <a:spcAft>
                <a:spcPts val="50"/>
              </a:spcAft>
              <a:buClrTx/>
              <a:buSzTx/>
              <a:buFontTx/>
              <a:buNone/>
              <a:defRPr/>
            </a:pPr>
            <a:r>
              <a:rPr lang="zh-CN" altLang="en-US" sz="2000" b="1" dirty="0">
                <a:solidFill>
                  <a:srgbClr val="972022"/>
                </a:solidFill>
                <a:cs typeface="+mn-ea"/>
                <a:sym typeface="+mn-lt"/>
              </a:rPr>
              <a:t>期货策略</a:t>
            </a:r>
          </a:p>
        </p:txBody>
      </p:sp>
      <p:sp>
        <p:nvSpPr>
          <p:cNvPr id="2" name="灯片编号占位符 1"/>
          <p:cNvSpPr>
            <a:spLocks noGrp="1"/>
          </p:cNvSpPr>
          <p:nvPr>
            <p:ph type="sldNum" sz="quarter" idx="12"/>
          </p:nvPr>
        </p:nvSpPr>
        <p:spPr/>
        <p:txBody>
          <a:bodyPr/>
          <a:lstStyle/>
          <a:p>
            <a:fld id="{B3D16A10-271B-4362-BAC4-0DEA405ED26B}" type="slidenum">
              <a:rPr lang="zh-CN" altLang="en-US" smtClean="0"/>
              <a:t>13</a:t>
            </a:fld>
            <a:endParaRPr lang="zh-CN" altLang="en-US" dirty="0"/>
          </a:p>
        </p:txBody>
      </p:sp>
      <p:sp>
        <p:nvSpPr>
          <p:cNvPr id="3" name="矩形: 圆角 2"/>
          <p:cNvSpPr/>
          <p:nvPr/>
        </p:nvSpPr>
        <p:spPr>
          <a:xfrm>
            <a:off x="3676458" y="1664032"/>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1</a:t>
            </a:r>
            <a:endParaRPr lang="zh-CN" altLang="en-US" sz="1600" dirty="0">
              <a:latin typeface="Arial" panose="020B0604020202020204" pitchFamily="34" charset="0"/>
              <a:cs typeface="Arial" panose="020B0604020202020204" pitchFamily="34" charset="0"/>
            </a:endParaRPr>
          </a:p>
        </p:txBody>
      </p:sp>
      <p:cxnSp>
        <p:nvCxnSpPr>
          <p:cNvPr id="9" name="直接连接符 8"/>
          <p:cNvCxnSpPr/>
          <p:nvPr/>
        </p:nvCxnSpPr>
        <p:spPr>
          <a:xfrm>
            <a:off x="4289196" y="2210424"/>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1" name="标题 3"/>
          <p:cNvSpPr txBox="1"/>
          <p:nvPr/>
        </p:nvSpPr>
        <p:spPr>
          <a:xfrm>
            <a:off x="525184" y="569600"/>
            <a:ext cx="10515600"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50"/>
              </a:spcAft>
            </a:pPr>
            <a:r>
              <a:rPr lang="zh-CN" altLang="en-US" sz="3200" b="1" dirty="0">
                <a:solidFill>
                  <a:srgbClr val="972022"/>
                </a:solidFill>
                <a:latin typeface="+mn-lt"/>
                <a:ea typeface="+mn-ea"/>
                <a:cs typeface="+mn-ea"/>
                <a:sym typeface="+mn-lt"/>
              </a:rPr>
              <a:t>衍生品</a:t>
            </a:r>
          </a:p>
        </p:txBody>
      </p:sp>
      <p:sp>
        <p:nvSpPr>
          <p:cNvPr id="13" name="矩形: 圆角 12"/>
          <p:cNvSpPr/>
          <p:nvPr/>
        </p:nvSpPr>
        <p:spPr>
          <a:xfrm>
            <a:off x="3676458" y="2511553"/>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2</a:t>
            </a:r>
            <a:endParaRPr lang="zh-CN" altLang="en-US" sz="1600" dirty="0">
              <a:latin typeface="Arial" panose="020B0604020202020204" pitchFamily="34" charset="0"/>
              <a:cs typeface="Arial" panose="020B0604020202020204" pitchFamily="34" charset="0"/>
            </a:endParaRPr>
          </a:p>
        </p:txBody>
      </p:sp>
      <p:cxnSp>
        <p:nvCxnSpPr>
          <p:cNvPr id="14" name="直接连接符 13"/>
          <p:cNvCxnSpPr/>
          <p:nvPr/>
        </p:nvCxnSpPr>
        <p:spPr>
          <a:xfrm>
            <a:off x="4289196" y="3057945"/>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5" name="矩形: 圆角 14"/>
          <p:cNvSpPr/>
          <p:nvPr/>
        </p:nvSpPr>
        <p:spPr>
          <a:xfrm>
            <a:off x="3676458" y="3365422"/>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3</a:t>
            </a:r>
            <a:endParaRPr lang="zh-CN" altLang="en-US" sz="1600" dirty="0">
              <a:latin typeface="Arial" panose="020B0604020202020204" pitchFamily="34" charset="0"/>
              <a:cs typeface="Arial" panose="020B0604020202020204" pitchFamily="34" charset="0"/>
            </a:endParaRPr>
          </a:p>
        </p:txBody>
      </p:sp>
      <p:cxnSp>
        <p:nvCxnSpPr>
          <p:cNvPr id="16" name="直接连接符 15"/>
          <p:cNvCxnSpPr/>
          <p:nvPr/>
        </p:nvCxnSpPr>
        <p:spPr>
          <a:xfrm>
            <a:off x="4289196" y="3911814"/>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7" name="矩形: 圆角 16"/>
          <p:cNvSpPr/>
          <p:nvPr/>
        </p:nvSpPr>
        <p:spPr>
          <a:xfrm>
            <a:off x="3676458" y="4219291"/>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4</a:t>
            </a:r>
            <a:endParaRPr lang="zh-CN" altLang="en-US" sz="1600" dirty="0">
              <a:latin typeface="Arial" panose="020B0604020202020204" pitchFamily="34" charset="0"/>
              <a:cs typeface="Arial" panose="020B0604020202020204" pitchFamily="34" charset="0"/>
            </a:endParaRPr>
          </a:p>
        </p:txBody>
      </p:sp>
      <p:cxnSp>
        <p:nvCxnSpPr>
          <p:cNvPr id="18" name="直接连接符 17"/>
          <p:cNvCxnSpPr/>
          <p:nvPr/>
        </p:nvCxnSpPr>
        <p:spPr>
          <a:xfrm>
            <a:off x="4289196" y="4765683"/>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9" name="文本框 18"/>
          <p:cNvSpPr txBox="1"/>
          <p:nvPr/>
        </p:nvSpPr>
        <p:spPr>
          <a:xfrm>
            <a:off x="4356050" y="4289236"/>
            <a:ext cx="4375830" cy="40011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dirty="0">
                <a:solidFill>
                  <a:prstClr val="white">
                    <a:lumMod val="65000"/>
                  </a:prstClr>
                </a:solidFill>
                <a:cs typeface="+mn-ea"/>
                <a:sym typeface="+mn-lt"/>
              </a:rPr>
              <a:t>期权定价</a:t>
            </a:r>
            <a:endParaRPr kumimoji="0" lang="zh-CN" altLang="en-US" sz="20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20" name="矩形: 圆角 19"/>
          <p:cNvSpPr/>
          <p:nvPr/>
        </p:nvSpPr>
        <p:spPr>
          <a:xfrm>
            <a:off x="3676458" y="5073160"/>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5</a:t>
            </a:r>
            <a:endParaRPr lang="zh-CN" altLang="en-US" sz="1600" dirty="0">
              <a:latin typeface="Arial" panose="020B0604020202020204" pitchFamily="34" charset="0"/>
              <a:cs typeface="Arial" panose="020B0604020202020204" pitchFamily="34" charset="0"/>
            </a:endParaRPr>
          </a:p>
        </p:txBody>
      </p:sp>
      <p:cxnSp>
        <p:nvCxnSpPr>
          <p:cNvPr id="21" name="直接连接符 20"/>
          <p:cNvCxnSpPr/>
          <p:nvPr/>
        </p:nvCxnSpPr>
        <p:spPr>
          <a:xfrm>
            <a:off x="4289196" y="5619552"/>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23" name="文本框 22"/>
          <p:cNvSpPr txBox="1"/>
          <p:nvPr/>
        </p:nvSpPr>
        <p:spPr>
          <a:xfrm>
            <a:off x="4356050" y="5161910"/>
            <a:ext cx="6094428" cy="400110"/>
          </a:xfrm>
          <a:prstGeom prst="rect">
            <a:avLst/>
          </a:prstGeom>
          <a:noFill/>
        </p:spPr>
        <p:txBody>
          <a:bodyPr wrap="square">
            <a:spAutoFit/>
          </a:bodyPr>
          <a:lstStyle/>
          <a:p>
            <a:r>
              <a:rPr lang="zh-CN" altLang="en-US" sz="2000" dirty="0">
                <a:solidFill>
                  <a:prstClr val="white">
                    <a:lumMod val="65000"/>
                  </a:prstClr>
                </a:solidFill>
                <a:cs typeface="+mn-ea"/>
                <a:sym typeface="+mn-lt"/>
              </a:rPr>
              <a:t>期权策略及实证</a:t>
            </a:r>
            <a:endParaRPr lang="zh-CN" alt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左中括号 16"/>
          <p:cNvSpPr/>
          <p:nvPr/>
        </p:nvSpPr>
        <p:spPr>
          <a:xfrm>
            <a:off x="4319905" y="3746242"/>
            <a:ext cx="752476" cy="1003816"/>
          </a:xfrm>
          <a:prstGeom prst="leftBracket">
            <a:avLst/>
          </a:prstGeom>
          <a:ln w="28575">
            <a:solidFill>
              <a:srgbClr val="68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7" name="直接连接符 26"/>
          <p:cNvCxnSpPr>
            <a:stCxn id="22" idx="1"/>
          </p:cNvCxnSpPr>
          <p:nvPr/>
        </p:nvCxnSpPr>
        <p:spPr>
          <a:xfrm>
            <a:off x="4316726" y="5993570"/>
            <a:ext cx="789991" cy="0"/>
          </a:xfrm>
          <a:prstGeom prst="line">
            <a:avLst/>
          </a:prstGeom>
          <a:ln w="28575">
            <a:solidFill>
              <a:srgbClr val="680000"/>
            </a:solidFill>
          </a:ln>
        </p:spPr>
        <p:style>
          <a:lnRef idx="1">
            <a:schemeClr val="accent1"/>
          </a:lnRef>
          <a:fillRef idx="0">
            <a:schemeClr val="accent1"/>
          </a:fillRef>
          <a:effectRef idx="0">
            <a:schemeClr val="accent1"/>
          </a:effectRef>
          <a:fontRef idx="minor">
            <a:schemeClr val="tx1"/>
          </a:fontRef>
        </p:style>
      </p:cxnSp>
      <p:sp>
        <p:nvSpPr>
          <p:cNvPr id="22" name="左中括号 21"/>
          <p:cNvSpPr/>
          <p:nvPr/>
        </p:nvSpPr>
        <p:spPr>
          <a:xfrm>
            <a:off x="4316726" y="5352349"/>
            <a:ext cx="752476" cy="1282442"/>
          </a:xfrm>
          <a:prstGeom prst="leftBracket">
            <a:avLst/>
          </a:prstGeom>
          <a:ln w="28575">
            <a:solidFill>
              <a:srgbClr val="68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左中括号 6"/>
          <p:cNvSpPr/>
          <p:nvPr/>
        </p:nvSpPr>
        <p:spPr>
          <a:xfrm>
            <a:off x="1971674" y="4248151"/>
            <a:ext cx="752476" cy="1688318"/>
          </a:xfrm>
          <a:prstGeom prst="leftBracket">
            <a:avLst/>
          </a:prstGeom>
          <a:ln w="28575">
            <a:solidFill>
              <a:srgbClr val="68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75919" y="1161349"/>
            <a:ext cx="11531600" cy="2333972"/>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spcAft>
                <a:spcPts val="50"/>
              </a:spcAft>
              <a:buClrTx/>
              <a:buSzTx/>
              <a:buFont typeface="Arial" panose="020B0604020202020204" pitchFamily="34" charset="0"/>
              <a:buChar char="•"/>
              <a:defRPr/>
            </a:pPr>
            <a:r>
              <a:rPr kumimoji="0" lang="en-US" altLang="zh-CN" sz="1600" b="1" i="0" u="none" strike="noStrike" kern="1200" cap="none" spc="0" normalizeH="0" baseline="0" noProof="0" dirty="0">
                <a:ln>
                  <a:noFill/>
                </a:ln>
                <a:solidFill>
                  <a:prstClr val="black"/>
                </a:solidFill>
                <a:effectLst/>
                <a:uLnTx/>
                <a:uFillTx/>
                <a:cs typeface="+mn-ea"/>
                <a:sym typeface="+mn-lt"/>
              </a:rPr>
              <a:t>CTA</a:t>
            </a:r>
            <a:r>
              <a:rPr kumimoji="0" lang="zh-CN" altLang="en-US" sz="1600" b="1" i="0" u="none" strike="noStrike" kern="1200" cap="none" spc="0" normalizeH="0" baseline="0" noProof="0" dirty="0">
                <a:ln>
                  <a:noFill/>
                </a:ln>
                <a:solidFill>
                  <a:prstClr val="black"/>
                </a:solidFill>
                <a:effectLst/>
                <a:uLnTx/>
                <a:uFillTx/>
                <a:cs typeface="+mn-ea"/>
                <a:sym typeface="+mn-lt"/>
              </a:rPr>
              <a:t>策略（</a:t>
            </a:r>
            <a:r>
              <a:rPr kumimoji="0" lang="en-US" altLang="zh-CN" sz="1600" b="1" i="0" u="none" strike="noStrike" kern="1200" cap="none" spc="0" normalizeH="0" baseline="0" noProof="0" dirty="0">
                <a:ln>
                  <a:noFill/>
                </a:ln>
                <a:solidFill>
                  <a:prstClr val="black"/>
                </a:solidFill>
                <a:effectLst/>
                <a:uLnTx/>
                <a:uFillTx/>
                <a:cs typeface="+mn-ea"/>
                <a:sym typeface="+mn-lt"/>
              </a:rPr>
              <a:t>Commodity Trading Advisor Strategy</a:t>
            </a:r>
            <a:r>
              <a:rPr kumimoji="0" lang="zh-CN" altLang="en-US" sz="1600" b="1" i="0" u="none" strike="noStrike" kern="1200" cap="none" spc="0" normalizeH="0" baseline="0" noProof="0" dirty="0">
                <a:ln>
                  <a:noFill/>
                </a:ln>
                <a:solidFill>
                  <a:prstClr val="black"/>
                </a:solidFill>
                <a:effectLst/>
                <a:uLnTx/>
                <a:uFillTx/>
                <a:cs typeface="+mn-ea"/>
                <a:sym typeface="+mn-lt"/>
              </a:rPr>
              <a:t>）</a:t>
            </a:r>
            <a:r>
              <a:rPr lang="zh-CN" altLang="en-US" sz="1600" b="1" dirty="0">
                <a:solidFill>
                  <a:prstClr val="black"/>
                </a:solidFill>
                <a:cs typeface="+mn-ea"/>
                <a:sym typeface="+mn-lt"/>
              </a:rPr>
              <a:t>：</a:t>
            </a:r>
            <a:r>
              <a:rPr kumimoji="0" lang="zh-CN" altLang="en-US" sz="1600" i="0" u="none" strike="noStrike" kern="1200" cap="none" spc="0" normalizeH="0" baseline="0" noProof="0" dirty="0">
                <a:ln>
                  <a:noFill/>
                </a:ln>
                <a:solidFill>
                  <a:prstClr val="black"/>
                </a:solidFill>
                <a:effectLst/>
                <a:uLnTx/>
                <a:uFillTx/>
                <a:cs typeface="+mn-ea"/>
                <a:sym typeface="+mn-lt"/>
              </a:rPr>
              <a:t>称为商品交易顾问策略，又称管理期货策略（</a:t>
            </a:r>
            <a:r>
              <a:rPr kumimoji="0" lang="en-US" altLang="zh-CN" sz="1600" i="0" u="none" strike="noStrike" kern="1200" cap="none" spc="0" normalizeH="0" baseline="0" noProof="0" dirty="0">
                <a:ln>
                  <a:noFill/>
                </a:ln>
                <a:solidFill>
                  <a:prstClr val="black"/>
                </a:solidFill>
                <a:effectLst/>
                <a:uLnTx/>
                <a:uFillTx/>
                <a:cs typeface="+mn-ea"/>
                <a:sym typeface="+mn-lt"/>
              </a:rPr>
              <a:t>Managed Futures</a:t>
            </a:r>
            <a:r>
              <a:rPr kumimoji="0" lang="zh-CN" altLang="en-US" sz="1600" i="0" u="none" strike="noStrike" kern="1200" cap="none" spc="0" normalizeH="0" baseline="0" noProof="0" dirty="0">
                <a:ln>
                  <a:noFill/>
                </a:ln>
                <a:solidFill>
                  <a:prstClr val="black"/>
                </a:solidFill>
                <a:effectLst/>
                <a:uLnTx/>
                <a:uFillTx/>
                <a:cs typeface="+mn-ea"/>
                <a:sym typeface="+mn-lt"/>
              </a:rPr>
              <a:t>），简单理解</a:t>
            </a:r>
            <a:r>
              <a:rPr kumimoji="0" lang="en-US" altLang="zh-CN" sz="1600" i="0" u="none" strike="noStrike" kern="1200" cap="none" spc="0" normalizeH="0" baseline="0" noProof="0" dirty="0">
                <a:ln>
                  <a:noFill/>
                </a:ln>
                <a:solidFill>
                  <a:prstClr val="black"/>
                </a:solidFill>
                <a:effectLst/>
                <a:uLnTx/>
                <a:uFillTx/>
                <a:cs typeface="+mn-ea"/>
                <a:sym typeface="+mn-lt"/>
              </a:rPr>
              <a:t>——CTA</a:t>
            </a:r>
            <a:r>
              <a:rPr kumimoji="0" lang="zh-CN" altLang="en-US" sz="1600" i="0" u="none" strike="noStrike" kern="1200" cap="none" spc="0" normalizeH="0" baseline="0" noProof="0" dirty="0">
                <a:ln>
                  <a:noFill/>
                </a:ln>
                <a:solidFill>
                  <a:prstClr val="black"/>
                </a:solidFill>
                <a:effectLst/>
                <a:uLnTx/>
                <a:uFillTx/>
                <a:cs typeface="+mn-ea"/>
                <a:sym typeface="+mn-lt"/>
              </a:rPr>
              <a:t>策略是指投资于期货市场的策略，这是与投资于股票市场的投资策略的最大不同。它是指由专业管理人投资于期货市场，利用期货市场上升或者下降的趋势获利的一种投资策略。</a:t>
            </a:r>
            <a:endParaRPr kumimoji="0" lang="en-US" altLang="zh-CN" sz="1600" i="0" u="none" strike="noStrike" kern="1200" cap="none" spc="0" normalizeH="0" baseline="0" noProof="0" dirty="0">
              <a:ln>
                <a:noFill/>
              </a:ln>
              <a:solidFill>
                <a:prstClr val="black"/>
              </a:solidFill>
              <a:effectLst/>
              <a:uLnTx/>
              <a:uFillTx/>
              <a:cs typeface="+mn-ea"/>
              <a:sym typeface="+mn-lt"/>
            </a:endParaRPr>
          </a:p>
          <a:p>
            <a:pPr marL="285750" marR="0" lvl="0" indent="-285750" algn="l" defTabSz="914400" rtl="0" eaLnBrk="1" fontAlgn="auto" latinLnBrk="0" hangingPunct="1">
              <a:spcAft>
                <a:spcPts val="50"/>
              </a:spcAft>
              <a:buClrTx/>
              <a:buSzTx/>
              <a:buFont typeface="Arial" panose="020B0604020202020204" pitchFamily="34" charset="0"/>
              <a:buChar char="•"/>
              <a:defRPr/>
            </a:pPr>
            <a:r>
              <a:rPr kumimoji="0" lang="zh-CN" altLang="en-US" sz="1600" i="0" u="none" strike="noStrike" kern="1200" cap="none" spc="0" normalizeH="0" baseline="0" noProof="0" dirty="0">
                <a:ln>
                  <a:noFill/>
                </a:ln>
                <a:solidFill>
                  <a:prstClr val="black"/>
                </a:solidFill>
                <a:effectLst/>
                <a:uLnTx/>
                <a:uFillTx/>
                <a:cs typeface="+mn-ea"/>
                <a:sym typeface="+mn-lt"/>
              </a:rPr>
              <a:t>由于其高收益、低回撤以及和股票市场低相关性等优势，目前 </a:t>
            </a:r>
            <a:r>
              <a:rPr kumimoji="0" lang="en-US" altLang="zh-CN" sz="1600" i="0" u="none" strike="noStrike" kern="1200" cap="none" spc="0" normalizeH="0" baseline="0" noProof="0" dirty="0">
                <a:ln>
                  <a:noFill/>
                </a:ln>
                <a:solidFill>
                  <a:prstClr val="black"/>
                </a:solidFill>
                <a:effectLst/>
                <a:uLnTx/>
                <a:uFillTx/>
                <a:cs typeface="+mn-ea"/>
                <a:sym typeface="+mn-lt"/>
              </a:rPr>
              <a:t>CTA </a:t>
            </a:r>
            <a:r>
              <a:rPr kumimoji="0" lang="zh-CN" altLang="en-US" sz="1600" i="0" u="none" strike="noStrike" kern="1200" cap="none" spc="0" normalizeH="0" baseline="0" noProof="0" dirty="0">
                <a:ln>
                  <a:noFill/>
                </a:ln>
                <a:solidFill>
                  <a:prstClr val="black"/>
                </a:solidFill>
                <a:effectLst/>
                <a:uLnTx/>
                <a:uFillTx/>
                <a:cs typeface="+mn-ea"/>
                <a:sym typeface="+mn-lt"/>
              </a:rPr>
              <a:t>基金行业已经成为了全球发展最快的投资领域之一，目前海外的 </a:t>
            </a:r>
            <a:r>
              <a:rPr kumimoji="0" lang="en-US" altLang="zh-CN" sz="1600" i="0" u="none" strike="noStrike" kern="1200" cap="none" spc="0" normalizeH="0" baseline="0" noProof="0" dirty="0">
                <a:ln>
                  <a:noFill/>
                </a:ln>
                <a:solidFill>
                  <a:prstClr val="black"/>
                </a:solidFill>
                <a:effectLst/>
                <a:uLnTx/>
                <a:uFillTx/>
                <a:cs typeface="+mn-ea"/>
                <a:sym typeface="+mn-lt"/>
              </a:rPr>
              <a:t>CTA </a:t>
            </a:r>
            <a:r>
              <a:rPr kumimoji="0" lang="zh-CN" altLang="en-US" sz="1600" i="0" u="none" strike="noStrike" kern="1200" cap="none" spc="0" normalizeH="0" baseline="0" noProof="0" dirty="0">
                <a:ln>
                  <a:noFill/>
                </a:ln>
                <a:solidFill>
                  <a:prstClr val="black"/>
                </a:solidFill>
                <a:effectLst/>
                <a:uLnTx/>
                <a:uFillTx/>
                <a:cs typeface="+mn-ea"/>
                <a:sym typeface="+mn-lt"/>
              </a:rPr>
              <a:t>基金规模已超过 </a:t>
            </a:r>
            <a:r>
              <a:rPr kumimoji="0" lang="en-US" altLang="zh-CN" sz="1600" i="0" u="none" strike="noStrike" kern="1200" cap="none" spc="0" normalizeH="0" baseline="0" noProof="0" dirty="0">
                <a:ln>
                  <a:noFill/>
                </a:ln>
                <a:solidFill>
                  <a:prstClr val="black"/>
                </a:solidFill>
                <a:effectLst/>
                <a:uLnTx/>
                <a:uFillTx/>
                <a:cs typeface="+mn-ea"/>
                <a:sym typeface="+mn-lt"/>
              </a:rPr>
              <a:t>3000 </a:t>
            </a:r>
            <a:r>
              <a:rPr kumimoji="0" lang="zh-CN" altLang="en-US" sz="1600" i="0" u="none" strike="noStrike" kern="1200" cap="none" spc="0" normalizeH="0" baseline="0" noProof="0" dirty="0">
                <a:ln>
                  <a:noFill/>
                </a:ln>
                <a:solidFill>
                  <a:prstClr val="black"/>
                </a:solidFill>
                <a:effectLst/>
                <a:uLnTx/>
                <a:uFillTx/>
                <a:cs typeface="+mn-ea"/>
                <a:sym typeface="+mn-lt"/>
              </a:rPr>
              <a:t>亿美元。</a:t>
            </a:r>
            <a:endParaRPr kumimoji="0" lang="en-US" altLang="zh-CN" sz="1600" i="0" u="none" strike="noStrike" kern="1200" cap="none" spc="0" normalizeH="0" baseline="0" noProof="0" dirty="0">
              <a:ln>
                <a:noFill/>
              </a:ln>
              <a:solidFill>
                <a:prstClr val="black"/>
              </a:solidFill>
              <a:effectLst/>
              <a:uLnTx/>
              <a:uFillTx/>
              <a:cs typeface="+mn-ea"/>
              <a:sym typeface="+mn-lt"/>
            </a:endParaRPr>
          </a:p>
          <a:p>
            <a:pPr marL="285750" marR="0" lvl="0" indent="-285750" algn="l" defTabSz="914400" rtl="0" eaLnBrk="1" fontAlgn="auto" latinLnBrk="0" hangingPunct="1">
              <a:spcAft>
                <a:spcPts val="50"/>
              </a:spcAft>
              <a:buClrTx/>
              <a:buSzTx/>
              <a:buFont typeface="Arial" panose="020B0604020202020204" pitchFamily="34" charset="0"/>
              <a:buChar char="•"/>
              <a:defRPr/>
            </a:pPr>
            <a:r>
              <a:rPr kumimoji="0" lang="zh-CN" altLang="en-US" sz="1600" i="0" u="none" strike="noStrike" kern="1200" cap="none" spc="0" normalizeH="0" baseline="0" noProof="0" dirty="0">
                <a:ln>
                  <a:noFill/>
                </a:ln>
                <a:solidFill>
                  <a:prstClr val="black"/>
                </a:solidFill>
                <a:effectLst/>
                <a:uLnTx/>
                <a:uFillTx/>
                <a:cs typeface="+mn-ea"/>
                <a:sym typeface="+mn-lt"/>
              </a:rPr>
              <a:t>就投资方法而言，</a:t>
            </a:r>
            <a:r>
              <a:rPr kumimoji="0" lang="en-US" altLang="zh-CN" sz="1600" i="0" u="none" strike="noStrike" kern="1200" cap="none" spc="0" normalizeH="0" baseline="0" noProof="0" dirty="0">
                <a:ln>
                  <a:noFill/>
                </a:ln>
                <a:solidFill>
                  <a:prstClr val="black"/>
                </a:solidFill>
                <a:effectLst/>
                <a:uLnTx/>
                <a:uFillTx/>
                <a:cs typeface="+mn-ea"/>
                <a:sym typeface="+mn-lt"/>
              </a:rPr>
              <a:t>CTA </a:t>
            </a:r>
            <a:r>
              <a:rPr kumimoji="0" lang="zh-CN" altLang="en-US" sz="1600" i="0" u="none" strike="noStrike" kern="1200" cap="none" spc="0" normalizeH="0" baseline="0" noProof="0" dirty="0">
                <a:ln>
                  <a:noFill/>
                </a:ln>
                <a:solidFill>
                  <a:prstClr val="black"/>
                </a:solidFill>
                <a:effectLst/>
                <a:uLnTx/>
                <a:uFillTx/>
                <a:cs typeface="+mn-ea"/>
                <a:sym typeface="+mn-lt"/>
              </a:rPr>
              <a:t>基金有两大类，第一大类是主观 </a:t>
            </a:r>
            <a:r>
              <a:rPr kumimoji="0" lang="en-US" altLang="zh-CN" sz="1600" i="0" u="none" strike="noStrike" kern="1200" cap="none" spc="0" normalizeH="0" baseline="0" noProof="0" dirty="0">
                <a:ln>
                  <a:noFill/>
                </a:ln>
                <a:solidFill>
                  <a:prstClr val="black"/>
                </a:solidFill>
                <a:effectLst/>
                <a:uLnTx/>
                <a:uFillTx/>
                <a:cs typeface="+mn-ea"/>
                <a:sym typeface="+mn-lt"/>
              </a:rPr>
              <a:t>CTA</a:t>
            </a:r>
            <a:r>
              <a:rPr kumimoji="0" lang="zh-CN" altLang="en-US" sz="1600" i="0" u="none" strike="noStrike" kern="1200" cap="none" spc="0" normalizeH="0" baseline="0" noProof="0" dirty="0">
                <a:ln>
                  <a:noFill/>
                </a:ln>
                <a:solidFill>
                  <a:prstClr val="black"/>
                </a:solidFill>
                <a:effectLst/>
                <a:uLnTx/>
                <a:uFillTx/>
                <a:cs typeface="+mn-ea"/>
                <a:sym typeface="+mn-lt"/>
              </a:rPr>
              <a:t>，即由基金管理人基于基本面、调研或操盘经验，主观来判断走势，决定买卖时点；第二大类是量化 </a:t>
            </a:r>
            <a:r>
              <a:rPr kumimoji="0" lang="en-US" altLang="zh-CN" sz="1600" i="0" u="none" strike="noStrike" kern="1200" cap="none" spc="0" normalizeH="0" baseline="0" noProof="0" dirty="0">
                <a:ln>
                  <a:noFill/>
                </a:ln>
                <a:solidFill>
                  <a:prstClr val="black"/>
                </a:solidFill>
                <a:effectLst/>
                <a:uLnTx/>
                <a:uFillTx/>
                <a:cs typeface="+mn-ea"/>
                <a:sym typeface="+mn-lt"/>
              </a:rPr>
              <a:t>CTA</a:t>
            </a:r>
            <a:r>
              <a:rPr kumimoji="0" lang="zh-CN" altLang="en-US" sz="1600" i="0" u="none" strike="noStrike" kern="1200" cap="none" spc="0" normalizeH="0" baseline="0" noProof="0" dirty="0">
                <a:ln>
                  <a:noFill/>
                </a:ln>
                <a:solidFill>
                  <a:prstClr val="black"/>
                </a:solidFill>
                <a:effectLst/>
                <a:uLnTx/>
                <a:uFillTx/>
                <a:cs typeface="+mn-ea"/>
                <a:sym typeface="+mn-lt"/>
              </a:rPr>
              <a:t>，是通过分析建立数量化的交易策略模型，由模型产生的买卖信号进行投资决策。资决策。目前海外大多数 </a:t>
            </a:r>
            <a:r>
              <a:rPr kumimoji="0" lang="en-US" altLang="zh-CN" sz="1600" i="0" u="none" strike="noStrike" kern="1200" cap="none" spc="0" normalizeH="0" baseline="0" noProof="0" dirty="0">
                <a:ln>
                  <a:noFill/>
                </a:ln>
                <a:solidFill>
                  <a:prstClr val="black"/>
                </a:solidFill>
                <a:effectLst/>
                <a:uLnTx/>
                <a:uFillTx/>
                <a:cs typeface="+mn-ea"/>
                <a:sym typeface="+mn-lt"/>
              </a:rPr>
              <a:t>CTA </a:t>
            </a:r>
            <a:r>
              <a:rPr kumimoji="0" lang="zh-CN" altLang="en-US" sz="1600" i="0" u="none" strike="noStrike" kern="1200" cap="none" spc="0" normalizeH="0" baseline="0" noProof="0" dirty="0">
                <a:ln>
                  <a:noFill/>
                </a:ln>
                <a:solidFill>
                  <a:prstClr val="black"/>
                </a:solidFill>
                <a:effectLst/>
                <a:uLnTx/>
                <a:uFillTx/>
                <a:cs typeface="+mn-ea"/>
                <a:sym typeface="+mn-lt"/>
              </a:rPr>
              <a:t>产品属于后者，而趋势类策略是量化类 </a:t>
            </a:r>
            <a:r>
              <a:rPr kumimoji="0" lang="en-US" altLang="zh-CN" sz="1600" i="0" u="none" strike="noStrike" kern="1200" cap="none" spc="0" normalizeH="0" baseline="0" noProof="0" dirty="0">
                <a:ln>
                  <a:noFill/>
                </a:ln>
                <a:solidFill>
                  <a:prstClr val="black"/>
                </a:solidFill>
                <a:effectLst/>
                <a:uLnTx/>
                <a:uFillTx/>
                <a:cs typeface="+mn-ea"/>
                <a:sym typeface="+mn-lt"/>
              </a:rPr>
              <a:t>CTA </a:t>
            </a:r>
            <a:r>
              <a:rPr kumimoji="0" lang="zh-CN" altLang="en-US" sz="1600" i="0" u="none" strike="noStrike" kern="1200" cap="none" spc="0" normalizeH="0" baseline="0" noProof="0" dirty="0">
                <a:ln>
                  <a:noFill/>
                </a:ln>
                <a:solidFill>
                  <a:prstClr val="black"/>
                </a:solidFill>
                <a:effectLst/>
                <a:uLnTx/>
                <a:uFillTx/>
                <a:cs typeface="+mn-ea"/>
                <a:sym typeface="+mn-lt"/>
              </a:rPr>
              <a:t>策略中最重要的组成部分。趋势交易就是用大量各种策略模型寻找当前的市场趋势，并通过在趋势上升时候买入资产，而在趋势下降时卖出资产获利。</a:t>
            </a:r>
            <a:endParaRPr kumimoji="0" lang="en-US" altLang="zh-CN" sz="1600" i="0" u="none" strike="noStrike" kern="1200" cap="none" spc="0" normalizeH="0" baseline="0" noProof="0" dirty="0">
              <a:ln>
                <a:noFill/>
              </a:ln>
              <a:solidFill>
                <a:prstClr val="black"/>
              </a:solidFill>
              <a:effectLst/>
              <a:uLnTx/>
              <a:uFillTx/>
              <a:cs typeface="+mn-ea"/>
              <a:sym typeface="+mn-lt"/>
            </a:endParaRPr>
          </a:p>
        </p:txBody>
      </p:sp>
      <p:sp>
        <p:nvSpPr>
          <p:cNvPr id="11" name="标题 10"/>
          <p:cNvSpPr>
            <a:spLocks noGrp="1"/>
          </p:cNvSpPr>
          <p:nvPr>
            <p:ph type="title"/>
          </p:nvPr>
        </p:nvSpPr>
        <p:spPr/>
        <p:txBody>
          <a:bodyPr/>
          <a:lstStyle/>
          <a:p>
            <a:pPr>
              <a:lnSpc>
                <a:spcPct val="100000"/>
              </a:lnSpc>
              <a:spcAft>
                <a:spcPts val="50"/>
              </a:spcAft>
            </a:pPr>
            <a:r>
              <a:rPr lang="en-US" altLang="zh-CN" dirty="0">
                <a:latin typeface="+mn-lt"/>
                <a:ea typeface="+mn-ea"/>
                <a:cs typeface="+mn-ea"/>
                <a:sym typeface="+mn-lt"/>
              </a:rPr>
              <a:t>CTA</a:t>
            </a:r>
            <a:r>
              <a:rPr lang="zh-CN" altLang="en-US" dirty="0">
                <a:latin typeface="+mn-lt"/>
                <a:ea typeface="+mn-ea"/>
                <a:cs typeface="+mn-ea"/>
                <a:sym typeface="+mn-lt"/>
              </a:rPr>
              <a:t>策略</a:t>
            </a:r>
          </a:p>
        </p:txBody>
      </p:sp>
      <p:sp>
        <p:nvSpPr>
          <p:cNvPr id="20" name="文本框 19"/>
          <p:cNvSpPr txBox="1"/>
          <p:nvPr/>
        </p:nvSpPr>
        <p:spPr>
          <a:xfrm>
            <a:off x="375919" y="792017"/>
            <a:ext cx="1595755"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CTA</a:t>
            </a:r>
            <a:r>
              <a:rPr kumimoji="0" lang="zh-CN" altLang="en-US" sz="1800" b="0" i="0" u="none" strike="noStrike" kern="1200" cap="none" spc="0" normalizeH="0" baseline="0" noProof="0" dirty="0">
                <a:ln>
                  <a:noFill/>
                </a:ln>
                <a:solidFill>
                  <a:prstClr val="white"/>
                </a:solidFill>
                <a:effectLst/>
                <a:uLnTx/>
                <a:uFillTx/>
                <a:cs typeface="+mn-ea"/>
                <a:sym typeface="+mn-lt"/>
              </a:rPr>
              <a:t>策略</a:t>
            </a:r>
          </a:p>
        </p:txBody>
      </p:sp>
      <p:sp>
        <p:nvSpPr>
          <p:cNvPr id="2" name="灯片编号占位符 1"/>
          <p:cNvSpPr>
            <a:spLocks noGrp="1"/>
          </p:cNvSpPr>
          <p:nvPr>
            <p:ph type="sldNum" sz="quarter" idx="12"/>
          </p:nvPr>
        </p:nvSpPr>
        <p:spPr/>
        <p:txBody>
          <a:bodyPr/>
          <a:lstStyle/>
          <a:p>
            <a:fld id="{1EA6C56D-0CE0-47FB-86BA-7B1B4E55B176}" type="slidenum">
              <a:rPr lang="zh-CN" altLang="en-US" smtClean="0"/>
              <a:t>14</a:t>
            </a:fld>
            <a:endParaRPr lang="zh-CN" altLang="en-US" dirty="0"/>
          </a:p>
        </p:txBody>
      </p:sp>
      <p:sp>
        <p:nvSpPr>
          <p:cNvPr id="10" name="文本框 9"/>
          <p:cNvSpPr txBox="1"/>
          <p:nvPr/>
        </p:nvSpPr>
        <p:spPr>
          <a:xfrm>
            <a:off x="375919" y="4983017"/>
            <a:ext cx="1595755" cy="369332"/>
          </a:xfrm>
          <a:prstGeom prst="rect">
            <a:avLst/>
          </a:prstGeom>
          <a:solidFill>
            <a:srgbClr val="FB292E"/>
          </a:solidFill>
          <a:ln w="38100">
            <a:solidFill>
              <a:srgbClr val="680000"/>
            </a:solidFill>
          </a:ln>
        </p:spPr>
        <p:txBody>
          <a:bodyPr wrap="square" rtlCol="0">
            <a:spAutoFit/>
          </a:bodyPr>
          <a:lstStyle>
            <a:defPPr>
              <a:defRPr lang="zh-CN"/>
            </a:defPPr>
            <a:lvl1pPr marR="0" lvl="0" indent="0" algn="ctr" fontAlgn="auto">
              <a:spcAft>
                <a:spcPts val="50"/>
              </a:spcAft>
              <a:buClrTx/>
              <a:buSzTx/>
              <a:buFontTx/>
              <a:buNone/>
              <a:defRPr>
                <a:solidFill>
                  <a:prstClr val="white"/>
                </a:solidFill>
                <a:cs typeface="+mn-ea"/>
              </a:defRPr>
            </a:lvl1pPr>
          </a:lstStyle>
          <a:p>
            <a:r>
              <a:rPr lang="zh-CN" altLang="en-US" dirty="0">
                <a:sym typeface="+mn-lt"/>
              </a:rPr>
              <a:t>量化</a:t>
            </a:r>
            <a:r>
              <a:rPr lang="en-US" altLang="zh-CN" dirty="0">
                <a:sym typeface="+mn-lt"/>
              </a:rPr>
              <a:t>CTA</a:t>
            </a:r>
            <a:r>
              <a:rPr lang="zh-CN" altLang="en-US" dirty="0">
                <a:sym typeface="+mn-lt"/>
              </a:rPr>
              <a:t>策略</a:t>
            </a:r>
          </a:p>
        </p:txBody>
      </p:sp>
      <p:sp>
        <p:nvSpPr>
          <p:cNvPr id="13" name="文本框 12"/>
          <p:cNvSpPr txBox="1"/>
          <p:nvPr/>
        </p:nvSpPr>
        <p:spPr>
          <a:xfrm>
            <a:off x="2724150" y="4063484"/>
            <a:ext cx="1595755" cy="369332"/>
          </a:xfrm>
          <a:prstGeom prst="rect">
            <a:avLst/>
          </a:prstGeom>
          <a:solidFill>
            <a:srgbClr val="FB292E"/>
          </a:solidFill>
          <a:ln w="38100">
            <a:solidFill>
              <a:srgbClr val="680000"/>
            </a:solidFill>
          </a:ln>
        </p:spPr>
        <p:txBody>
          <a:bodyPr wrap="square" rtlCol="0">
            <a:spAutoFit/>
          </a:bodyPr>
          <a:lstStyle>
            <a:defPPr>
              <a:defRPr lang="zh-CN"/>
            </a:defPPr>
            <a:lvl1pPr marR="0" lvl="0" indent="0" algn="ctr" fontAlgn="auto">
              <a:spcAft>
                <a:spcPts val="50"/>
              </a:spcAft>
              <a:buClrTx/>
              <a:buSzTx/>
              <a:buFontTx/>
              <a:buNone/>
              <a:defRPr>
                <a:solidFill>
                  <a:prstClr val="white"/>
                </a:solidFill>
                <a:cs typeface="+mn-ea"/>
              </a:defRPr>
            </a:lvl1pPr>
          </a:lstStyle>
          <a:p>
            <a:r>
              <a:rPr lang="zh-CN" altLang="en-US" dirty="0">
                <a:sym typeface="+mn-lt"/>
              </a:rPr>
              <a:t>趋势跟踪策略</a:t>
            </a:r>
          </a:p>
        </p:txBody>
      </p:sp>
      <p:sp>
        <p:nvSpPr>
          <p:cNvPr id="14" name="文本框 13"/>
          <p:cNvSpPr txBox="1"/>
          <p:nvPr/>
        </p:nvSpPr>
        <p:spPr>
          <a:xfrm>
            <a:off x="2720971" y="5751802"/>
            <a:ext cx="1595755" cy="369332"/>
          </a:xfrm>
          <a:prstGeom prst="rect">
            <a:avLst/>
          </a:prstGeom>
          <a:solidFill>
            <a:srgbClr val="FB292E"/>
          </a:solidFill>
          <a:ln w="38100">
            <a:solidFill>
              <a:srgbClr val="680000"/>
            </a:solidFill>
          </a:ln>
        </p:spPr>
        <p:txBody>
          <a:bodyPr wrap="square" rtlCol="0">
            <a:spAutoFit/>
          </a:bodyPr>
          <a:lstStyle>
            <a:defPPr>
              <a:defRPr lang="zh-CN"/>
            </a:defPPr>
            <a:lvl1pPr marR="0" lvl="0" indent="0" algn="ctr" fontAlgn="auto">
              <a:spcAft>
                <a:spcPts val="50"/>
              </a:spcAft>
              <a:buClrTx/>
              <a:buSzTx/>
              <a:buFontTx/>
              <a:buNone/>
              <a:defRPr>
                <a:solidFill>
                  <a:prstClr val="white"/>
                </a:solidFill>
                <a:cs typeface="+mn-ea"/>
              </a:defRPr>
            </a:lvl1pPr>
          </a:lstStyle>
          <a:p>
            <a:r>
              <a:rPr lang="zh-CN" altLang="en-US" dirty="0">
                <a:sym typeface="+mn-lt"/>
              </a:rPr>
              <a:t>套利类策略</a:t>
            </a:r>
          </a:p>
        </p:txBody>
      </p:sp>
      <p:sp>
        <p:nvSpPr>
          <p:cNvPr id="18" name="文本框 17"/>
          <p:cNvSpPr txBox="1"/>
          <p:nvPr/>
        </p:nvSpPr>
        <p:spPr>
          <a:xfrm>
            <a:off x="5072381" y="3594736"/>
            <a:ext cx="1595755" cy="369332"/>
          </a:xfrm>
          <a:prstGeom prst="rect">
            <a:avLst/>
          </a:prstGeom>
          <a:solidFill>
            <a:srgbClr val="FB292E"/>
          </a:solidFill>
          <a:ln w="38100">
            <a:solidFill>
              <a:srgbClr val="680000"/>
            </a:solidFill>
          </a:ln>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日间策略</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9" name="文本框 18"/>
          <p:cNvSpPr txBox="1"/>
          <p:nvPr/>
        </p:nvSpPr>
        <p:spPr>
          <a:xfrm>
            <a:off x="5109896" y="4554963"/>
            <a:ext cx="1595755" cy="369332"/>
          </a:xfrm>
          <a:prstGeom prst="rect">
            <a:avLst/>
          </a:prstGeom>
          <a:solidFill>
            <a:srgbClr val="FB292E"/>
          </a:solidFill>
          <a:ln w="38100">
            <a:solidFill>
              <a:srgbClr val="680000"/>
            </a:solidFill>
          </a:ln>
        </p:spPr>
        <p:txBody>
          <a:bodyPr wrap="square" rtlCol="0">
            <a:spAutoFit/>
          </a:bodyPr>
          <a:lstStyle>
            <a:defPPr>
              <a:defRPr lang="zh-CN"/>
            </a:defPPr>
            <a:lvl1pPr marR="0" lvl="0" indent="0" algn="ctr" fontAlgn="auto">
              <a:spcAft>
                <a:spcPts val="50"/>
              </a:spcAft>
              <a:buClrTx/>
              <a:buSzTx/>
              <a:buFontTx/>
              <a:buNone/>
              <a:defRPr>
                <a:solidFill>
                  <a:prstClr val="white"/>
                </a:solidFill>
                <a:cs typeface="+mn-ea"/>
              </a:defRPr>
            </a:lvl1pPr>
          </a:lstStyle>
          <a:p>
            <a:r>
              <a:rPr lang="zh-CN" altLang="en-US" dirty="0">
                <a:sym typeface="+mn-lt"/>
              </a:rPr>
              <a:t>日内策略</a:t>
            </a:r>
          </a:p>
        </p:txBody>
      </p:sp>
      <p:sp>
        <p:nvSpPr>
          <p:cNvPr id="23" name="文本框 22"/>
          <p:cNvSpPr txBox="1"/>
          <p:nvPr/>
        </p:nvSpPr>
        <p:spPr>
          <a:xfrm>
            <a:off x="5069202" y="5133900"/>
            <a:ext cx="1595755" cy="369332"/>
          </a:xfrm>
          <a:prstGeom prst="rect">
            <a:avLst/>
          </a:prstGeom>
          <a:solidFill>
            <a:srgbClr val="FB292E"/>
          </a:solidFill>
          <a:ln w="38100">
            <a:solidFill>
              <a:srgbClr val="680000"/>
            </a:solidFill>
          </a:ln>
        </p:spPr>
        <p:txBody>
          <a:bodyPr wrap="square" rtlCol="0">
            <a:spAutoFit/>
          </a:bodyPr>
          <a:lstStyle>
            <a:defPPr>
              <a:defRPr lang="zh-CN"/>
            </a:defPPr>
            <a:lvl1pPr marR="0" lvl="0" indent="0" algn="ctr" fontAlgn="auto">
              <a:spcAft>
                <a:spcPts val="50"/>
              </a:spcAft>
              <a:buClrTx/>
              <a:buSzTx/>
              <a:buFontTx/>
              <a:buNone/>
              <a:defRPr>
                <a:solidFill>
                  <a:prstClr val="white"/>
                </a:solidFill>
                <a:cs typeface="+mn-ea"/>
              </a:defRPr>
            </a:lvl1pPr>
          </a:lstStyle>
          <a:p>
            <a:r>
              <a:rPr lang="zh-CN" altLang="en-US" dirty="0">
                <a:sym typeface="+mn-lt"/>
              </a:rPr>
              <a:t>跨期套利</a:t>
            </a:r>
          </a:p>
        </p:txBody>
      </p:sp>
      <p:sp>
        <p:nvSpPr>
          <p:cNvPr id="24" name="文本框 23"/>
          <p:cNvSpPr txBox="1"/>
          <p:nvPr/>
        </p:nvSpPr>
        <p:spPr>
          <a:xfrm>
            <a:off x="5106717" y="6439696"/>
            <a:ext cx="1595755" cy="369332"/>
          </a:xfrm>
          <a:prstGeom prst="rect">
            <a:avLst/>
          </a:prstGeom>
          <a:solidFill>
            <a:srgbClr val="FB292E"/>
          </a:solidFill>
          <a:ln w="38100">
            <a:solidFill>
              <a:srgbClr val="680000"/>
            </a:solidFill>
          </a:ln>
        </p:spPr>
        <p:txBody>
          <a:bodyPr wrap="square" rtlCol="0">
            <a:spAutoFit/>
          </a:bodyPr>
          <a:lstStyle>
            <a:defPPr>
              <a:defRPr lang="zh-CN"/>
            </a:defPPr>
            <a:lvl1pPr marR="0" lvl="0" indent="0" algn="ctr" fontAlgn="auto">
              <a:spcAft>
                <a:spcPts val="50"/>
              </a:spcAft>
              <a:buClrTx/>
              <a:buSzTx/>
              <a:buFontTx/>
              <a:buNone/>
              <a:defRPr>
                <a:solidFill>
                  <a:prstClr val="white"/>
                </a:solidFill>
                <a:cs typeface="+mn-ea"/>
              </a:defRPr>
            </a:lvl1pPr>
          </a:lstStyle>
          <a:p>
            <a:r>
              <a:rPr lang="zh-CN" altLang="en-US" dirty="0">
                <a:sym typeface="+mn-lt"/>
              </a:rPr>
              <a:t>跨市场套利</a:t>
            </a:r>
          </a:p>
        </p:txBody>
      </p:sp>
      <p:sp>
        <p:nvSpPr>
          <p:cNvPr id="25" name="文本框 24"/>
          <p:cNvSpPr txBox="1"/>
          <p:nvPr/>
        </p:nvSpPr>
        <p:spPr>
          <a:xfrm>
            <a:off x="5106716" y="5786798"/>
            <a:ext cx="1595755" cy="369332"/>
          </a:xfrm>
          <a:prstGeom prst="rect">
            <a:avLst/>
          </a:prstGeom>
          <a:solidFill>
            <a:srgbClr val="FB292E"/>
          </a:solidFill>
          <a:ln w="38100">
            <a:solidFill>
              <a:srgbClr val="680000"/>
            </a:solidFill>
          </a:ln>
        </p:spPr>
        <p:txBody>
          <a:bodyPr wrap="square" rtlCol="0">
            <a:spAutoFit/>
          </a:bodyPr>
          <a:lstStyle>
            <a:defPPr>
              <a:defRPr lang="zh-CN"/>
            </a:defPPr>
            <a:lvl1pPr marR="0" lvl="0" indent="0" algn="ctr" fontAlgn="auto">
              <a:spcAft>
                <a:spcPts val="50"/>
              </a:spcAft>
              <a:buClrTx/>
              <a:buSzTx/>
              <a:buFontTx/>
              <a:buNone/>
              <a:defRPr>
                <a:solidFill>
                  <a:prstClr val="white"/>
                </a:solidFill>
                <a:cs typeface="+mn-ea"/>
              </a:defRPr>
            </a:lvl1pPr>
          </a:lstStyle>
          <a:p>
            <a:r>
              <a:rPr lang="zh-CN" altLang="en-US" dirty="0">
                <a:sym typeface="+mn-lt"/>
              </a:rPr>
              <a:t>跨品种套利</a:t>
            </a:r>
          </a:p>
        </p:txBody>
      </p:sp>
      <p:sp>
        <p:nvSpPr>
          <p:cNvPr id="28" name="文本框 27"/>
          <p:cNvSpPr txBox="1"/>
          <p:nvPr/>
        </p:nvSpPr>
        <p:spPr>
          <a:xfrm>
            <a:off x="7007283" y="3599256"/>
            <a:ext cx="3930793" cy="369332"/>
          </a:xfrm>
          <a:prstGeom prst="rect">
            <a:avLst/>
          </a:prstGeom>
          <a:solidFill>
            <a:srgbClr val="FFA3A3"/>
          </a:solidFill>
          <a:ln w="38100">
            <a:solidFill>
              <a:srgbClr val="FFA3A3"/>
            </a:solidFill>
          </a:ln>
        </p:spPr>
        <p:txBody>
          <a:bodyPr wrap="square" rtlCol="0">
            <a:spAutoFit/>
          </a:bodyPr>
          <a:lstStyle/>
          <a:p>
            <a:pPr marL="0" marR="0" lvl="0" indent="0" algn="ctr" defTabSz="914400" rtl="0" eaLnBrk="1" fontAlgn="auto" latinLnBrk="0" hangingPunct="1">
              <a:spcAft>
                <a:spcPts val="50"/>
              </a:spcAft>
              <a:buClrTx/>
              <a:buSzTx/>
              <a:buFontTx/>
              <a:buNone/>
              <a:defRPr/>
            </a:pPr>
            <a:r>
              <a:rPr lang="en-US" altLang="zh-CN" dirty="0">
                <a:solidFill>
                  <a:prstClr val="white"/>
                </a:solidFill>
                <a:cs typeface="+mn-ea"/>
                <a:sym typeface="+mn-lt"/>
              </a:rPr>
              <a:t>ATR</a:t>
            </a:r>
            <a:r>
              <a:rPr lang="zh-CN" altLang="en-US" dirty="0">
                <a:solidFill>
                  <a:prstClr val="white"/>
                </a:solidFill>
                <a:cs typeface="+mn-ea"/>
                <a:sym typeface="+mn-lt"/>
              </a:rPr>
              <a:t>通道、均线突破、布林通道</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9" name="文本框 28"/>
          <p:cNvSpPr txBox="1"/>
          <p:nvPr/>
        </p:nvSpPr>
        <p:spPr>
          <a:xfrm>
            <a:off x="7007282" y="4554963"/>
            <a:ext cx="4808799" cy="369332"/>
          </a:xfrm>
          <a:prstGeom prst="rect">
            <a:avLst/>
          </a:prstGeom>
          <a:solidFill>
            <a:srgbClr val="FFA3A3"/>
          </a:solidFill>
          <a:ln w="38100">
            <a:solidFill>
              <a:srgbClr val="FFA3A3"/>
            </a:solidFill>
          </a:ln>
        </p:spPr>
        <p:txBody>
          <a:bodyPr wrap="square" rtlCol="0">
            <a:spAutoFit/>
          </a:bodyPr>
          <a:lstStyle/>
          <a:p>
            <a:pPr marL="0" marR="0" lvl="0" indent="0" algn="ctr" defTabSz="914400" rtl="0" eaLnBrk="1" fontAlgn="auto" latinLnBrk="0" hangingPunct="1">
              <a:spcAft>
                <a:spcPts val="50"/>
              </a:spcAft>
              <a:buClrTx/>
              <a:buSzTx/>
              <a:buFontTx/>
              <a:buNone/>
              <a:defRPr/>
            </a:pPr>
            <a:r>
              <a:rPr lang="en-US" altLang="zh-CN" dirty="0">
                <a:solidFill>
                  <a:prstClr val="white"/>
                </a:solidFill>
                <a:cs typeface="+mn-ea"/>
                <a:sym typeface="+mn-lt"/>
              </a:rPr>
              <a:t>Dual Thrust, R-breaker,</a:t>
            </a:r>
            <a:r>
              <a:rPr lang="zh-CN" altLang="en-US" dirty="0">
                <a:solidFill>
                  <a:prstClr val="white"/>
                </a:solidFill>
                <a:cs typeface="+mn-ea"/>
                <a:sym typeface="+mn-lt"/>
              </a:rPr>
              <a:t>菲阿里四价，空中花园</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30" name="文本框 29"/>
          <p:cNvSpPr txBox="1"/>
          <p:nvPr/>
        </p:nvSpPr>
        <p:spPr>
          <a:xfrm>
            <a:off x="7007281" y="5114249"/>
            <a:ext cx="4808799" cy="369332"/>
          </a:xfrm>
          <a:prstGeom prst="rect">
            <a:avLst/>
          </a:prstGeom>
          <a:solidFill>
            <a:srgbClr val="FFA3A3"/>
          </a:solidFill>
          <a:ln w="38100">
            <a:solidFill>
              <a:srgbClr val="FFA3A3"/>
            </a:solidFill>
          </a:ln>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季节套利，交割套利，统计套利</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31" name="文本框 30"/>
          <p:cNvSpPr txBox="1"/>
          <p:nvPr/>
        </p:nvSpPr>
        <p:spPr>
          <a:xfrm>
            <a:off x="7007281" y="5765317"/>
            <a:ext cx="4808799" cy="369332"/>
          </a:xfrm>
          <a:prstGeom prst="rect">
            <a:avLst/>
          </a:prstGeom>
          <a:solidFill>
            <a:srgbClr val="FFA3A3"/>
          </a:solidFill>
          <a:ln w="38100">
            <a:solidFill>
              <a:srgbClr val="FFA3A3"/>
            </a:solidFill>
          </a:ln>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产业链套利，替代品套利</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32" name="文本框 31"/>
          <p:cNvSpPr txBox="1"/>
          <p:nvPr/>
        </p:nvSpPr>
        <p:spPr>
          <a:xfrm>
            <a:off x="7007281" y="6416385"/>
            <a:ext cx="2842775" cy="369332"/>
          </a:xfrm>
          <a:prstGeom prst="rect">
            <a:avLst/>
          </a:prstGeom>
          <a:solidFill>
            <a:srgbClr val="FFA3A3"/>
          </a:solidFill>
          <a:ln w="38100">
            <a:solidFill>
              <a:srgbClr val="FFA3A3"/>
            </a:solidFill>
          </a:ln>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上期所</a:t>
            </a:r>
            <a:r>
              <a:rPr lang="en-US" altLang="zh-CN" dirty="0">
                <a:solidFill>
                  <a:prstClr val="white"/>
                </a:solidFill>
                <a:cs typeface="+mn-ea"/>
                <a:sym typeface="+mn-lt"/>
              </a:rPr>
              <a:t>/LME</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5919" y="1161349"/>
            <a:ext cx="11531599" cy="1608133"/>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spcAft>
                <a:spcPts val="50"/>
              </a:spcAft>
              <a:buClrTx/>
              <a:buSzTx/>
              <a:buFont typeface="Arial" panose="020B0604020202020204" pitchFamily="34" charset="0"/>
              <a:buChar char="•"/>
              <a:defRPr/>
            </a:pPr>
            <a:r>
              <a:rPr kumimoji="0" lang="zh-CN" altLang="en-US" sz="1600" i="0" u="none" strike="noStrike" kern="1200" cap="none" spc="0" normalizeH="0" baseline="0" noProof="0" dirty="0">
                <a:ln>
                  <a:noFill/>
                </a:ln>
                <a:solidFill>
                  <a:prstClr val="black"/>
                </a:solidFill>
                <a:effectLst/>
                <a:uLnTx/>
                <a:uFillTx/>
                <a:cs typeface="+mn-ea"/>
                <a:sym typeface="+mn-lt"/>
              </a:rPr>
              <a:t>从历史看，</a:t>
            </a:r>
            <a:r>
              <a:rPr kumimoji="0" lang="en-US" altLang="zh-CN" sz="1600" i="0" u="none" strike="noStrike" kern="1200" cap="none" spc="0" normalizeH="0" baseline="0" noProof="0" dirty="0">
                <a:ln>
                  <a:noFill/>
                </a:ln>
                <a:solidFill>
                  <a:prstClr val="black"/>
                </a:solidFill>
                <a:effectLst/>
                <a:uLnTx/>
                <a:uFillTx/>
                <a:cs typeface="+mn-ea"/>
                <a:sym typeface="+mn-lt"/>
              </a:rPr>
              <a:t>CTA</a:t>
            </a:r>
            <a:r>
              <a:rPr kumimoji="0" lang="zh-CN" altLang="en-US" sz="1600" i="0" u="none" strike="noStrike" kern="1200" cap="none" spc="0" normalizeH="0" baseline="0" noProof="0" dirty="0">
                <a:ln>
                  <a:noFill/>
                </a:ln>
                <a:solidFill>
                  <a:prstClr val="black"/>
                </a:solidFill>
                <a:effectLst/>
                <a:uLnTx/>
                <a:uFillTx/>
                <a:cs typeface="+mn-ea"/>
                <a:sym typeface="+mn-lt"/>
              </a:rPr>
              <a:t>策略在股票和债券市场突遇黑天鹅时往往会提供不俗的下行保护，也就是所谓的“危机</a:t>
            </a:r>
            <a:r>
              <a:rPr kumimoji="0" lang="en-US" altLang="zh-CN" sz="1600" i="0" u="none" strike="noStrike" kern="1200" cap="none" spc="0" normalizeH="0" baseline="0" noProof="0" dirty="0">
                <a:ln>
                  <a:noFill/>
                </a:ln>
                <a:solidFill>
                  <a:prstClr val="black"/>
                </a:solidFill>
                <a:effectLst/>
                <a:uLnTx/>
                <a:uFillTx/>
                <a:cs typeface="+mn-ea"/>
                <a:sym typeface="+mn-lt"/>
              </a:rPr>
              <a:t>Alpha”</a:t>
            </a:r>
            <a:endParaRPr lang="en-US" altLang="zh-CN" sz="1600" dirty="0">
              <a:solidFill>
                <a:prstClr val="black"/>
              </a:solidFill>
              <a:cs typeface="+mn-ea"/>
              <a:sym typeface="+mn-lt"/>
            </a:endParaRPr>
          </a:p>
          <a:p>
            <a:pPr marL="285750" marR="0" lvl="0" indent="-285750" algn="l" defTabSz="914400" rtl="0" eaLnBrk="1" fontAlgn="auto" latinLnBrk="0" hangingPunct="1">
              <a:spcAft>
                <a:spcPts val="50"/>
              </a:spcAft>
              <a:buClrTx/>
              <a:buSzTx/>
              <a:buFont typeface="Arial" panose="020B0604020202020204" pitchFamily="34" charset="0"/>
              <a:buChar char="•"/>
              <a:defRPr/>
            </a:pPr>
            <a:r>
              <a:rPr kumimoji="0" lang="en-US" altLang="zh-CN" sz="1600" i="0" u="none" strike="noStrike" kern="1200" cap="none" spc="0" normalizeH="0" baseline="0" noProof="0" dirty="0">
                <a:ln>
                  <a:noFill/>
                </a:ln>
                <a:solidFill>
                  <a:prstClr val="black"/>
                </a:solidFill>
                <a:effectLst/>
                <a:uLnTx/>
                <a:uFillTx/>
                <a:cs typeface="+mn-ea"/>
                <a:sym typeface="+mn-lt"/>
              </a:rPr>
              <a:t>CTA</a:t>
            </a:r>
            <a:r>
              <a:rPr kumimoji="0" lang="zh-CN" altLang="en-US" sz="1600" i="0" u="none" strike="noStrike" kern="1200" cap="none" spc="0" normalizeH="0" baseline="0" noProof="0" dirty="0">
                <a:ln>
                  <a:noFill/>
                </a:ln>
                <a:solidFill>
                  <a:prstClr val="black"/>
                </a:solidFill>
                <a:effectLst/>
                <a:uLnTx/>
                <a:uFillTx/>
                <a:cs typeface="+mn-ea"/>
                <a:sym typeface="+mn-lt"/>
              </a:rPr>
              <a:t>策略在单边市场及高波动市场中表现更好</a:t>
            </a:r>
            <a:endParaRPr kumimoji="0" lang="en-US" altLang="zh-CN" sz="1600" i="0" u="none" strike="noStrike" kern="1200" cap="none" spc="0" normalizeH="0" baseline="0" noProof="0" dirty="0">
              <a:ln>
                <a:noFill/>
              </a:ln>
              <a:solidFill>
                <a:prstClr val="black"/>
              </a:solidFill>
              <a:effectLst/>
              <a:uLnTx/>
              <a:uFillTx/>
              <a:cs typeface="+mn-ea"/>
              <a:sym typeface="+mn-lt"/>
            </a:endParaRPr>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sz="1600" dirty="0">
                <a:solidFill>
                  <a:prstClr val="black"/>
                </a:solidFill>
                <a:cs typeface="+mn-ea"/>
                <a:sym typeface="+mn-lt"/>
              </a:rPr>
              <a:t>值得注意的是，多数</a:t>
            </a:r>
            <a:r>
              <a:rPr lang="en-US" altLang="zh-CN" sz="1600" dirty="0">
                <a:solidFill>
                  <a:prstClr val="black"/>
                </a:solidFill>
                <a:cs typeface="+mn-ea"/>
                <a:sym typeface="+mn-lt"/>
              </a:rPr>
              <a:t>CTA</a:t>
            </a:r>
            <a:r>
              <a:rPr lang="zh-CN" altLang="en-US" sz="1600" dirty="0">
                <a:solidFill>
                  <a:prstClr val="black"/>
                </a:solidFill>
                <a:cs typeface="+mn-ea"/>
                <a:sym typeface="+mn-lt"/>
              </a:rPr>
              <a:t>策略以趋势策略为主，套利策略为辅，因此</a:t>
            </a:r>
            <a:r>
              <a:rPr lang="en-US" altLang="zh-CN" sz="1600" dirty="0">
                <a:solidFill>
                  <a:prstClr val="black"/>
                </a:solidFill>
                <a:cs typeface="+mn-ea"/>
                <a:sym typeface="+mn-lt"/>
              </a:rPr>
              <a:t>CTA</a:t>
            </a:r>
            <a:r>
              <a:rPr lang="zh-CN" altLang="en-US" sz="1600" dirty="0">
                <a:solidFill>
                  <a:prstClr val="black"/>
                </a:solidFill>
                <a:cs typeface="+mn-ea"/>
                <a:sym typeface="+mn-lt"/>
              </a:rPr>
              <a:t>策略表现的好坏绝大程度和市场动量相关。动量效应强往往也伴随着波动率的提升，但高波却并不一定意味着动量效应强，例如短期反复的震荡也能带来较高的波动率，但动量效应却不佳。</a:t>
            </a:r>
            <a:endParaRPr kumimoji="0" lang="en-US" altLang="zh-CN" sz="1600" i="0" u="none" strike="noStrike" kern="1200" cap="none" spc="0" normalizeH="0" baseline="0" noProof="0" dirty="0">
              <a:ln>
                <a:noFill/>
              </a:ln>
              <a:solidFill>
                <a:prstClr val="black"/>
              </a:solidFill>
              <a:effectLst/>
              <a:uLnTx/>
              <a:uFillTx/>
              <a:cs typeface="+mn-ea"/>
              <a:sym typeface="+mn-lt"/>
            </a:endParaRPr>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sz="1600" b="0" i="0" dirty="0">
                <a:solidFill>
                  <a:srgbClr val="121212"/>
                </a:solidFill>
                <a:effectLst/>
                <a:latin typeface="-apple-system"/>
              </a:rPr>
              <a:t>动量策略在</a:t>
            </a:r>
            <a:r>
              <a:rPr lang="zh-CN" altLang="en-US" sz="1600" dirty="0">
                <a:solidFill>
                  <a:srgbClr val="121212"/>
                </a:solidFill>
                <a:latin typeface="-apple-system"/>
              </a:rPr>
              <a:t>现货</a:t>
            </a:r>
            <a:r>
              <a:rPr lang="zh-CN" altLang="en-US" sz="1600" b="0" i="0" dirty="0">
                <a:solidFill>
                  <a:srgbClr val="121212"/>
                </a:solidFill>
                <a:effectLst/>
                <a:latin typeface="-apple-system"/>
              </a:rPr>
              <a:t>市场出现大牛市或者大熊市的时候表现最好（见“微笑”曲线）</a:t>
            </a:r>
            <a:endParaRPr kumimoji="0" lang="en-US" altLang="zh-CN" sz="1600" i="0" u="none" strike="noStrike" kern="1200" cap="none" spc="0" normalizeH="0" baseline="0" noProof="0" dirty="0">
              <a:ln>
                <a:noFill/>
              </a:ln>
              <a:solidFill>
                <a:prstClr val="black"/>
              </a:solidFill>
              <a:effectLst/>
              <a:uLnTx/>
              <a:uFillTx/>
              <a:cs typeface="+mn-ea"/>
              <a:sym typeface="+mn-lt"/>
            </a:endParaRPr>
          </a:p>
        </p:txBody>
      </p:sp>
      <p:sp>
        <p:nvSpPr>
          <p:cNvPr id="11" name="标题 10"/>
          <p:cNvSpPr>
            <a:spLocks noGrp="1"/>
          </p:cNvSpPr>
          <p:nvPr>
            <p:ph type="title"/>
          </p:nvPr>
        </p:nvSpPr>
        <p:spPr/>
        <p:txBody>
          <a:bodyPr/>
          <a:lstStyle/>
          <a:p>
            <a:pPr>
              <a:lnSpc>
                <a:spcPct val="100000"/>
              </a:lnSpc>
              <a:spcAft>
                <a:spcPts val="50"/>
              </a:spcAft>
            </a:pPr>
            <a:r>
              <a:rPr lang="en-US" altLang="zh-CN" dirty="0">
                <a:latin typeface="+mn-lt"/>
                <a:ea typeface="+mn-ea"/>
                <a:cs typeface="+mn-ea"/>
                <a:sym typeface="+mn-lt"/>
              </a:rPr>
              <a:t>CTA</a:t>
            </a:r>
            <a:r>
              <a:rPr lang="zh-CN" altLang="en-US" dirty="0">
                <a:latin typeface="+mn-lt"/>
                <a:ea typeface="+mn-ea"/>
                <a:cs typeface="+mn-ea"/>
                <a:sym typeface="+mn-lt"/>
              </a:rPr>
              <a:t>策略特点</a:t>
            </a:r>
          </a:p>
        </p:txBody>
      </p:sp>
      <p:sp>
        <p:nvSpPr>
          <p:cNvPr id="20" name="文本框 19"/>
          <p:cNvSpPr txBox="1"/>
          <p:nvPr/>
        </p:nvSpPr>
        <p:spPr>
          <a:xfrm>
            <a:off x="375919" y="792017"/>
            <a:ext cx="1595755"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b="0" i="0" u="none" strike="noStrike" kern="1200" cap="none" spc="0" normalizeH="0" baseline="0" noProof="0" dirty="0">
                <a:ln>
                  <a:noFill/>
                </a:ln>
                <a:solidFill>
                  <a:prstClr val="white"/>
                </a:solidFill>
                <a:effectLst/>
                <a:uLnTx/>
                <a:uFillTx/>
                <a:cs typeface="+mn-ea"/>
                <a:sym typeface="+mn-lt"/>
              </a:rPr>
              <a:t>危机“</a:t>
            </a:r>
            <a:r>
              <a:rPr kumimoji="0" lang="en-US" altLang="zh-CN" b="0" i="0" u="none" strike="noStrike" kern="1200" cap="none" spc="0" normalizeH="0" baseline="0" noProof="0" dirty="0">
                <a:ln>
                  <a:noFill/>
                </a:ln>
                <a:solidFill>
                  <a:prstClr val="white"/>
                </a:solidFill>
                <a:effectLst/>
                <a:uLnTx/>
                <a:uFillTx/>
                <a:cs typeface="+mn-ea"/>
                <a:sym typeface="+mn-lt"/>
              </a:rPr>
              <a:t>Alpha</a:t>
            </a:r>
            <a:r>
              <a:rPr kumimoji="0" lang="zh-CN" altLang="en-US" b="0" i="0" u="none" strike="noStrike" kern="1200" cap="none" spc="0" normalizeH="0" baseline="0" noProof="0" dirty="0">
                <a:ln>
                  <a:noFill/>
                </a:ln>
                <a:solidFill>
                  <a:prstClr val="white"/>
                </a:solidFill>
                <a:effectLst/>
                <a:uLnTx/>
                <a:uFillTx/>
                <a:cs typeface="+mn-ea"/>
                <a:sym typeface="+mn-lt"/>
              </a:rPr>
              <a:t>”</a:t>
            </a:r>
          </a:p>
        </p:txBody>
      </p:sp>
      <p:sp>
        <p:nvSpPr>
          <p:cNvPr id="2" name="灯片编号占位符 1"/>
          <p:cNvSpPr>
            <a:spLocks noGrp="1"/>
          </p:cNvSpPr>
          <p:nvPr>
            <p:ph type="sldNum" sz="quarter" idx="12"/>
          </p:nvPr>
        </p:nvSpPr>
        <p:spPr/>
        <p:txBody>
          <a:bodyPr/>
          <a:lstStyle/>
          <a:p>
            <a:fld id="{1EA6C56D-0CE0-47FB-86BA-7B1B4E55B176}" type="slidenum">
              <a:rPr lang="zh-CN" altLang="en-US" smtClean="0"/>
              <a:t>15</a:t>
            </a:fld>
            <a:endParaRPr lang="zh-CN" altLang="en-US" dirty="0"/>
          </a:p>
        </p:txBody>
      </p:sp>
      <p:pic>
        <p:nvPicPr>
          <p:cNvPr id="4" name="图片 3"/>
          <p:cNvPicPr>
            <a:picLocks noChangeAspect="1"/>
          </p:cNvPicPr>
          <p:nvPr/>
        </p:nvPicPr>
        <p:blipFill>
          <a:blip r:embed="rId3"/>
          <a:stretch>
            <a:fillRect/>
          </a:stretch>
        </p:blipFill>
        <p:spPr>
          <a:xfrm>
            <a:off x="5746750" y="2878083"/>
            <a:ext cx="4772297" cy="3657748"/>
          </a:xfrm>
          <a:prstGeom prst="rect">
            <a:avLst/>
          </a:prstGeom>
        </p:spPr>
      </p:pic>
      <p:pic>
        <p:nvPicPr>
          <p:cNvPr id="9" name="图片 8"/>
          <p:cNvPicPr>
            <a:picLocks noChangeAspect="1"/>
          </p:cNvPicPr>
          <p:nvPr/>
        </p:nvPicPr>
        <p:blipFill>
          <a:blip r:embed="rId4"/>
          <a:stretch>
            <a:fillRect/>
          </a:stretch>
        </p:blipFill>
        <p:spPr>
          <a:xfrm>
            <a:off x="375919" y="3138814"/>
            <a:ext cx="4207392" cy="3288039"/>
          </a:xfrm>
          <a:prstGeom prst="rect">
            <a:avLst/>
          </a:prstGeom>
        </p:spPr>
      </p:pic>
      <p:sp>
        <p:nvSpPr>
          <p:cNvPr id="33" name="文本框 32"/>
          <p:cNvSpPr txBox="1"/>
          <p:nvPr/>
        </p:nvSpPr>
        <p:spPr>
          <a:xfrm>
            <a:off x="375919" y="6469165"/>
            <a:ext cx="2454518" cy="230832"/>
          </a:xfrm>
          <a:prstGeom prst="rect">
            <a:avLst/>
          </a:prstGeom>
          <a:noFill/>
        </p:spPr>
        <p:txBody>
          <a:bodyPr wrap="none" rtlCol="0">
            <a:spAutoFit/>
          </a:bodyPr>
          <a:lstStyle/>
          <a:p>
            <a:r>
              <a:rPr lang="zh-CN" altLang="en-US" sz="900" i="1" dirty="0">
                <a:solidFill>
                  <a:schemeClr val="bg2">
                    <a:lumMod val="50000"/>
                  </a:schemeClr>
                </a:solidFill>
              </a:rPr>
              <a:t>注：资料来源：</a:t>
            </a:r>
            <a:r>
              <a:rPr lang="en-US" altLang="zh-CN" sz="900" i="1" dirty="0">
                <a:solidFill>
                  <a:schemeClr val="bg2">
                    <a:lumMod val="50000"/>
                  </a:schemeClr>
                </a:solidFill>
              </a:rPr>
              <a:t>Demystifying Managed Futures</a:t>
            </a:r>
            <a:endParaRPr lang="zh-CN" altLang="en-US" sz="900" i="1" dirty="0">
              <a:solidFill>
                <a:schemeClr val="bg2">
                  <a:lumMod val="50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5919" y="1161349"/>
            <a:ext cx="11531599" cy="584775"/>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spcAft>
                <a:spcPts val="50"/>
              </a:spcAft>
              <a:buClrTx/>
              <a:buSzTx/>
              <a:buFont typeface="Arial" panose="020B0604020202020204" pitchFamily="34" charset="0"/>
              <a:buChar char="•"/>
              <a:defRPr/>
            </a:pPr>
            <a:r>
              <a:rPr lang="en-US" altLang="zh-CN" sz="1600" b="0" i="0" dirty="0">
                <a:solidFill>
                  <a:srgbClr val="121212"/>
                </a:solidFill>
                <a:effectLst/>
                <a:latin typeface="-apple-system"/>
              </a:rPr>
              <a:t>CTA</a:t>
            </a:r>
            <a:r>
              <a:rPr lang="zh-CN" altLang="en-US" sz="1600" b="0" i="0" dirty="0">
                <a:solidFill>
                  <a:srgbClr val="121212"/>
                </a:solidFill>
                <a:effectLst/>
                <a:latin typeface="-apple-system"/>
              </a:rPr>
              <a:t>策略与其他传统资产（股票、债券）相关度很低，在资产投资组合里配置</a:t>
            </a:r>
            <a:r>
              <a:rPr lang="en-US" altLang="zh-CN" sz="1600" b="0" i="0" dirty="0">
                <a:solidFill>
                  <a:srgbClr val="121212"/>
                </a:solidFill>
                <a:effectLst/>
                <a:latin typeface="-apple-system"/>
              </a:rPr>
              <a:t>CTA</a:t>
            </a:r>
            <a:r>
              <a:rPr lang="zh-CN" altLang="en-US" sz="1600" b="0" i="0" dirty="0">
                <a:solidFill>
                  <a:srgbClr val="121212"/>
                </a:solidFill>
                <a:effectLst/>
                <a:latin typeface="-apple-system"/>
              </a:rPr>
              <a:t>可以达到降低组合波动、减小最大回撤的目的。</a:t>
            </a:r>
            <a:endParaRPr kumimoji="0" lang="en-US" altLang="zh-CN" sz="1600" i="0" u="none" strike="noStrike" kern="1200" cap="none" spc="0" normalizeH="0" baseline="0" noProof="0" dirty="0">
              <a:ln>
                <a:noFill/>
              </a:ln>
              <a:solidFill>
                <a:prstClr val="black"/>
              </a:solidFill>
              <a:effectLst/>
              <a:uLnTx/>
              <a:uFillTx/>
              <a:cs typeface="+mn-ea"/>
              <a:sym typeface="+mn-lt"/>
            </a:endParaRPr>
          </a:p>
        </p:txBody>
      </p:sp>
      <p:sp>
        <p:nvSpPr>
          <p:cNvPr id="11" name="标题 10"/>
          <p:cNvSpPr>
            <a:spLocks noGrp="1"/>
          </p:cNvSpPr>
          <p:nvPr>
            <p:ph type="title"/>
          </p:nvPr>
        </p:nvSpPr>
        <p:spPr/>
        <p:txBody>
          <a:bodyPr/>
          <a:lstStyle/>
          <a:p>
            <a:pPr>
              <a:lnSpc>
                <a:spcPct val="100000"/>
              </a:lnSpc>
              <a:spcAft>
                <a:spcPts val="50"/>
              </a:spcAft>
            </a:pPr>
            <a:r>
              <a:rPr lang="en-US" altLang="zh-CN" dirty="0">
                <a:latin typeface="+mn-lt"/>
                <a:ea typeface="+mn-ea"/>
                <a:cs typeface="+mn-ea"/>
                <a:sym typeface="+mn-lt"/>
              </a:rPr>
              <a:t>CTA</a:t>
            </a:r>
            <a:r>
              <a:rPr lang="zh-CN" altLang="en-US" dirty="0">
                <a:latin typeface="+mn-lt"/>
                <a:ea typeface="+mn-ea"/>
                <a:cs typeface="+mn-ea"/>
                <a:sym typeface="+mn-lt"/>
              </a:rPr>
              <a:t>策略特点</a:t>
            </a:r>
          </a:p>
        </p:txBody>
      </p:sp>
      <p:sp>
        <p:nvSpPr>
          <p:cNvPr id="20" name="文本框 19"/>
          <p:cNvSpPr txBox="1"/>
          <p:nvPr/>
        </p:nvSpPr>
        <p:spPr>
          <a:xfrm>
            <a:off x="375919" y="792017"/>
            <a:ext cx="1595755"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低相关性</a:t>
            </a:r>
          </a:p>
        </p:txBody>
      </p:sp>
      <p:sp>
        <p:nvSpPr>
          <p:cNvPr id="2" name="灯片编号占位符 1"/>
          <p:cNvSpPr>
            <a:spLocks noGrp="1"/>
          </p:cNvSpPr>
          <p:nvPr>
            <p:ph type="sldNum" sz="quarter" idx="12"/>
          </p:nvPr>
        </p:nvSpPr>
        <p:spPr/>
        <p:txBody>
          <a:bodyPr/>
          <a:lstStyle/>
          <a:p>
            <a:fld id="{1EA6C56D-0CE0-47FB-86BA-7B1B4E55B176}" type="slidenum">
              <a:rPr lang="zh-CN" altLang="en-US" smtClean="0"/>
              <a:t>16</a:t>
            </a:fld>
            <a:endParaRPr lang="zh-CN" altLang="en-US" dirty="0"/>
          </a:p>
        </p:txBody>
      </p:sp>
      <p:pic>
        <p:nvPicPr>
          <p:cNvPr id="28674" name="Picture 2" descr="持续盈利的“危机阿尔法”，CTA策略详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919" y="2016573"/>
            <a:ext cx="5472431" cy="17616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表格 8"/>
          <p:cNvGraphicFramePr>
            <a:graphicFrameLocks noGrp="1"/>
          </p:cNvGraphicFramePr>
          <p:nvPr/>
        </p:nvGraphicFramePr>
        <p:xfrm>
          <a:off x="5988050" y="2016574"/>
          <a:ext cx="5919471" cy="4003225"/>
        </p:xfrm>
        <a:graphic>
          <a:graphicData uri="http://schemas.openxmlformats.org/drawingml/2006/table">
            <a:tbl>
              <a:tblPr/>
              <a:tblGrid>
                <a:gridCol w="657719">
                  <a:extLst>
                    <a:ext uri="{9D8B030D-6E8A-4147-A177-3AD203B41FA5}">
                      <a16:colId xmlns:a16="http://schemas.microsoft.com/office/drawing/2014/main" val="20000"/>
                    </a:ext>
                  </a:extLst>
                </a:gridCol>
                <a:gridCol w="657719">
                  <a:extLst>
                    <a:ext uri="{9D8B030D-6E8A-4147-A177-3AD203B41FA5}">
                      <a16:colId xmlns:a16="http://schemas.microsoft.com/office/drawing/2014/main" val="20001"/>
                    </a:ext>
                  </a:extLst>
                </a:gridCol>
                <a:gridCol w="657719">
                  <a:extLst>
                    <a:ext uri="{9D8B030D-6E8A-4147-A177-3AD203B41FA5}">
                      <a16:colId xmlns:a16="http://schemas.microsoft.com/office/drawing/2014/main" val="20002"/>
                    </a:ext>
                  </a:extLst>
                </a:gridCol>
                <a:gridCol w="657719">
                  <a:extLst>
                    <a:ext uri="{9D8B030D-6E8A-4147-A177-3AD203B41FA5}">
                      <a16:colId xmlns:a16="http://schemas.microsoft.com/office/drawing/2014/main" val="20003"/>
                    </a:ext>
                  </a:extLst>
                </a:gridCol>
                <a:gridCol w="657719">
                  <a:extLst>
                    <a:ext uri="{9D8B030D-6E8A-4147-A177-3AD203B41FA5}">
                      <a16:colId xmlns:a16="http://schemas.microsoft.com/office/drawing/2014/main" val="20004"/>
                    </a:ext>
                  </a:extLst>
                </a:gridCol>
                <a:gridCol w="657719">
                  <a:extLst>
                    <a:ext uri="{9D8B030D-6E8A-4147-A177-3AD203B41FA5}">
                      <a16:colId xmlns:a16="http://schemas.microsoft.com/office/drawing/2014/main" val="20005"/>
                    </a:ext>
                  </a:extLst>
                </a:gridCol>
                <a:gridCol w="657719">
                  <a:extLst>
                    <a:ext uri="{9D8B030D-6E8A-4147-A177-3AD203B41FA5}">
                      <a16:colId xmlns:a16="http://schemas.microsoft.com/office/drawing/2014/main" val="20006"/>
                    </a:ext>
                  </a:extLst>
                </a:gridCol>
                <a:gridCol w="657719">
                  <a:extLst>
                    <a:ext uri="{9D8B030D-6E8A-4147-A177-3AD203B41FA5}">
                      <a16:colId xmlns:a16="http://schemas.microsoft.com/office/drawing/2014/main" val="20007"/>
                    </a:ext>
                  </a:extLst>
                </a:gridCol>
                <a:gridCol w="657719">
                  <a:extLst>
                    <a:ext uri="{9D8B030D-6E8A-4147-A177-3AD203B41FA5}">
                      <a16:colId xmlns:a16="http://schemas.microsoft.com/office/drawing/2014/main" val="20008"/>
                    </a:ext>
                  </a:extLst>
                </a:gridCol>
              </a:tblGrid>
              <a:tr h="488741">
                <a:tc>
                  <a:txBody>
                    <a:bodyPr/>
                    <a:lstStyle/>
                    <a:p>
                      <a:pPr algn="l" fontAlgn="ctr"/>
                      <a:r>
                        <a:rPr lang="zh-CN" altLang="en-US" sz="800" b="0" i="0" u="none" strike="noStrike">
                          <a:solidFill>
                            <a:srgbClr val="000000"/>
                          </a:solidFill>
                          <a:effectLst/>
                          <a:latin typeface="等线" panose="02010600030101010101" pitchFamily="2" charset="-122"/>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等线" panose="02010600030101010101" pitchFamily="2" charset="-122"/>
                          <a:ea typeface="等线" panose="02010600030101010101" pitchFamily="2" charset="-122"/>
                        </a:rPr>
                        <a:t>多策略私募基金指数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等线" panose="02010600030101010101" pitchFamily="2" charset="-122"/>
                          <a:ea typeface="等线" panose="02010600030101010101" pitchFamily="2" charset="-122"/>
                        </a:rPr>
                        <a:t>股票策略私募基金指数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等线" panose="02010600030101010101" pitchFamily="2" charset="-122"/>
                          <a:ea typeface="等线" panose="02010600030101010101" pitchFamily="2" charset="-122"/>
                        </a:rPr>
                        <a:t>债券策略私募基金指数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等线" panose="02010600030101010101" pitchFamily="2" charset="-122"/>
                          <a:ea typeface="等线" panose="02010600030101010101" pitchFamily="2" charset="-122"/>
                        </a:rPr>
                        <a:t>股票市场中性私募基金指数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等线" panose="02010600030101010101" pitchFamily="2" charset="-122"/>
                          <a:ea typeface="等线" panose="02010600030101010101" pitchFamily="2" charset="-122"/>
                        </a:rPr>
                        <a:t>管理期货私募基金指数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等线" panose="02010600030101010101" pitchFamily="2" charset="-122"/>
                          <a:ea typeface="等线" panose="02010600030101010101" pitchFamily="2" charset="-122"/>
                        </a:rPr>
                        <a:t>宏观策略私募基金指数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等线" panose="02010600030101010101" pitchFamily="2" charset="-122"/>
                          <a:ea typeface="等线" panose="02010600030101010101" pitchFamily="2" charset="-122"/>
                        </a:rPr>
                        <a:t>事件驱动私募基金指数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rgbClr val="000000"/>
                          </a:solidFill>
                          <a:effectLst/>
                          <a:latin typeface="等线" panose="02010600030101010101" pitchFamily="2" charset="-122"/>
                          <a:ea typeface="等线" panose="02010600030101010101" pitchFamily="2" charset="-122"/>
                        </a:rPr>
                        <a:t>套利策略私募基金指数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2249">
                <a:tc>
                  <a:txBody>
                    <a:bodyPr/>
                    <a:lstStyle/>
                    <a:p>
                      <a:pPr algn="l" fontAlgn="ctr"/>
                      <a:r>
                        <a:rPr lang="zh-CN" altLang="en-US" sz="800" b="0" i="0" u="none" strike="noStrike">
                          <a:solidFill>
                            <a:srgbClr val="000000"/>
                          </a:solidFill>
                          <a:effectLst/>
                          <a:latin typeface="等线" panose="02010600030101010101" pitchFamily="2" charset="-122"/>
                          <a:ea typeface="等线" panose="02010600030101010101" pitchFamily="2" charset="-122"/>
                        </a:rPr>
                        <a:t>多策略私募基金指数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1.00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0.96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7F70"/>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0.79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D7F"/>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0.85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079"/>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0.57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482"/>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0.79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D7F"/>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0.90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975"/>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0.17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D47F"/>
                    </a:solidFill>
                  </a:tcPr>
                </a:tc>
                <a:extLst>
                  <a:ext uri="{0D108BD9-81ED-4DB2-BD59-A6C34878D82A}">
                    <a16:rowId xmlns:a16="http://schemas.microsoft.com/office/drawing/2014/main" val="10001"/>
                  </a:ext>
                </a:extLst>
              </a:tr>
              <a:tr h="432249">
                <a:tc>
                  <a:txBody>
                    <a:bodyPr/>
                    <a:lstStyle/>
                    <a:p>
                      <a:pPr algn="l" fontAlgn="ctr"/>
                      <a:r>
                        <a:rPr lang="zh-CN" altLang="en-US" sz="800" b="0" i="0" u="none" strike="noStrike">
                          <a:solidFill>
                            <a:srgbClr val="000000"/>
                          </a:solidFill>
                          <a:effectLst/>
                          <a:latin typeface="等线" panose="02010600030101010101" pitchFamily="2" charset="-122"/>
                          <a:ea typeface="等线" panose="02010600030101010101" pitchFamily="2" charset="-122"/>
                        </a:rPr>
                        <a:t>股票策略私募基金指数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0.96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7F70"/>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1.00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0.80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67D"/>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0.81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57D"/>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0.43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DE81"/>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0.87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878"/>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0.94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771"/>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0.39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EDD81"/>
                    </a:solidFill>
                  </a:tcPr>
                </a:tc>
                <a:extLst>
                  <a:ext uri="{0D108BD9-81ED-4DB2-BD59-A6C34878D82A}">
                    <a16:rowId xmlns:a16="http://schemas.microsoft.com/office/drawing/2014/main" val="10002"/>
                  </a:ext>
                </a:extLst>
              </a:tr>
              <a:tr h="432249">
                <a:tc>
                  <a:txBody>
                    <a:bodyPr/>
                    <a:lstStyle/>
                    <a:p>
                      <a:pPr algn="l" fontAlgn="ctr"/>
                      <a:r>
                        <a:rPr lang="zh-CN" altLang="en-US" sz="800" b="0" i="0" u="none" strike="noStrike">
                          <a:solidFill>
                            <a:srgbClr val="000000"/>
                          </a:solidFill>
                          <a:effectLst/>
                          <a:latin typeface="等线" panose="02010600030101010101" pitchFamily="2" charset="-122"/>
                          <a:ea typeface="等线" panose="02010600030101010101" pitchFamily="2" charset="-122"/>
                        </a:rPr>
                        <a:t>债券策略私募基金指数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0.79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D7F"/>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0.80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67D"/>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1.00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0.69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E983"/>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0.47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081"/>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0.62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FE683"/>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0.84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77A"/>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0.32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A80"/>
                    </a:solidFill>
                  </a:tcPr>
                </a:tc>
                <a:extLst>
                  <a:ext uri="{0D108BD9-81ED-4DB2-BD59-A6C34878D82A}">
                    <a16:rowId xmlns:a16="http://schemas.microsoft.com/office/drawing/2014/main" val="10003"/>
                  </a:ext>
                </a:extLst>
              </a:tr>
              <a:tr h="488741">
                <a:tc>
                  <a:txBody>
                    <a:bodyPr/>
                    <a:lstStyle/>
                    <a:p>
                      <a:pPr algn="l" fontAlgn="ctr"/>
                      <a:r>
                        <a:rPr lang="zh-CN" altLang="en-US" sz="800" b="0" i="0" u="none" strike="noStrike">
                          <a:solidFill>
                            <a:srgbClr val="000000"/>
                          </a:solidFill>
                          <a:effectLst/>
                          <a:latin typeface="等线" panose="02010600030101010101" pitchFamily="2" charset="-122"/>
                          <a:ea typeface="等线" panose="02010600030101010101" pitchFamily="2" charset="-122"/>
                        </a:rPr>
                        <a:t>股票市场中性私募基金指数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0.85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079"/>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0.81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57D"/>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0.69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E983"/>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1.00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0.61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683"/>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0.69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983"/>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0.76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C81"/>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0.13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D27F"/>
                    </a:solidFill>
                  </a:tcPr>
                </a:tc>
                <a:extLst>
                  <a:ext uri="{0D108BD9-81ED-4DB2-BD59-A6C34878D82A}">
                    <a16:rowId xmlns:a16="http://schemas.microsoft.com/office/drawing/2014/main" val="10004"/>
                  </a:ext>
                </a:extLst>
              </a:tr>
              <a:tr h="432249">
                <a:tc>
                  <a:txBody>
                    <a:bodyPr/>
                    <a:lstStyle/>
                    <a:p>
                      <a:pPr algn="l" fontAlgn="ctr"/>
                      <a:r>
                        <a:rPr lang="zh-CN" altLang="en-US" sz="800" b="0" i="0" u="none" strike="noStrike">
                          <a:solidFill>
                            <a:srgbClr val="000000"/>
                          </a:solidFill>
                          <a:effectLst/>
                          <a:latin typeface="等线" panose="02010600030101010101" pitchFamily="2" charset="-122"/>
                          <a:ea typeface="等线" panose="02010600030101010101" pitchFamily="2" charset="-122"/>
                        </a:rPr>
                        <a:t>管理期货私募基金指数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0.57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482"/>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0.43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DE81"/>
                    </a:solidFill>
                  </a:tcPr>
                </a:tc>
                <a:tc>
                  <a:txBody>
                    <a:bodyPr/>
                    <a:lstStyle/>
                    <a:p>
                      <a:pPr algn="ctr" fontAlgn="ctr"/>
                      <a:r>
                        <a:rPr lang="en-US" altLang="zh-CN" sz="800" b="0" i="0" u="none" strike="noStrike" dirty="0">
                          <a:solidFill>
                            <a:srgbClr val="000000"/>
                          </a:solidFill>
                          <a:effectLst/>
                          <a:latin typeface="等线" panose="02010600030101010101" pitchFamily="2" charset="-122"/>
                          <a:ea typeface="等线" panose="02010600030101010101" pitchFamily="2" charset="-122"/>
                        </a:rPr>
                        <a:t>0.47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081"/>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0.61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683"/>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1.00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0.44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F81"/>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0.42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3DE81"/>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-0.37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10005"/>
                  </a:ext>
                </a:extLst>
              </a:tr>
              <a:tr h="432249">
                <a:tc>
                  <a:txBody>
                    <a:bodyPr/>
                    <a:lstStyle/>
                    <a:p>
                      <a:pPr algn="l" fontAlgn="ctr"/>
                      <a:r>
                        <a:rPr lang="zh-CN" altLang="en-US" sz="800" b="0" i="0" u="none" strike="noStrike">
                          <a:solidFill>
                            <a:srgbClr val="000000"/>
                          </a:solidFill>
                          <a:effectLst/>
                          <a:latin typeface="等线" panose="02010600030101010101" pitchFamily="2" charset="-122"/>
                          <a:ea typeface="等线" panose="02010600030101010101" pitchFamily="2" charset="-122"/>
                        </a:rPr>
                        <a:t>宏观策略私募基金指数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0.79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D7F"/>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0.87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878"/>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0.62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FE683"/>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0.69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983"/>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0.44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F81"/>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1.00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0.80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87E"/>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0.38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EDC81"/>
                    </a:solidFill>
                  </a:tcPr>
                </a:tc>
                <a:extLst>
                  <a:ext uri="{0D108BD9-81ED-4DB2-BD59-A6C34878D82A}">
                    <a16:rowId xmlns:a16="http://schemas.microsoft.com/office/drawing/2014/main" val="10006"/>
                  </a:ext>
                </a:extLst>
              </a:tr>
              <a:tr h="432249">
                <a:tc>
                  <a:txBody>
                    <a:bodyPr/>
                    <a:lstStyle/>
                    <a:p>
                      <a:pPr algn="l" fontAlgn="ctr"/>
                      <a:r>
                        <a:rPr lang="zh-CN" altLang="en-US" sz="800" b="0" i="0" u="none" strike="noStrike">
                          <a:solidFill>
                            <a:srgbClr val="000000"/>
                          </a:solidFill>
                          <a:effectLst/>
                          <a:latin typeface="等线" panose="02010600030101010101" pitchFamily="2" charset="-122"/>
                          <a:ea typeface="等线" panose="02010600030101010101" pitchFamily="2" charset="-122"/>
                        </a:rPr>
                        <a:t>事件驱动私募基金指数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0.90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975"/>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0.94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771"/>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0.84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77A"/>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0.76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C81"/>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0.42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3DE81"/>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0.80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87E"/>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1.00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0.46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081"/>
                    </a:solidFill>
                  </a:tcPr>
                </a:tc>
                <a:extLst>
                  <a:ext uri="{0D108BD9-81ED-4DB2-BD59-A6C34878D82A}">
                    <a16:rowId xmlns:a16="http://schemas.microsoft.com/office/drawing/2014/main" val="10007"/>
                  </a:ext>
                </a:extLst>
              </a:tr>
              <a:tr h="432249">
                <a:tc>
                  <a:txBody>
                    <a:bodyPr/>
                    <a:lstStyle/>
                    <a:p>
                      <a:pPr algn="l" fontAlgn="ctr"/>
                      <a:r>
                        <a:rPr lang="zh-CN" altLang="en-US" sz="800" b="0" i="0" u="none" strike="noStrike">
                          <a:solidFill>
                            <a:srgbClr val="000000"/>
                          </a:solidFill>
                          <a:effectLst/>
                          <a:latin typeface="等线" panose="02010600030101010101" pitchFamily="2" charset="-122"/>
                          <a:ea typeface="等线" panose="02010600030101010101" pitchFamily="2" charset="-122"/>
                        </a:rPr>
                        <a:t>套利策略私募基金指数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0.17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D47F"/>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0.39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EDD81"/>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0.32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A80"/>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0.13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D27F"/>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-0.37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0.38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EDC81"/>
                    </a:solidFill>
                  </a:tcPr>
                </a:tc>
                <a:tc>
                  <a:txBody>
                    <a:bodyPr/>
                    <a:lstStyle/>
                    <a:p>
                      <a:pPr algn="ctr" fontAlgn="ctr"/>
                      <a:r>
                        <a:rPr lang="en-US" altLang="zh-CN" sz="800" b="0" i="0" u="none" strike="noStrike">
                          <a:solidFill>
                            <a:srgbClr val="000000"/>
                          </a:solidFill>
                          <a:effectLst/>
                          <a:latin typeface="等线" panose="02010600030101010101" pitchFamily="2" charset="-122"/>
                          <a:ea typeface="等线" panose="02010600030101010101" pitchFamily="2" charset="-122"/>
                        </a:rPr>
                        <a:t>0.46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081"/>
                    </a:solidFill>
                  </a:tcPr>
                </a:tc>
                <a:tc>
                  <a:txBody>
                    <a:bodyPr/>
                    <a:lstStyle/>
                    <a:p>
                      <a:pPr algn="ctr" fontAlgn="ctr"/>
                      <a:r>
                        <a:rPr lang="en-US" altLang="zh-CN" sz="800" b="0" i="0" u="none" strike="noStrike" dirty="0">
                          <a:solidFill>
                            <a:srgbClr val="000000"/>
                          </a:solidFill>
                          <a:effectLst/>
                          <a:latin typeface="等线" panose="02010600030101010101" pitchFamily="2" charset="-122"/>
                          <a:ea typeface="等线" panose="02010600030101010101" pitchFamily="2" charset="-122"/>
                        </a:rPr>
                        <a:t>1.00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extLst>
                  <a:ext uri="{0D108BD9-81ED-4DB2-BD59-A6C34878D82A}">
                    <a16:rowId xmlns:a16="http://schemas.microsoft.com/office/drawing/2014/main" val="10008"/>
                  </a:ext>
                </a:extLst>
              </a:tr>
            </a:tbl>
          </a:graphicData>
        </a:graphic>
      </p:graphicFrame>
      <p:sp>
        <p:nvSpPr>
          <p:cNvPr id="14" name="文本框 13"/>
          <p:cNvSpPr txBox="1"/>
          <p:nvPr/>
        </p:nvSpPr>
        <p:spPr>
          <a:xfrm>
            <a:off x="375919" y="6172696"/>
            <a:ext cx="2454518" cy="230832"/>
          </a:xfrm>
          <a:prstGeom prst="rect">
            <a:avLst/>
          </a:prstGeom>
          <a:noFill/>
        </p:spPr>
        <p:txBody>
          <a:bodyPr wrap="none" rtlCol="0">
            <a:spAutoFit/>
          </a:bodyPr>
          <a:lstStyle/>
          <a:p>
            <a:r>
              <a:rPr lang="zh-CN" altLang="en-US" sz="900" i="1" dirty="0">
                <a:solidFill>
                  <a:schemeClr val="bg2">
                    <a:lumMod val="50000"/>
                  </a:schemeClr>
                </a:solidFill>
              </a:rPr>
              <a:t>注：资料来源：</a:t>
            </a:r>
            <a:r>
              <a:rPr lang="en-US" altLang="zh-CN" sz="900" i="1" dirty="0">
                <a:solidFill>
                  <a:schemeClr val="bg2">
                    <a:lumMod val="50000"/>
                  </a:schemeClr>
                </a:solidFill>
              </a:rPr>
              <a:t>Demystifying Managed Futures</a:t>
            </a:r>
            <a:endParaRPr lang="zh-CN" altLang="en-US" sz="900" i="1" dirty="0">
              <a:solidFill>
                <a:schemeClr val="bg2">
                  <a:lumMod val="50000"/>
                </a:schemeClr>
              </a:solidFill>
            </a:endParaRPr>
          </a:p>
        </p:txBody>
      </p:sp>
      <p:pic>
        <p:nvPicPr>
          <p:cNvPr id="4" name="图片 3"/>
          <p:cNvPicPr>
            <a:picLocks noChangeAspect="1"/>
          </p:cNvPicPr>
          <p:nvPr/>
        </p:nvPicPr>
        <p:blipFill>
          <a:blip r:embed="rId4"/>
          <a:stretch>
            <a:fillRect/>
          </a:stretch>
        </p:blipFill>
        <p:spPr>
          <a:xfrm>
            <a:off x="284478" y="4197351"/>
            <a:ext cx="5657185" cy="19005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5918" y="1105233"/>
            <a:ext cx="11531599" cy="856645"/>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sz="1600" b="0" i="0" dirty="0">
                <a:solidFill>
                  <a:srgbClr val="121212"/>
                </a:solidFill>
                <a:effectLst/>
                <a:latin typeface="-apple-system"/>
              </a:rPr>
              <a:t>目前</a:t>
            </a:r>
            <a:r>
              <a:rPr lang="en-US" altLang="zh-CN" sz="1600" b="0" i="0" dirty="0">
                <a:solidFill>
                  <a:srgbClr val="121212"/>
                </a:solidFill>
                <a:effectLst/>
                <a:latin typeface="-apple-system"/>
              </a:rPr>
              <a:t>CTA</a:t>
            </a:r>
            <a:r>
              <a:rPr lang="zh-CN" altLang="en-US" sz="1600" b="0" i="0" dirty="0">
                <a:solidFill>
                  <a:srgbClr val="121212"/>
                </a:solidFill>
                <a:effectLst/>
                <a:latin typeface="-apple-system"/>
              </a:rPr>
              <a:t>策略主要以趋势策略为主，套利策略为辅，因此</a:t>
            </a:r>
            <a:r>
              <a:rPr lang="en-US" altLang="zh-CN" sz="1600" b="0" i="0" dirty="0">
                <a:solidFill>
                  <a:srgbClr val="121212"/>
                </a:solidFill>
                <a:effectLst/>
                <a:latin typeface="-apple-system"/>
              </a:rPr>
              <a:t>CTA</a:t>
            </a:r>
            <a:r>
              <a:rPr lang="zh-CN" altLang="en-US" sz="1600" b="0" i="0" dirty="0">
                <a:solidFill>
                  <a:srgbClr val="121212"/>
                </a:solidFill>
                <a:effectLst/>
                <a:latin typeface="-apple-system"/>
              </a:rPr>
              <a:t>策略表现的好坏绝大程度与市场动量有关。</a:t>
            </a:r>
            <a:endParaRPr lang="en-US" altLang="zh-CN" sz="1600" b="0" i="0" dirty="0">
              <a:solidFill>
                <a:srgbClr val="121212"/>
              </a:solidFill>
              <a:effectLst/>
              <a:latin typeface="-apple-system"/>
            </a:endParaRPr>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sz="1600" b="0" i="0" dirty="0">
                <a:solidFill>
                  <a:srgbClr val="121212"/>
                </a:solidFill>
                <a:effectLst/>
                <a:latin typeface="-apple-system"/>
              </a:rPr>
              <a:t>在经历了去年</a:t>
            </a:r>
            <a:r>
              <a:rPr lang="en-US" altLang="zh-CN" sz="1600" b="0" i="0" dirty="0">
                <a:solidFill>
                  <a:srgbClr val="121212"/>
                </a:solidFill>
                <a:effectLst/>
                <a:latin typeface="-apple-system"/>
              </a:rPr>
              <a:t>CTA</a:t>
            </a:r>
            <a:r>
              <a:rPr lang="zh-CN" altLang="en-US" sz="1600" b="0" i="0" dirty="0">
                <a:solidFill>
                  <a:srgbClr val="121212"/>
                </a:solidFill>
                <a:effectLst/>
                <a:latin typeface="-apple-system"/>
              </a:rPr>
              <a:t>大年后，今年以来</a:t>
            </a:r>
            <a:r>
              <a:rPr lang="en-US" altLang="zh-CN" sz="1600" b="0" i="0" dirty="0">
                <a:solidFill>
                  <a:srgbClr val="121212"/>
                </a:solidFill>
                <a:effectLst/>
                <a:latin typeface="-apple-system"/>
              </a:rPr>
              <a:t>CTA</a:t>
            </a:r>
            <a:r>
              <a:rPr lang="zh-CN" altLang="en-US" sz="1600" b="0" i="0" dirty="0">
                <a:solidFill>
                  <a:srgbClr val="121212"/>
                </a:solidFill>
                <a:effectLst/>
                <a:latin typeface="-apple-system"/>
              </a:rPr>
              <a:t>策略业绩有所下滑，趋势跟随策略弱于套利策略</a:t>
            </a:r>
            <a:endParaRPr lang="en-US" altLang="zh-CN" sz="1600" b="0" i="0" dirty="0">
              <a:solidFill>
                <a:srgbClr val="121212"/>
              </a:solidFill>
              <a:effectLst/>
              <a:latin typeface="-apple-system"/>
            </a:endParaRPr>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en-US" altLang="zh-CN" sz="1600" b="0" i="0" dirty="0">
              <a:solidFill>
                <a:srgbClr val="121212"/>
              </a:solidFill>
              <a:effectLst/>
              <a:latin typeface="-apple-system"/>
            </a:endParaRPr>
          </a:p>
        </p:txBody>
      </p:sp>
      <p:sp>
        <p:nvSpPr>
          <p:cNvPr id="11" name="标题 10"/>
          <p:cNvSpPr>
            <a:spLocks noGrp="1"/>
          </p:cNvSpPr>
          <p:nvPr>
            <p:ph type="title"/>
          </p:nvPr>
        </p:nvSpPr>
        <p:spPr>
          <a:xfrm>
            <a:off x="478261" y="-22512"/>
            <a:ext cx="10338100" cy="1072212"/>
          </a:xfrm>
        </p:spPr>
        <p:txBody>
          <a:bodyPr/>
          <a:lstStyle/>
          <a:p>
            <a:pPr>
              <a:lnSpc>
                <a:spcPct val="100000"/>
              </a:lnSpc>
              <a:spcAft>
                <a:spcPts val="50"/>
              </a:spcAft>
            </a:pPr>
            <a:r>
              <a:rPr lang="en-US" altLang="zh-CN" dirty="0">
                <a:latin typeface="+mn-lt"/>
                <a:ea typeface="+mn-ea"/>
                <a:cs typeface="+mn-ea"/>
                <a:sym typeface="+mn-lt"/>
              </a:rPr>
              <a:t>CTA</a:t>
            </a:r>
            <a:r>
              <a:rPr lang="zh-CN" altLang="en-US" dirty="0">
                <a:latin typeface="+mn-lt"/>
                <a:ea typeface="+mn-ea"/>
                <a:cs typeface="+mn-ea"/>
                <a:sym typeface="+mn-lt"/>
              </a:rPr>
              <a:t>策略表现</a:t>
            </a:r>
          </a:p>
        </p:txBody>
      </p:sp>
      <p:sp>
        <p:nvSpPr>
          <p:cNvPr id="2" name="灯片编号占位符 1"/>
          <p:cNvSpPr>
            <a:spLocks noGrp="1"/>
          </p:cNvSpPr>
          <p:nvPr>
            <p:ph type="sldNum" sz="quarter" idx="12"/>
          </p:nvPr>
        </p:nvSpPr>
        <p:spPr/>
        <p:txBody>
          <a:bodyPr/>
          <a:lstStyle/>
          <a:p>
            <a:fld id="{1EA6C56D-0CE0-47FB-86BA-7B1B4E55B176}" type="slidenum">
              <a:rPr lang="zh-CN" altLang="en-US" smtClean="0"/>
              <a:t>17</a:t>
            </a:fld>
            <a:endParaRPr lang="zh-CN" altLang="en-US" dirty="0"/>
          </a:p>
        </p:txBody>
      </p:sp>
      <p:pic>
        <p:nvPicPr>
          <p:cNvPr id="10" name="图片 9"/>
          <p:cNvPicPr>
            <a:picLocks noChangeAspect="1"/>
          </p:cNvPicPr>
          <p:nvPr/>
        </p:nvPicPr>
        <p:blipFill>
          <a:blip r:embed="rId3"/>
          <a:stretch>
            <a:fillRect/>
          </a:stretch>
        </p:blipFill>
        <p:spPr>
          <a:xfrm>
            <a:off x="284482" y="2123292"/>
            <a:ext cx="6017862" cy="2453383"/>
          </a:xfrm>
          <a:prstGeom prst="rect">
            <a:avLst/>
          </a:prstGeom>
        </p:spPr>
      </p:pic>
      <p:pic>
        <p:nvPicPr>
          <p:cNvPr id="8" name="图片 7"/>
          <p:cNvPicPr>
            <a:picLocks noChangeAspect="1"/>
          </p:cNvPicPr>
          <p:nvPr/>
        </p:nvPicPr>
        <p:blipFill>
          <a:blip r:embed="rId4"/>
          <a:stretch>
            <a:fillRect/>
          </a:stretch>
        </p:blipFill>
        <p:spPr>
          <a:xfrm>
            <a:off x="6074771" y="2229173"/>
            <a:ext cx="6117229" cy="3467478"/>
          </a:xfrm>
          <a:prstGeom prst="rect">
            <a:avLst/>
          </a:prstGeom>
        </p:spPr>
      </p:pic>
      <p:pic>
        <p:nvPicPr>
          <p:cNvPr id="13" name="图片 12"/>
          <p:cNvPicPr>
            <a:picLocks noChangeAspect="1"/>
          </p:cNvPicPr>
          <p:nvPr/>
        </p:nvPicPr>
        <p:blipFill>
          <a:blip r:embed="rId5"/>
          <a:stretch>
            <a:fillRect/>
          </a:stretch>
        </p:blipFill>
        <p:spPr>
          <a:xfrm>
            <a:off x="375918" y="4614371"/>
            <a:ext cx="5720081" cy="2004727"/>
          </a:xfrm>
          <a:prstGeom prst="rect">
            <a:avLst/>
          </a:prstGeom>
        </p:spPr>
      </p:pic>
      <p:sp>
        <p:nvSpPr>
          <p:cNvPr id="16" name="文本框 15"/>
          <p:cNvSpPr txBox="1"/>
          <p:nvPr/>
        </p:nvSpPr>
        <p:spPr>
          <a:xfrm>
            <a:off x="355600" y="774433"/>
            <a:ext cx="1595755" cy="338554"/>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600" b="0" i="0" u="none" strike="noStrike" kern="1200" cap="none" spc="0" normalizeH="0" baseline="0" noProof="0" dirty="0">
                <a:ln>
                  <a:noFill/>
                </a:ln>
                <a:solidFill>
                  <a:prstClr val="white"/>
                </a:solidFill>
                <a:effectLst/>
                <a:uLnTx/>
                <a:uFillTx/>
                <a:cs typeface="+mn-ea"/>
                <a:sym typeface="+mn-lt"/>
              </a:rPr>
              <a:t>市场表现</a:t>
            </a:r>
          </a:p>
        </p:txBody>
      </p:sp>
      <p:sp>
        <p:nvSpPr>
          <p:cNvPr id="17" name="文本框 16"/>
          <p:cNvSpPr txBox="1"/>
          <p:nvPr/>
        </p:nvSpPr>
        <p:spPr>
          <a:xfrm>
            <a:off x="6000088" y="5799738"/>
            <a:ext cx="4551246" cy="230832"/>
          </a:xfrm>
          <a:prstGeom prst="rect">
            <a:avLst/>
          </a:prstGeom>
          <a:noFill/>
        </p:spPr>
        <p:txBody>
          <a:bodyPr wrap="none" rtlCol="0">
            <a:spAutoFit/>
          </a:bodyPr>
          <a:lstStyle/>
          <a:p>
            <a:r>
              <a:rPr lang="zh-CN" altLang="en-US" sz="900" i="1" dirty="0">
                <a:solidFill>
                  <a:schemeClr val="bg2">
                    <a:lumMod val="50000"/>
                  </a:schemeClr>
                </a:solidFill>
              </a:rPr>
              <a:t>注：资料来源：宝华证券</a:t>
            </a:r>
            <a:r>
              <a:rPr lang="en-US" altLang="zh-CN" sz="900" i="1" dirty="0">
                <a:solidFill>
                  <a:schemeClr val="bg2">
                    <a:lumMod val="50000"/>
                  </a:schemeClr>
                </a:solidFill>
              </a:rPr>
              <a:t>《</a:t>
            </a:r>
            <a:r>
              <a:rPr lang="zh-CN" altLang="en-US" sz="900" i="1" dirty="0">
                <a:solidFill>
                  <a:schemeClr val="bg2">
                    <a:lumMod val="50000"/>
                  </a:schemeClr>
                </a:solidFill>
              </a:rPr>
              <a:t>数量化策略跟踪评价月报：为什么今年</a:t>
            </a:r>
            <a:r>
              <a:rPr lang="en-US" altLang="zh-CN" sz="900" i="1" dirty="0">
                <a:solidFill>
                  <a:schemeClr val="bg2">
                    <a:lumMod val="50000"/>
                  </a:schemeClr>
                </a:solidFill>
              </a:rPr>
              <a:t>CTA</a:t>
            </a:r>
            <a:r>
              <a:rPr lang="zh-CN" altLang="en-US" sz="900" i="1" dirty="0">
                <a:solidFill>
                  <a:schemeClr val="bg2">
                    <a:lumMod val="50000"/>
                  </a:schemeClr>
                </a:solidFill>
              </a:rPr>
              <a:t>策略表现一般</a:t>
            </a:r>
            <a:r>
              <a:rPr lang="en-US" altLang="zh-CN" sz="900" i="1" dirty="0">
                <a:solidFill>
                  <a:schemeClr val="bg2">
                    <a:lumMod val="50000"/>
                  </a:schemeClr>
                </a:solidFill>
              </a:rPr>
              <a:t>》</a:t>
            </a:r>
            <a:endParaRPr lang="zh-CN" altLang="en-US" sz="900" i="1" dirty="0">
              <a:solidFill>
                <a:schemeClr val="bg2">
                  <a:lumMod val="50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pPr>
              <a:lnSpc>
                <a:spcPct val="100000"/>
              </a:lnSpc>
              <a:spcAft>
                <a:spcPts val="50"/>
              </a:spcAft>
            </a:pPr>
            <a:r>
              <a:rPr lang="en-US" altLang="zh-CN" dirty="0">
                <a:latin typeface="+mn-lt"/>
                <a:ea typeface="+mn-ea"/>
                <a:cs typeface="+mn-ea"/>
                <a:sym typeface="+mn-lt"/>
              </a:rPr>
              <a:t>CTA</a:t>
            </a:r>
            <a:r>
              <a:rPr lang="zh-CN" altLang="en-US" dirty="0">
                <a:latin typeface="+mn-lt"/>
                <a:ea typeface="+mn-ea"/>
                <a:cs typeface="+mn-ea"/>
                <a:sym typeface="+mn-lt"/>
              </a:rPr>
              <a:t>策略表现</a:t>
            </a:r>
          </a:p>
        </p:txBody>
      </p:sp>
      <p:sp>
        <p:nvSpPr>
          <p:cNvPr id="2" name="灯片编号占位符 1"/>
          <p:cNvSpPr>
            <a:spLocks noGrp="1"/>
          </p:cNvSpPr>
          <p:nvPr>
            <p:ph type="sldNum" sz="quarter" idx="12"/>
          </p:nvPr>
        </p:nvSpPr>
        <p:spPr/>
        <p:txBody>
          <a:bodyPr/>
          <a:lstStyle/>
          <a:p>
            <a:fld id="{1EA6C56D-0CE0-47FB-86BA-7B1B4E55B176}" type="slidenum">
              <a:rPr lang="zh-CN" altLang="en-US" smtClean="0"/>
              <a:t>18</a:t>
            </a:fld>
            <a:endParaRPr lang="zh-CN" altLang="en-US" dirty="0"/>
          </a:p>
        </p:txBody>
      </p:sp>
      <p:pic>
        <p:nvPicPr>
          <p:cNvPr id="14" name="图片 13"/>
          <p:cNvPicPr>
            <a:picLocks noChangeAspect="1"/>
          </p:cNvPicPr>
          <p:nvPr/>
        </p:nvPicPr>
        <p:blipFill>
          <a:blip r:embed="rId3"/>
          <a:stretch>
            <a:fillRect/>
          </a:stretch>
        </p:blipFill>
        <p:spPr>
          <a:xfrm>
            <a:off x="341559" y="692024"/>
            <a:ext cx="6096000" cy="2620863"/>
          </a:xfrm>
          <a:prstGeom prst="rect">
            <a:avLst/>
          </a:prstGeom>
        </p:spPr>
      </p:pic>
      <p:pic>
        <p:nvPicPr>
          <p:cNvPr id="16" name="图片 15"/>
          <p:cNvPicPr>
            <a:picLocks noChangeAspect="1"/>
          </p:cNvPicPr>
          <p:nvPr/>
        </p:nvPicPr>
        <p:blipFill>
          <a:blip r:embed="rId4"/>
          <a:stretch>
            <a:fillRect/>
          </a:stretch>
        </p:blipFill>
        <p:spPr>
          <a:xfrm>
            <a:off x="341559" y="3449342"/>
            <a:ext cx="6096000" cy="2903927"/>
          </a:xfrm>
          <a:prstGeom prst="rect">
            <a:avLst/>
          </a:prstGeom>
        </p:spPr>
      </p:pic>
      <p:sp>
        <p:nvSpPr>
          <p:cNvPr id="18" name="文本框 17"/>
          <p:cNvSpPr txBox="1"/>
          <p:nvPr/>
        </p:nvSpPr>
        <p:spPr>
          <a:xfrm>
            <a:off x="6574261" y="692024"/>
            <a:ext cx="5316218" cy="843821"/>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sz="1600" b="0" i="0" dirty="0">
                <a:solidFill>
                  <a:srgbClr val="121212"/>
                </a:solidFill>
                <a:effectLst/>
                <a:latin typeface="-apple-system"/>
              </a:rPr>
              <a:t>今年以来在</a:t>
            </a:r>
            <a:r>
              <a:rPr lang="en-US" altLang="zh-CN" sz="1600" b="0" i="0" dirty="0">
                <a:solidFill>
                  <a:srgbClr val="121212"/>
                </a:solidFill>
                <a:effectLst/>
                <a:latin typeface="-apple-system"/>
              </a:rPr>
              <a:t>2</a:t>
            </a:r>
            <a:r>
              <a:rPr lang="zh-CN" altLang="en-US" sz="1600" b="0" i="0" dirty="0">
                <a:solidFill>
                  <a:srgbClr val="121212"/>
                </a:solidFill>
                <a:effectLst/>
                <a:latin typeface="-apple-system"/>
              </a:rPr>
              <a:t>月和</a:t>
            </a:r>
            <a:r>
              <a:rPr lang="en-US" altLang="zh-CN" sz="1600" b="0" i="0" dirty="0">
                <a:solidFill>
                  <a:srgbClr val="121212"/>
                </a:solidFill>
                <a:effectLst/>
                <a:latin typeface="-apple-system"/>
              </a:rPr>
              <a:t>5</a:t>
            </a:r>
            <a:r>
              <a:rPr lang="zh-CN" altLang="en-US" sz="1600" b="0" i="0" dirty="0">
                <a:solidFill>
                  <a:srgbClr val="121212"/>
                </a:solidFill>
                <a:effectLst/>
                <a:latin typeface="-apple-system"/>
              </a:rPr>
              <a:t>月以及</a:t>
            </a:r>
            <a:r>
              <a:rPr lang="en-US" altLang="zh-CN" sz="1600" b="0" i="0" dirty="0">
                <a:solidFill>
                  <a:srgbClr val="121212"/>
                </a:solidFill>
                <a:effectLst/>
                <a:latin typeface="-apple-system"/>
              </a:rPr>
              <a:t>9</a:t>
            </a:r>
            <a:r>
              <a:rPr lang="zh-CN" altLang="en-US" sz="1600" b="0" i="0" dirty="0">
                <a:solidFill>
                  <a:srgbClr val="121212"/>
                </a:solidFill>
                <a:effectLst/>
                <a:latin typeface="-apple-system"/>
              </a:rPr>
              <a:t>月后出现了三次行情</a:t>
            </a:r>
            <a:endParaRPr lang="en-US" altLang="zh-CN" sz="1600" b="0" i="0" dirty="0">
              <a:solidFill>
                <a:srgbClr val="121212"/>
              </a:solidFill>
              <a:effectLst/>
              <a:latin typeface="-apple-system"/>
            </a:endParaRPr>
          </a:p>
          <a:p>
            <a:pPr marL="285750" marR="0" lvl="0" indent="-285750" algn="l" defTabSz="914400" rtl="0" eaLnBrk="1" fontAlgn="auto" latinLnBrk="0" hangingPunct="1">
              <a:spcAft>
                <a:spcPts val="50"/>
              </a:spcAft>
              <a:buClrTx/>
              <a:buSzTx/>
              <a:buFont typeface="Arial" panose="020B0604020202020204" pitchFamily="34" charset="0"/>
              <a:buChar char="•"/>
              <a:defRPr/>
            </a:pPr>
            <a:r>
              <a:rPr lang="en-US" altLang="zh-CN" sz="1600" dirty="0">
                <a:solidFill>
                  <a:srgbClr val="121212"/>
                </a:solidFill>
                <a:latin typeface="-apple-system"/>
              </a:rPr>
              <a:t>5</a:t>
            </a:r>
            <a:r>
              <a:rPr lang="zh-CN" altLang="en-US" sz="1600" dirty="0">
                <a:solidFill>
                  <a:srgbClr val="121212"/>
                </a:solidFill>
                <a:latin typeface="-apple-system"/>
              </a:rPr>
              <a:t>月中旬，由于宏观经济披露，市场通胀担忧加强，同时政策出手，使得大宗商品价格明显回落</a:t>
            </a:r>
            <a:endParaRPr lang="en-US" altLang="zh-CN" sz="1600" b="0" i="0" dirty="0">
              <a:solidFill>
                <a:srgbClr val="121212"/>
              </a:solidFill>
              <a:effectLst/>
              <a:latin typeface="-apple-system"/>
            </a:endParaRPr>
          </a:p>
        </p:txBody>
      </p:sp>
      <p:sp>
        <p:nvSpPr>
          <p:cNvPr id="19" name="文本框 18"/>
          <p:cNvSpPr txBox="1"/>
          <p:nvPr/>
        </p:nvSpPr>
        <p:spPr>
          <a:xfrm>
            <a:off x="6558790" y="3449342"/>
            <a:ext cx="5316218" cy="2333972"/>
          </a:xfrm>
          <a:prstGeom prst="rect">
            <a:avLst/>
          </a:prstGeom>
          <a:noFill/>
          <a:ln w="19050">
            <a:solidFill>
              <a:srgbClr val="972022"/>
            </a:solidFill>
            <a:prstDash val="sysDash"/>
          </a:ln>
        </p:spPr>
        <p:txBody>
          <a:bodyPr wrap="square" rtlCol="0">
            <a:spAutoFit/>
          </a:bodyPr>
          <a:lstStyle/>
          <a:p>
            <a:pPr marL="285750" indent="-285750">
              <a:spcAft>
                <a:spcPts val="50"/>
              </a:spcAft>
              <a:buFont typeface="Arial" panose="020B0604020202020204" pitchFamily="34" charset="0"/>
              <a:buChar char="•"/>
              <a:defRPr/>
            </a:pPr>
            <a:r>
              <a:rPr lang="zh-CN" altLang="en-US" sz="1600" dirty="0">
                <a:solidFill>
                  <a:srgbClr val="121212"/>
                </a:solidFill>
                <a:latin typeface="-apple-system"/>
              </a:rPr>
              <a:t>商品时序趋势策略，</a:t>
            </a:r>
            <a:r>
              <a:rPr lang="en-US" altLang="zh-CN" sz="1600" dirty="0">
                <a:solidFill>
                  <a:srgbClr val="121212"/>
                </a:solidFill>
                <a:latin typeface="-apple-system"/>
              </a:rPr>
              <a:t>5 </a:t>
            </a:r>
            <a:r>
              <a:rPr lang="zh-CN" altLang="en-US" sz="1600" dirty="0">
                <a:solidFill>
                  <a:srgbClr val="121212"/>
                </a:solidFill>
                <a:latin typeface="-apple-system"/>
              </a:rPr>
              <a:t>月中旬</a:t>
            </a:r>
            <a:r>
              <a:rPr lang="en-US" altLang="zh-CN" sz="1600" dirty="0">
                <a:solidFill>
                  <a:srgbClr val="121212"/>
                </a:solidFill>
                <a:latin typeface="-apple-system"/>
              </a:rPr>
              <a:t>-8</a:t>
            </a:r>
            <a:r>
              <a:rPr lang="zh-CN" altLang="en-US" sz="1600" dirty="0">
                <a:solidFill>
                  <a:srgbClr val="121212"/>
                </a:solidFill>
                <a:latin typeface="-apple-system"/>
              </a:rPr>
              <a:t>月，市场频繁发生反转，交易全市场多品种的各种趋势策略期间都有不同程度回撤。</a:t>
            </a:r>
          </a:p>
          <a:p>
            <a:pPr marL="285750" indent="-285750">
              <a:spcAft>
                <a:spcPts val="50"/>
              </a:spcAft>
              <a:buFont typeface="Arial" panose="020B0604020202020204" pitchFamily="34" charset="0"/>
              <a:buChar char="•"/>
              <a:defRPr/>
            </a:pPr>
            <a:r>
              <a:rPr lang="zh-CN" altLang="en-US" sz="1600" dirty="0">
                <a:solidFill>
                  <a:srgbClr val="121212"/>
                </a:solidFill>
                <a:latin typeface="-apple-system"/>
              </a:rPr>
              <a:t>商品横截面策略，截面多空策略要判断品种未来价格走势，因市场近来呈现较为无序的状态，价格反转突然，策略容易踏空。</a:t>
            </a:r>
          </a:p>
          <a:p>
            <a:pPr marL="285750" indent="-285750">
              <a:spcAft>
                <a:spcPts val="50"/>
              </a:spcAft>
              <a:buFont typeface="Arial" panose="020B0604020202020204" pitchFamily="34" charset="0"/>
              <a:buChar char="•"/>
              <a:defRPr/>
            </a:pPr>
            <a:r>
              <a:rPr lang="zh-CN" altLang="en-US" sz="1600" dirty="0">
                <a:solidFill>
                  <a:srgbClr val="121212"/>
                </a:solidFill>
                <a:latin typeface="-apple-system"/>
              </a:rPr>
              <a:t>商品基本面策略是本次回撤期中表现出防守力最强的，策略以非价量因子驱动，不易受价格异动和毛刺的影响。</a:t>
            </a:r>
          </a:p>
        </p:txBody>
      </p:sp>
      <p:graphicFrame>
        <p:nvGraphicFramePr>
          <p:cNvPr id="22" name="图表 21"/>
          <p:cNvGraphicFramePr/>
          <p:nvPr/>
        </p:nvGraphicFramePr>
        <p:xfrm>
          <a:off x="301521" y="703558"/>
          <a:ext cx="6195532" cy="27051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趋势跟随策略</a:t>
            </a:r>
          </a:p>
        </p:txBody>
      </p:sp>
      <p:sp>
        <p:nvSpPr>
          <p:cNvPr id="2" name="灯片编号占位符 1"/>
          <p:cNvSpPr>
            <a:spLocks noGrp="1"/>
          </p:cNvSpPr>
          <p:nvPr>
            <p:ph type="sldNum" sz="quarter" idx="12"/>
          </p:nvPr>
        </p:nvSpPr>
        <p:spPr/>
        <p:txBody>
          <a:bodyPr/>
          <a:lstStyle/>
          <a:p>
            <a:fld id="{1EA6C56D-0CE0-47FB-86BA-7B1B4E55B176}" type="slidenum">
              <a:rPr lang="zh-CN" altLang="en-US" smtClean="0"/>
              <a:t>19</a:t>
            </a:fld>
            <a:endParaRPr lang="zh-CN" altLang="en-US" dirty="0"/>
          </a:p>
        </p:txBody>
      </p:sp>
      <p:sp>
        <p:nvSpPr>
          <p:cNvPr id="9" name="文本框 8"/>
          <p:cNvSpPr txBox="1"/>
          <p:nvPr/>
        </p:nvSpPr>
        <p:spPr>
          <a:xfrm>
            <a:off x="356042" y="1056050"/>
            <a:ext cx="10881889" cy="1361911"/>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sz="1600" b="0" i="0" dirty="0">
                <a:solidFill>
                  <a:srgbClr val="121212"/>
                </a:solidFill>
                <a:effectLst/>
                <a:latin typeface="-apple-system"/>
              </a:rPr>
              <a:t>趋势跟踪类</a:t>
            </a:r>
            <a:r>
              <a:rPr lang="en-US" altLang="zh-CN" sz="1600" b="0" i="0" dirty="0">
                <a:solidFill>
                  <a:srgbClr val="121212"/>
                </a:solidFill>
                <a:effectLst/>
                <a:latin typeface="-apple-system"/>
              </a:rPr>
              <a:t>(Trend-Following)</a:t>
            </a:r>
            <a:r>
              <a:rPr lang="zh-CN" altLang="en-US" sz="1600" b="0" i="0" dirty="0">
                <a:solidFill>
                  <a:srgbClr val="121212"/>
                </a:solidFill>
                <a:effectLst/>
                <a:latin typeface="-apple-system"/>
              </a:rPr>
              <a:t>策略是</a:t>
            </a:r>
            <a:r>
              <a:rPr lang="en-US" altLang="zh-CN" sz="1600" b="0" i="0" dirty="0">
                <a:solidFill>
                  <a:srgbClr val="121212"/>
                </a:solidFill>
                <a:effectLst/>
                <a:latin typeface="-apple-system"/>
              </a:rPr>
              <a:t>CTA</a:t>
            </a:r>
            <a:r>
              <a:rPr lang="zh-CN" altLang="en-US" sz="1600" b="0" i="0" dirty="0">
                <a:solidFill>
                  <a:srgbClr val="121212"/>
                </a:solidFill>
                <a:effectLst/>
                <a:latin typeface="-apple-system"/>
              </a:rPr>
              <a:t>策略中最重要的一部分，可根据跟踪趋势频率分为日内策略和日间策略，另外也可根据信号类型分位区间突破策略和均线策略</a:t>
            </a:r>
            <a:endParaRPr lang="en-US" altLang="zh-CN" sz="1600" b="0" i="0" dirty="0">
              <a:solidFill>
                <a:srgbClr val="121212"/>
              </a:solidFill>
              <a:effectLst/>
              <a:latin typeface="-apple-system"/>
            </a:endParaRPr>
          </a:p>
          <a:p>
            <a:pPr marL="285750" indent="-285750">
              <a:spcAft>
                <a:spcPts val="50"/>
              </a:spcAft>
              <a:buFont typeface="Arial" panose="020B0604020202020204" pitchFamily="34" charset="0"/>
              <a:buChar char="•"/>
              <a:defRPr/>
            </a:pPr>
            <a:r>
              <a:rPr lang="zh-CN" altLang="en-US" sz="1600" b="0" i="0" dirty="0">
                <a:solidFill>
                  <a:srgbClr val="121212"/>
                </a:solidFill>
                <a:effectLst/>
                <a:latin typeface="-apple-system"/>
              </a:rPr>
              <a:t>常见日间策略</a:t>
            </a:r>
            <a:r>
              <a:rPr lang="zh-CN" altLang="en-US" sz="1600" dirty="0">
                <a:solidFill>
                  <a:srgbClr val="121212"/>
                </a:solidFill>
                <a:latin typeface="-apple-system"/>
              </a:rPr>
              <a:t>：通道类策略如</a:t>
            </a:r>
            <a:r>
              <a:rPr lang="en-US" altLang="zh-CN" sz="1600" dirty="0">
                <a:solidFill>
                  <a:srgbClr val="121212"/>
                </a:solidFill>
                <a:latin typeface="-apple-system"/>
              </a:rPr>
              <a:t>ATR</a:t>
            </a:r>
            <a:r>
              <a:rPr lang="zh-CN" altLang="en-US" sz="1600" dirty="0">
                <a:solidFill>
                  <a:srgbClr val="121212"/>
                </a:solidFill>
                <a:latin typeface="-apple-system"/>
              </a:rPr>
              <a:t>通道策略、布林线策略；均线类策略分为</a:t>
            </a:r>
            <a:r>
              <a:rPr lang="en-US" altLang="zh-CN" sz="1600" dirty="0">
                <a:solidFill>
                  <a:srgbClr val="121212"/>
                </a:solidFill>
                <a:latin typeface="-apple-system"/>
              </a:rPr>
              <a:t>MACD</a:t>
            </a:r>
            <a:r>
              <a:rPr lang="zh-CN" altLang="en-US" sz="1600" dirty="0">
                <a:solidFill>
                  <a:srgbClr val="121212"/>
                </a:solidFill>
                <a:latin typeface="-apple-system"/>
              </a:rPr>
              <a:t>策略、均线策略等</a:t>
            </a:r>
            <a:endParaRPr lang="en-US" altLang="zh-CN" sz="1600" dirty="0">
              <a:solidFill>
                <a:srgbClr val="121212"/>
              </a:solidFill>
              <a:latin typeface="-apple-system"/>
            </a:endParaRPr>
          </a:p>
          <a:p>
            <a:pPr marL="285750" indent="-285750">
              <a:spcAft>
                <a:spcPts val="50"/>
              </a:spcAft>
              <a:buFont typeface="Arial" panose="020B0604020202020204" pitchFamily="34" charset="0"/>
              <a:buChar char="•"/>
              <a:defRPr/>
            </a:pPr>
            <a:r>
              <a:rPr lang="zh-CN" altLang="en-US" sz="1600" b="0" i="0" dirty="0">
                <a:solidFill>
                  <a:srgbClr val="121212"/>
                </a:solidFill>
                <a:effectLst/>
                <a:latin typeface="-apple-system"/>
              </a:rPr>
              <a:t>常见日内策略：主要是通道突破类策略，包括</a:t>
            </a:r>
            <a:r>
              <a:rPr lang="en-US" altLang="zh-CN" sz="1600" b="0" i="0" dirty="0">
                <a:solidFill>
                  <a:srgbClr val="121212"/>
                </a:solidFill>
                <a:effectLst/>
                <a:latin typeface="-apple-system"/>
              </a:rPr>
              <a:t>Dual Thrust</a:t>
            </a:r>
            <a:r>
              <a:rPr lang="zh-CN" altLang="en-US" sz="1600" b="0" i="0" dirty="0">
                <a:solidFill>
                  <a:srgbClr val="121212"/>
                </a:solidFill>
                <a:effectLst/>
                <a:latin typeface="-apple-system"/>
              </a:rPr>
              <a:t>策略、</a:t>
            </a:r>
            <a:r>
              <a:rPr lang="en-US" altLang="zh-CN" sz="1600" b="0" i="0" dirty="0">
                <a:solidFill>
                  <a:srgbClr val="121212"/>
                </a:solidFill>
                <a:effectLst/>
                <a:latin typeface="-apple-system"/>
              </a:rPr>
              <a:t>R-Breaker</a:t>
            </a:r>
            <a:r>
              <a:rPr lang="zh-CN" altLang="en-US" sz="1600" b="0" i="0" dirty="0">
                <a:solidFill>
                  <a:srgbClr val="121212"/>
                </a:solidFill>
                <a:effectLst/>
                <a:latin typeface="-apple-system"/>
              </a:rPr>
              <a:t>策略、菲阿里四价测类等</a:t>
            </a:r>
            <a:endParaRPr lang="en-US" altLang="zh-CN" sz="1600" b="0" i="0" dirty="0">
              <a:solidFill>
                <a:srgbClr val="121212"/>
              </a:solidFill>
              <a:effectLst/>
              <a:latin typeface="-apple-system"/>
            </a:endParaRPr>
          </a:p>
          <a:p>
            <a:pPr marL="285750" indent="-285750">
              <a:spcAft>
                <a:spcPts val="50"/>
              </a:spcAft>
              <a:buFont typeface="Arial" panose="020B0604020202020204" pitchFamily="34" charset="0"/>
              <a:buChar char="•"/>
              <a:defRPr/>
            </a:pPr>
            <a:r>
              <a:rPr lang="zh-CN" altLang="en-US" sz="1600" b="1" dirty="0">
                <a:solidFill>
                  <a:srgbClr val="121212"/>
                </a:solidFill>
                <a:latin typeface="-apple-system"/>
              </a:rPr>
              <a:t>没有最好的交易系统，只能在不同系统的收益风险特征之间权衡</a:t>
            </a:r>
            <a:endParaRPr lang="en-US" altLang="zh-CN" sz="1600" b="1" i="0" dirty="0">
              <a:solidFill>
                <a:srgbClr val="121212"/>
              </a:solidFill>
              <a:effectLst/>
              <a:latin typeface="-apple-system"/>
            </a:endParaRPr>
          </a:p>
        </p:txBody>
      </p:sp>
      <p:graphicFrame>
        <p:nvGraphicFramePr>
          <p:cNvPr id="6" name="表格 5"/>
          <p:cNvGraphicFramePr>
            <a:graphicFrameLocks noGrp="1"/>
          </p:cNvGraphicFramePr>
          <p:nvPr/>
        </p:nvGraphicFramePr>
        <p:xfrm>
          <a:off x="655055" y="2685327"/>
          <a:ext cx="5026305" cy="3078864"/>
        </p:xfrm>
        <a:graphic>
          <a:graphicData uri="http://schemas.openxmlformats.org/drawingml/2006/table">
            <a:tbl>
              <a:tblPr/>
              <a:tblGrid>
                <a:gridCol w="1675435">
                  <a:extLst>
                    <a:ext uri="{9D8B030D-6E8A-4147-A177-3AD203B41FA5}">
                      <a16:colId xmlns:a16="http://schemas.microsoft.com/office/drawing/2014/main" val="20000"/>
                    </a:ext>
                  </a:extLst>
                </a:gridCol>
                <a:gridCol w="1675435">
                  <a:extLst>
                    <a:ext uri="{9D8B030D-6E8A-4147-A177-3AD203B41FA5}">
                      <a16:colId xmlns:a16="http://schemas.microsoft.com/office/drawing/2014/main" val="20001"/>
                    </a:ext>
                  </a:extLst>
                </a:gridCol>
                <a:gridCol w="1675435">
                  <a:extLst>
                    <a:ext uri="{9D8B030D-6E8A-4147-A177-3AD203B41FA5}">
                      <a16:colId xmlns:a16="http://schemas.microsoft.com/office/drawing/2014/main" val="20002"/>
                    </a:ext>
                  </a:extLst>
                </a:gridCol>
              </a:tblGrid>
              <a:tr h="562894">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指标</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8CF"/>
                    </a:solidFill>
                  </a:tcPr>
                </a:tc>
                <a:tc>
                  <a:txBody>
                    <a:bodyPr/>
                    <a:lstStyle/>
                    <a:p>
                      <a:pPr algn="ctr" fontAlgn="ctr"/>
                      <a:r>
                        <a:rPr lang="zh-CN" altLang="en-US" sz="1600" b="0" i="0" u="none" strike="noStrike">
                          <a:solidFill>
                            <a:srgbClr val="000000"/>
                          </a:solidFill>
                          <a:effectLst/>
                          <a:latin typeface="等线" panose="02010600030101010101" pitchFamily="2" charset="-122"/>
                          <a:ea typeface="等线" panose="02010600030101010101" pitchFamily="2" charset="-122"/>
                        </a:rPr>
                        <a:t>均线策略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8CF"/>
                    </a:solidFill>
                  </a:tcPr>
                </a:tc>
                <a:tc>
                  <a:txBody>
                    <a:bodyPr/>
                    <a:lstStyle/>
                    <a:p>
                      <a:pPr algn="ctr" fontAlgn="ctr"/>
                      <a:r>
                        <a:rPr lang="zh-CN" altLang="en-US" sz="1600" b="0" i="0" u="none" strike="noStrike">
                          <a:solidFill>
                            <a:srgbClr val="000000"/>
                          </a:solidFill>
                          <a:effectLst/>
                          <a:latin typeface="等线" panose="02010600030101010101" pitchFamily="2" charset="-122"/>
                          <a:ea typeface="等线" panose="02010600030101010101" pitchFamily="2" charset="-122"/>
                        </a:rPr>
                        <a:t>通道突破策略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8CF"/>
                    </a:solidFill>
                  </a:tcPr>
                </a:tc>
                <a:extLst>
                  <a:ext uri="{0D108BD9-81ED-4DB2-BD59-A6C34878D82A}">
                    <a16:rowId xmlns:a16="http://schemas.microsoft.com/office/drawing/2014/main" val="10000"/>
                  </a:ext>
                </a:extLst>
              </a:tr>
              <a:tr h="562894">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交易次数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7D7D"/>
                    </a:solidFill>
                  </a:tcPr>
                </a:tc>
                <a:tc>
                  <a:txBody>
                    <a:bodyPr/>
                    <a:lstStyle/>
                    <a:p>
                      <a:pPr algn="ctr" fontAlgn="ctr"/>
                      <a:r>
                        <a:rPr lang="zh-CN" altLang="en-US" sz="1600" b="0" i="0" u="none" strike="noStrike">
                          <a:solidFill>
                            <a:srgbClr val="000000"/>
                          </a:solidFill>
                          <a:effectLst/>
                          <a:latin typeface="等线" panose="02010600030101010101" pitchFamily="2" charset="-122"/>
                          <a:ea typeface="等线" panose="02010600030101010101" pitchFamily="2" charset="-122"/>
                        </a:rPr>
                        <a:t>多</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7D7D"/>
                    </a:solidFill>
                  </a:tcPr>
                </a:tc>
                <a:tc>
                  <a:txBody>
                    <a:bodyPr/>
                    <a:lstStyle/>
                    <a:p>
                      <a:pPr algn="ctr" fontAlgn="ctr"/>
                      <a:r>
                        <a:rPr lang="zh-CN" altLang="en-US" sz="1600" b="0" i="0" u="none" strike="noStrike">
                          <a:solidFill>
                            <a:srgbClr val="000000"/>
                          </a:solidFill>
                          <a:effectLst/>
                          <a:latin typeface="等线" panose="02010600030101010101" pitchFamily="2" charset="-122"/>
                          <a:ea typeface="等线" panose="02010600030101010101" pitchFamily="2" charset="-122"/>
                        </a:rPr>
                        <a:t>少</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7D7D"/>
                    </a:solidFill>
                  </a:tcPr>
                </a:tc>
                <a:extLst>
                  <a:ext uri="{0D108BD9-81ED-4DB2-BD59-A6C34878D82A}">
                    <a16:rowId xmlns:a16="http://schemas.microsoft.com/office/drawing/2014/main" val="10001"/>
                  </a:ext>
                </a:extLst>
              </a:tr>
              <a:tr h="562894">
                <a:tc>
                  <a:txBody>
                    <a:bodyPr/>
                    <a:lstStyle/>
                    <a:p>
                      <a:pPr algn="ctr" fontAlgn="ctr"/>
                      <a:r>
                        <a:rPr lang="zh-CN" altLang="en-US" sz="1600" b="0" i="0" u="none" strike="noStrike">
                          <a:solidFill>
                            <a:srgbClr val="000000"/>
                          </a:solidFill>
                          <a:effectLst/>
                          <a:latin typeface="等线" panose="02010600030101010101" pitchFamily="2" charset="-122"/>
                          <a:ea typeface="等线" panose="02010600030101010101" pitchFamily="2" charset="-122"/>
                        </a:rPr>
                        <a:t>胜率</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8CF"/>
                    </a:solidFill>
                  </a:tcPr>
                </a:tc>
                <a:tc>
                  <a:txBody>
                    <a:bodyPr/>
                    <a:lstStyle/>
                    <a:p>
                      <a:pPr algn="ctr" fontAlgn="ctr"/>
                      <a:r>
                        <a:rPr lang="zh-CN" altLang="en-US" sz="1600" b="0" i="0" u="none" strike="noStrike">
                          <a:solidFill>
                            <a:srgbClr val="000000"/>
                          </a:solidFill>
                          <a:effectLst/>
                          <a:latin typeface="等线" panose="02010600030101010101" pitchFamily="2" charset="-122"/>
                          <a:ea typeface="等线" panose="02010600030101010101" pitchFamily="2" charset="-122"/>
                        </a:rPr>
                        <a:t>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8CF"/>
                    </a:solidFill>
                  </a:tcPr>
                </a:tc>
                <a:tc>
                  <a:txBody>
                    <a:bodyPr/>
                    <a:lstStyle/>
                    <a:p>
                      <a:pPr algn="ctr" fontAlgn="ctr"/>
                      <a:r>
                        <a:rPr lang="zh-CN" altLang="en-US" sz="1600" b="0" i="0" u="none" strike="noStrike">
                          <a:solidFill>
                            <a:srgbClr val="000000"/>
                          </a:solidFill>
                          <a:effectLst/>
                          <a:latin typeface="等线" panose="02010600030101010101" pitchFamily="2" charset="-122"/>
                          <a:ea typeface="等线" panose="02010600030101010101" pitchFamily="2" charset="-122"/>
                        </a:rPr>
                        <a:t>高</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8CF"/>
                    </a:solidFill>
                  </a:tcPr>
                </a:tc>
                <a:extLst>
                  <a:ext uri="{0D108BD9-81ED-4DB2-BD59-A6C34878D82A}">
                    <a16:rowId xmlns:a16="http://schemas.microsoft.com/office/drawing/2014/main" val="10002"/>
                  </a:ext>
                </a:extLst>
              </a:tr>
              <a:tr h="695091">
                <a:tc>
                  <a:txBody>
                    <a:bodyPr/>
                    <a:lstStyle/>
                    <a:p>
                      <a:pPr algn="ctr" fontAlgn="ctr"/>
                      <a:r>
                        <a:rPr lang="zh-CN" altLang="en-US" sz="1600" b="0" i="0" u="none" strike="noStrike">
                          <a:solidFill>
                            <a:srgbClr val="000000"/>
                          </a:solidFill>
                          <a:effectLst/>
                          <a:latin typeface="等线" panose="02010600030101010101" pitchFamily="2" charset="-122"/>
                          <a:ea typeface="等线" panose="02010600030101010101" pitchFamily="2" charset="-122"/>
                        </a:rPr>
                        <a:t>盈利交易平均收益率</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7D7D"/>
                    </a:solidFill>
                  </a:tcP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7D7D"/>
                    </a:solidFill>
                  </a:tcPr>
                </a:tc>
                <a:tc>
                  <a:txBody>
                    <a:bodyPr/>
                    <a:lstStyle/>
                    <a:p>
                      <a:pPr algn="ctr" fontAlgn="ctr"/>
                      <a:r>
                        <a:rPr lang="zh-CN" altLang="en-US" sz="1600" b="0" i="0" u="none" strike="noStrike">
                          <a:solidFill>
                            <a:srgbClr val="000000"/>
                          </a:solidFill>
                          <a:effectLst/>
                          <a:latin typeface="等线" panose="02010600030101010101" pitchFamily="2" charset="-122"/>
                          <a:ea typeface="等线" panose="02010600030101010101" pitchFamily="2" charset="-122"/>
                        </a:rPr>
                        <a:t>高</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7D7D"/>
                    </a:solidFill>
                  </a:tcPr>
                </a:tc>
                <a:extLst>
                  <a:ext uri="{0D108BD9-81ED-4DB2-BD59-A6C34878D82A}">
                    <a16:rowId xmlns:a16="http://schemas.microsoft.com/office/drawing/2014/main" val="10003"/>
                  </a:ext>
                </a:extLst>
              </a:tr>
              <a:tr h="695091">
                <a:tc>
                  <a:txBody>
                    <a:bodyPr/>
                    <a:lstStyle/>
                    <a:p>
                      <a:pPr algn="ctr" fontAlgn="ctr"/>
                      <a:r>
                        <a:rPr lang="zh-CN" altLang="en-US" sz="1600" b="0" i="0" u="none" strike="noStrike">
                          <a:solidFill>
                            <a:srgbClr val="000000"/>
                          </a:solidFill>
                          <a:effectLst/>
                          <a:latin typeface="等线" panose="02010600030101010101" pitchFamily="2" charset="-122"/>
                          <a:ea typeface="等线" panose="02010600030101010101" pitchFamily="2" charset="-122"/>
                        </a:rPr>
                        <a:t>亏损交易平均收益率</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8CF"/>
                    </a:solidFill>
                  </a:tcPr>
                </a:tc>
                <a:tc>
                  <a:txBody>
                    <a:bodyPr/>
                    <a:lstStyle/>
                    <a:p>
                      <a:pPr algn="ctr" fontAlgn="ctr"/>
                      <a:r>
                        <a:rPr lang="zh-CN" altLang="en-US" sz="1600" b="0" i="0" u="none" strike="noStrike">
                          <a:solidFill>
                            <a:srgbClr val="000000"/>
                          </a:solidFill>
                          <a:effectLst/>
                          <a:latin typeface="等线" panose="02010600030101010101" pitchFamily="2" charset="-122"/>
                          <a:ea typeface="等线" panose="02010600030101010101" pitchFamily="2" charset="-122"/>
                        </a:rPr>
                        <a:t>低</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8CF"/>
                    </a:solidFill>
                  </a:tcPr>
                </a:tc>
                <a:tc>
                  <a:txBody>
                    <a:bodyPr/>
                    <a:lstStyle/>
                    <a:p>
                      <a:pPr algn="ctr"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高</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8CF"/>
                    </a:solidFill>
                  </a:tcPr>
                </a:tc>
                <a:extLst>
                  <a:ext uri="{0D108BD9-81ED-4DB2-BD59-A6C34878D82A}">
                    <a16:rowId xmlns:a16="http://schemas.microsoft.com/office/drawing/2014/main" val="10004"/>
                  </a:ext>
                </a:extLst>
              </a:tr>
            </a:tbl>
          </a:graphicData>
        </a:graphic>
      </p:graphicFrame>
      <p:sp>
        <p:nvSpPr>
          <p:cNvPr id="15" name="文本框 14"/>
          <p:cNvSpPr txBox="1"/>
          <p:nvPr/>
        </p:nvSpPr>
        <p:spPr>
          <a:xfrm>
            <a:off x="5796987" y="2685327"/>
            <a:ext cx="5739957" cy="1828706"/>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sz="1600" i="0" dirty="0">
                <a:solidFill>
                  <a:srgbClr val="121212"/>
                </a:solidFill>
                <a:effectLst/>
                <a:latin typeface="-apple-system"/>
              </a:rPr>
              <a:t>均线策略当价格震荡的时候，均线方向会频繁变化，此时的价格走势会产生大量的错误开仓信号，从而导致更多交易次数和较低胜率。同时由于持仓时间较短，每次亏损和盈利也不高</a:t>
            </a:r>
            <a:endParaRPr lang="en-US" altLang="zh-CN" sz="1600" i="0" dirty="0">
              <a:solidFill>
                <a:srgbClr val="121212"/>
              </a:solidFill>
              <a:effectLst/>
              <a:latin typeface="-apple-system"/>
            </a:endParaRPr>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sz="1600" dirty="0">
                <a:solidFill>
                  <a:srgbClr val="121212"/>
                </a:solidFill>
                <a:latin typeface="-apple-system"/>
              </a:rPr>
              <a:t>通道突破类策略，由于通道不易经常被突破，因此交易次数少很多，不过胜率会更高。通道突破策略的持仓时间较长，因此错误信号的亏损也会较大</a:t>
            </a:r>
            <a:endParaRPr lang="en-US" altLang="zh-CN" sz="1600" i="0" dirty="0">
              <a:solidFill>
                <a:srgbClr val="121212"/>
              </a:solidFill>
              <a:effectLst/>
              <a:latin typeface="-apple-system"/>
            </a:endParaRPr>
          </a:p>
        </p:txBody>
      </p:sp>
      <p:sp>
        <p:nvSpPr>
          <p:cNvPr id="17" name="文本框 16"/>
          <p:cNvSpPr txBox="1"/>
          <p:nvPr/>
        </p:nvSpPr>
        <p:spPr>
          <a:xfrm>
            <a:off x="355600" y="774433"/>
            <a:ext cx="1595755" cy="307777"/>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400" b="0" i="0" u="none" strike="noStrike" kern="1200" cap="none" spc="0" normalizeH="0" baseline="0" noProof="0" dirty="0">
                <a:ln>
                  <a:noFill/>
                </a:ln>
                <a:solidFill>
                  <a:prstClr val="white"/>
                </a:solidFill>
                <a:effectLst/>
                <a:uLnTx/>
                <a:uFillTx/>
                <a:cs typeface="+mn-ea"/>
                <a:sym typeface="+mn-lt"/>
              </a:rPr>
              <a:t>均线 </a:t>
            </a:r>
            <a:r>
              <a:rPr kumimoji="0" lang="en-US" altLang="zh-CN" sz="1400" b="0" i="0" u="none" strike="noStrike" kern="1200" cap="none" spc="0" normalizeH="0" baseline="0" noProof="0" dirty="0">
                <a:ln>
                  <a:noFill/>
                </a:ln>
                <a:solidFill>
                  <a:prstClr val="white"/>
                </a:solidFill>
                <a:effectLst/>
                <a:uLnTx/>
                <a:uFillTx/>
                <a:cs typeface="+mn-ea"/>
                <a:sym typeface="+mn-lt"/>
              </a:rPr>
              <a:t>vs </a:t>
            </a:r>
            <a:r>
              <a:rPr kumimoji="0" lang="zh-CN" altLang="en-US" sz="1400" b="0" i="0" u="none" strike="noStrike" kern="1200" cap="none" spc="0" normalizeH="0" baseline="0" noProof="0" dirty="0">
                <a:ln>
                  <a:noFill/>
                </a:ln>
                <a:solidFill>
                  <a:prstClr val="white"/>
                </a:solidFill>
                <a:effectLst/>
                <a:uLnTx/>
                <a:uFillTx/>
                <a:cs typeface="+mn-ea"/>
                <a:sym typeface="+mn-lt"/>
              </a:rPr>
              <a:t>区间突破</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56050" y="1716046"/>
            <a:ext cx="4453984" cy="40011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b="1" dirty="0">
                <a:solidFill>
                  <a:srgbClr val="972022"/>
                </a:solidFill>
                <a:cs typeface="+mn-ea"/>
                <a:sym typeface="+mn-lt"/>
              </a:rPr>
              <a:t>衍生品市场概览</a:t>
            </a:r>
            <a:endParaRPr kumimoji="0" lang="zh-CN" altLang="en-US" sz="2000" b="1" i="0" u="none" strike="noStrike" kern="1200" cap="none" spc="0" normalizeH="0" baseline="0" noProof="0" dirty="0">
              <a:ln>
                <a:noFill/>
              </a:ln>
              <a:solidFill>
                <a:srgbClr val="972022"/>
              </a:solidFill>
              <a:effectLst/>
              <a:uLnTx/>
              <a:uFillTx/>
              <a:cs typeface="+mn-ea"/>
              <a:sym typeface="+mn-lt"/>
            </a:endParaRPr>
          </a:p>
        </p:txBody>
      </p:sp>
      <p:sp>
        <p:nvSpPr>
          <p:cNvPr id="6" name="文本框 5"/>
          <p:cNvSpPr txBox="1"/>
          <p:nvPr/>
        </p:nvSpPr>
        <p:spPr>
          <a:xfrm>
            <a:off x="4356050" y="2577217"/>
            <a:ext cx="4453984" cy="40011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kumimoji="0" lang="zh-CN" altLang="en-US" sz="2000" b="0" i="0" u="none" strike="noStrike" kern="1200" cap="none" spc="0" normalizeH="0" baseline="0" noProof="0" dirty="0">
                <a:ln>
                  <a:noFill/>
                </a:ln>
                <a:solidFill>
                  <a:prstClr val="white">
                    <a:lumMod val="65000"/>
                  </a:prstClr>
                </a:solidFill>
                <a:effectLst/>
                <a:uLnTx/>
                <a:uFillTx/>
                <a:cs typeface="+mn-ea"/>
                <a:sym typeface="+mn-lt"/>
              </a:rPr>
              <a:t>远期及期货定价</a:t>
            </a:r>
          </a:p>
        </p:txBody>
      </p:sp>
      <p:sp>
        <p:nvSpPr>
          <p:cNvPr id="7" name="文本框 6"/>
          <p:cNvSpPr txBox="1"/>
          <p:nvPr/>
        </p:nvSpPr>
        <p:spPr>
          <a:xfrm>
            <a:off x="4356050" y="3428065"/>
            <a:ext cx="4375830" cy="40011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kumimoji="0" lang="zh-CN" altLang="en-US" sz="2000" b="0" i="0" u="none" strike="noStrike" kern="1200" cap="none" spc="0" normalizeH="0" baseline="0" noProof="0" dirty="0">
                <a:ln>
                  <a:noFill/>
                </a:ln>
                <a:solidFill>
                  <a:prstClr val="white">
                    <a:lumMod val="65000"/>
                  </a:prstClr>
                </a:solidFill>
                <a:effectLst/>
                <a:uLnTx/>
                <a:uFillTx/>
                <a:cs typeface="+mn-ea"/>
                <a:sym typeface="+mn-lt"/>
              </a:rPr>
              <a:t>期货策略</a:t>
            </a:r>
          </a:p>
        </p:txBody>
      </p:sp>
      <p:sp>
        <p:nvSpPr>
          <p:cNvPr id="2" name="灯片编号占位符 1"/>
          <p:cNvSpPr>
            <a:spLocks noGrp="1"/>
          </p:cNvSpPr>
          <p:nvPr>
            <p:ph type="sldNum" sz="quarter" idx="12"/>
          </p:nvPr>
        </p:nvSpPr>
        <p:spPr/>
        <p:txBody>
          <a:bodyPr/>
          <a:lstStyle/>
          <a:p>
            <a:fld id="{B3D16A10-271B-4362-BAC4-0DEA405ED26B}" type="slidenum">
              <a:rPr lang="zh-CN" altLang="en-US" smtClean="0"/>
              <a:t>2</a:t>
            </a:fld>
            <a:endParaRPr lang="zh-CN" altLang="en-US" dirty="0"/>
          </a:p>
        </p:txBody>
      </p:sp>
      <p:sp>
        <p:nvSpPr>
          <p:cNvPr id="3" name="矩形: 圆角 2"/>
          <p:cNvSpPr/>
          <p:nvPr/>
        </p:nvSpPr>
        <p:spPr>
          <a:xfrm>
            <a:off x="3676458" y="1664032"/>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1</a:t>
            </a:r>
            <a:endParaRPr lang="zh-CN" altLang="en-US" sz="1600" dirty="0">
              <a:latin typeface="Arial" panose="020B0604020202020204" pitchFamily="34" charset="0"/>
              <a:cs typeface="Arial" panose="020B0604020202020204" pitchFamily="34" charset="0"/>
            </a:endParaRPr>
          </a:p>
        </p:txBody>
      </p:sp>
      <p:cxnSp>
        <p:nvCxnSpPr>
          <p:cNvPr id="9" name="直接连接符 8"/>
          <p:cNvCxnSpPr/>
          <p:nvPr/>
        </p:nvCxnSpPr>
        <p:spPr>
          <a:xfrm>
            <a:off x="4289196" y="2210424"/>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1" name="标题 3"/>
          <p:cNvSpPr txBox="1"/>
          <p:nvPr/>
        </p:nvSpPr>
        <p:spPr>
          <a:xfrm>
            <a:off x="525184" y="569600"/>
            <a:ext cx="10515600"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50"/>
              </a:spcAft>
            </a:pPr>
            <a:r>
              <a:rPr lang="zh-CN" altLang="en-US" sz="3200" b="1" dirty="0">
                <a:solidFill>
                  <a:srgbClr val="972022"/>
                </a:solidFill>
                <a:latin typeface="+mn-lt"/>
                <a:ea typeface="+mn-ea"/>
                <a:cs typeface="+mn-ea"/>
                <a:sym typeface="+mn-lt"/>
              </a:rPr>
              <a:t>衍生品</a:t>
            </a:r>
          </a:p>
        </p:txBody>
      </p:sp>
      <p:sp>
        <p:nvSpPr>
          <p:cNvPr id="13" name="矩形: 圆角 12"/>
          <p:cNvSpPr/>
          <p:nvPr/>
        </p:nvSpPr>
        <p:spPr>
          <a:xfrm>
            <a:off x="3676458" y="2511553"/>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2</a:t>
            </a:r>
            <a:endParaRPr lang="zh-CN" altLang="en-US" sz="1600" dirty="0">
              <a:latin typeface="Arial" panose="020B0604020202020204" pitchFamily="34" charset="0"/>
              <a:cs typeface="Arial" panose="020B0604020202020204" pitchFamily="34" charset="0"/>
            </a:endParaRPr>
          </a:p>
        </p:txBody>
      </p:sp>
      <p:cxnSp>
        <p:nvCxnSpPr>
          <p:cNvPr id="14" name="直接连接符 13"/>
          <p:cNvCxnSpPr/>
          <p:nvPr/>
        </p:nvCxnSpPr>
        <p:spPr>
          <a:xfrm>
            <a:off x="4289196" y="3057945"/>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5" name="矩形: 圆角 14"/>
          <p:cNvSpPr/>
          <p:nvPr/>
        </p:nvSpPr>
        <p:spPr>
          <a:xfrm>
            <a:off x="3676458" y="3365422"/>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3</a:t>
            </a:r>
            <a:endParaRPr lang="zh-CN" altLang="en-US" sz="1600" dirty="0">
              <a:latin typeface="Arial" panose="020B0604020202020204" pitchFamily="34" charset="0"/>
              <a:cs typeface="Arial" panose="020B0604020202020204" pitchFamily="34" charset="0"/>
            </a:endParaRPr>
          </a:p>
        </p:txBody>
      </p:sp>
      <p:cxnSp>
        <p:nvCxnSpPr>
          <p:cNvPr id="16" name="直接连接符 15"/>
          <p:cNvCxnSpPr/>
          <p:nvPr/>
        </p:nvCxnSpPr>
        <p:spPr>
          <a:xfrm>
            <a:off x="4289196" y="3911814"/>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7" name="矩形: 圆角 16"/>
          <p:cNvSpPr/>
          <p:nvPr/>
        </p:nvSpPr>
        <p:spPr>
          <a:xfrm>
            <a:off x="3676458" y="4219291"/>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4</a:t>
            </a:r>
            <a:endParaRPr lang="zh-CN" altLang="en-US" sz="1600" dirty="0">
              <a:latin typeface="Arial" panose="020B0604020202020204" pitchFamily="34" charset="0"/>
              <a:cs typeface="Arial" panose="020B0604020202020204" pitchFamily="34" charset="0"/>
            </a:endParaRPr>
          </a:p>
        </p:txBody>
      </p:sp>
      <p:cxnSp>
        <p:nvCxnSpPr>
          <p:cNvPr id="18" name="直接连接符 17"/>
          <p:cNvCxnSpPr/>
          <p:nvPr/>
        </p:nvCxnSpPr>
        <p:spPr>
          <a:xfrm>
            <a:off x="4289196" y="4765683"/>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9" name="文本框 18"/>
          <p:cNvSpPr txBox="1"/>
          <p:nvPr/>
        </p:nvSpPr>
        <p:spPr>
          <a:xfrm>
            <a:off x="4356050" y="4289236"/>
            <a:ext cx="4375830" cy="40011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dirty="0">
                <a:solidFill>
                  <a:prstClr val="white">
                    <a:lumMod val="65000"/>
                  </a:prstClr>
                </a:solidFill>
                <a:cs typeface="+mn-ea"/>
                <a:sym typeface="+mn-lt"/>
              </a:rPr>
              <a:t>期权定价</a:t>
            </a:r>
            <a:endParaRPr kumimoji="0" lang="zh-CN" altLang="en-US" sz="20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20" name="矩形: 圆角 19"/>
          <p:cNvSpPr/>
          <p:nvPr/>
        </p:nvSpPr>
        <p:spPr>
          <a:xfrm>
            <a:off x="3676458" y="5073160"/>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5</a:t>
            </a:r>
            <a:endParaRPr lang="zh-CN" altLang="en-US" sz="1600" dirty="0">
              <a:latin typeface="Arial" panose="020B0604020202020204" pitchFamily="34" charset="0"/>
              <a:cs typeface="Arial" panose="020B0604020202020204" pitchFamily="34" charset="0"/>
            </a:endParaRPr>
          </a:p>
        </p:txBody>
      </p:sp>
      <p:cxnSp>
        <p:nvCxnSpPr>
          <p:cNvPr id="21" name="直接连接符 20"/>
          <p:cNvCxnSpPr/>
          <p:nvPr/>
        </p:nvCxnSpPr>
        <p:spPr>
          <a:xfrm>
            <a:off x="4289196" y="5619552"/>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23" name="文本框 22"/>
          <p:cNvSpPr txBox="1"/>
          <p:nvPr/>
        </p:nvSpPr>
        <p:spPr>
          <a:xfrm>
            <a:off x="4356050" y="5161910"/>
            <a:ext cx="6094428" cy="400110"/>
          </a:xfrm>
          <a:prstGeom prst="rect">
            <a:avLst/>
          </a:prstGeom>
          <a:noFill/>
        </p:spPr>
        <p:txBody>
          <a:bodyPr wrap="square">
            <a:spAutoFit/>
          </a:bodyPr>
          <a:lstStyle/>
          <a:p>
            <a:r>
              <a:rPr lang="zh-CN" altLang="en-US" sz="2000" dirty="0">
                <a:solidFill>
                  <a:prstClr val="white">
                    <a:lumMod val="65000"/>
                  </a:prstClr>
                </a:solidFill>
                <a:cs typeface="+mn-ea"/>
                <a:sym typeface="+mn-lt"/>
              </a:rPr>
              <a:t>期权策略及实证</a:t>
            </a:r>
            <a:endParaRPr lang="zh-CN" alt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趋势跟随策略</a:t>
            </a:r>
            <a:r>
              <a:rPr lang="en-US" altLang="zh-CN" dirty="0">
                <a:latin typeface="+mn-lt"/>
                <a:ea typeface="+mn-ea"/>
                <a:cs typeface="+mn-ea"/>
                <a:sym typeface="+mn-lt"/>
              </a:rPr>
              <a:t>-</a:t>
            </a:r>
            <a:r>
              <a:rPr lang="zh-CN" altLang="en-US" dirty="0">
                <a:latin typeface="+mn-lt"/>
                <a:ea typeface="+mn-ea"/>
                <a:cs typeface="+mn-ea"/>
                <a:sym typeface="+mn-lt"/>
              </a:rPr>
              <a:t>均线策略</a:t>
            </a:r>
          </a:p>
        </p:txBody>
      </p:sp>
      <p:sp>
        <p:nvSpPr>
          <p:cNvPr id="2" name="灯片编号占位符 1"/>
          <p:cNvSpPr>
            <a:spLocks noGrp="1"/>
          </p:cNvSpPr>
          <p:nvPr>
            <p:ph type="sldNum" sz="quarter" idx="12"/>
          </p:nvPr>
        </p:nvSpPr>
        <p:spPr/>
        <p:txBody>
          <a:bodyPr/>
          <a:lstStyle/>
          <a:p>
            <a:fld id="{1EA6C56D-0CE0-47FB-86BA-7B1B4E55B176}" type="slidenum">
              <a:rPr lang="zh-CN" altLang="en-US" smtClean="0"/>
              <a:t>20</a:t>
            </a:fld>
            <a:endParaRPr lang="zh-CN" altLang="en-US" dirty="0"/>
          </a:p>
        </p:txBody>
      </p:sp>
      <p:sp>
        <p:nvSpPr>
          <p:cNvPr id="9" name="文本框 8"/>
          <p:cNvSpPr txBox="1"/>
          <p:nvPr/>
        </p:nvSpPr>
        <p:spPr>
          <a:xfrm>
            <a:off x="355600" y="1054560"/>
            <a:ext cx="10881889" cy="584775"/>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spcAft>
                <a:spcPts val="50"/>
              </a:spcAft>
              <a:buClrTx/>
              <a:buSzTx/>
              <a:buFont typeface="Arial" panose="020B0604020202020204" pitchFamily="34" charset="0"/>
              <a:buChar char="•"/>
              <a:defRPr/>
            </a:pPr>
            <a:r>
              <a:rPr lang="en-US" altLang="zh-CN" sz="1600" b="0" i="0" dirty="0">
                <a:solidFill>
                  <a:srgbClr val="121212"/>
                </a:solidFill>
                <a:effectLst/>
                <a:latin typeface="-apple-system"/>
              </a:rPr>
              <a:t>MACD</a:t>
            </a:r>
            <a:r>
              <a:rPr lang="zh-CN" altLang="en-US" sz="1600" dirty="0">
                <a:solidFill>
                  <a:srgbClr val="121212"/>
                </a:solidFill>
                <a:latin typeface="-apple-system"/>
              </a:rPr>
              <a:t>策略：</a:t>
            </a:r>
            <a:r>
              <a:rPr lang="en-US" altLang="zh-CN" sz="1600" dirty="0">
                <a:solidFill>
                  <a:srgbClr val="121212"/>
                </a:solidFill>
                <a:latin typeface="-apple-system"/>
              </a:rPr>
              <a:t>MACD</a:t>
            </a:r>
            <a:r>
              <a:rPr lang="zh-CN" altLang="en-US" sz="1600" dirty="0">
                <a:solidFill>
                  <a:srgbClr val="121212"/>
                </a:solidFill>
                <a:latin typeface="-apple-system"/>
              </a:rPr>
              <a:t>是常见的指数指标之一，由</a:t>
            </a:r>
            <a:r>
              <a:rPr lang="en-US" altLang="zh-CN" sz="1600" dirty="0" err="1">
                <a:solidFill>
                  <a:srgbClr val="121212"/>
                </a:solidFill>
                <a:latin typeface="-apple-system"/>
              </a:rPr>
              <a:t>Greal</a:t>
            </a:r>
            <a:r>
              <a:rPr lang="en-US" altLang="zh-CN" sz="1600" dirty="0">
                <a:solidFill>
                  <a:srgbClr val="121212"/>
                </a:solidFill>
                <a:latin typeface="-apple-system"/>
              </a:rPr>
              <a:t> Appel </a:t>
            </a:r>
            <a:r>
              <a:rPr lang="zh-CN" altLang="en-US" sz="1600" dirty="0">
                <a:solidFill>
                  <a:srgbClr val="121212"/>
                </a:solidFill>
                <a:latin typeface="-apple-system"/>
              </a:rPr>
              <a:t>于</a:t>
            </a:r>
            <a:r>
              <a:rPr lang="en-US" altLang="zh-CN" sz="1600" dirty="0">
                <a:solidFill>
                  <a:srgbClr val="121212"/>
                </a:solidFill>
                <a:latin typeface="-apple-system"/>
              </a:rPr>
              <a:t>1970</a:t>
            </a:r>
            <a:r>
              <a:rPr lang="zh-CN" altLang="en-US" sz="1600" dirty="0">
                <a:solidFill>
                  <a:srgbClr val="121212"/>
                </a:solidFill>
                <a:latin typeface="-apple-system"/>
              </a:rPr>
              <a:t>年提出。</a:t>
            </a:r>
            <a:r>
              <a:rPr lang="en-US" altLang="zh-CN" sz="1600" dirty="0">
                <a:solidFill>
                  <a:srgbClr val="121212"/>
                </a:solidFill>
                <a:latin typeface="-apple-system"/>
              </a:rPr>
              <a:t>MACD</a:t>
            </a:r>
            <a:r>
              <a:rPr lang="zh-CN" altLang="en-US" sz="1600" dirty="0">
                <a:solidFill>
                  <a:srgbClr val="121212"/>
                </a:solidFill>
                <a:latin typeface="-apple-system"/>
              </a:rPr>
              <a:t>利用收盘价短期均线（常用</a:t>
            </a:r>
            <a:r>
              <a:rPr lang="en-US" altLang="zh-CN" sz="1600" dirty="0">
                <a:solidFill>
                  <a:srgbClr val="121212"/>
                </a:solidFill>
                <a:latin typeface="-apple-system"/>
              </a:rPr>
              <a:t>12</a:t>
            </a:r>
            <a:r>
              <a:rPr lang="zh-CN" altLang="en-US" sz="1600" dirty="0">
                <a:solidFill>
                  <a:srgbClr val="121212"/>
                </a:solidFill>
                <a:latin typeface="-apple-system"/>
              </a:rPr>
              <a:t>日均线）与长期均线（常用</a:t>
            </a:r>
            <a:r>
              <a:rPr lang="en-US" altLang="zh-CN" sz="1600" dirty="0">
                <a:solidFill>
                  <a:srgbClr val="121212"/>
                </a:solidFill>
                <a:latin typeface="-apple-system"/>
              </a:rPr>
              <a:t>26</a:t>
            </a:r>
            <a:r>
              <a:rPr lang="zh-CN" altLang="en-US" sz="1600" dirty="0">
                <a:solidFill>
                  <a:srgbClr val="121212"/>
                </a:solidFill>
                <a:latin typeface="-apple-system"/>
              </a:rPr>
              <a:t>日）的聚合与分离状况，对买入、卖出时机进行判断</a:t>
            </a:r>
            <a:endParaRPr lang="en-US" altLang="zh-CN" sz="1600" b="1" i="0" dirty="0">
              <a:solidFill>
                <a:srgbClr val="121212"/>
              </a:solidFill>
              <a:effectLst/>
              <a:latin typeface="-apple-system"/>
            </a:endParaRPr>
          </a:p>
        </p:txBody>
      </p:sp>
      <p:sp>
        <p:nvSpPr>
          <p:cNvPr id="7" name="文本框 6"/>
          <p:cNvSpPr txBox="1"/>
          <p:nvPr/>
        </p:nvSpPr>
        <p:spPr>
          <a:xfrm>
            <a:off x="355600" y="1763644"/>
            <a:ext cx="10881889" cy="1892826"/>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spcAft>
                <a:spcPts val="50"/>
              </a:spcAft>
              <a:buClrTx/>
              <a:buSzTx/>
              <a:buFont typeface="Arial" panose="020B0604020202020204" pitchFamily="34" charset="0"/>
              <a:buChar char="•"/>
              <a:defRPr/>
            </a:pPr>
            <a:r>
              <a:rPr lang="en-US" altLang="zh-CN" sz="1600" b="0" i="0" dirty="0">
                <a:solidFill>
                  <a:srgbClr val="121212"/>
                </a:solidFill>
                <a:effectLst/>
                <a:latin typeface="-apple-system"/>
              </a:rPr>
              <a:t>12</a:t>
            </a:r>
            <a:r>
              <a:rPr lang="zh-CN" altLang="en-US" sz="1600" b="0" i="0" dirty="0">
                <a:solidFill>
                  <a:srgbClr val="121212"/>
                </a:solidFill>
                <a:effectLst/>
                <a:latin typeface="-apple-system"/>
              </a:rPr>
              <a:t>日</a:t>
            </a:r>
            <a:r>
              <a:rPr lang="en-US" altLang="zh-CN" sz="1600" b="0" i="0" dirty="0">
                <a:solidFill>
                  <a:srgbClr val="121212"/>
                </a:solidFill>
                <a:effectLst/>
                <a:latin typeface="-apple-system"/>
              </a:rPr>
              <a:t>EMA EMA</a:t>
            </a:r>
            <a:r>
              <a:rPr lang="en-US" altLang="zh-CN" sz="1600" dirty="0">
                <a:solidFill>
                  <a:srgbClr val="121212"/>
                </a:solidFill>
                <a:latin typeface="-apple-system"/>
              </a:rPr>
              <a:t>(12)=</a:t>
            </a:r>
            <a:r>
              <a:rPr lang="zh-CN" altLang="en-US" sz="1600" dirty="0">
                <a:solidFill>
                  <a:srgbClr val="121212"/>
                </a:solidFill>
                <a:latin typeface="-apple-system"/>
              </a:rPr>
              <a:t>前一日</a:t>
            </a:r>
            <a:r>
              <a:rPr lang="en-US" altLang="zh-CN" sz="1600" dirty="0">
                <a:solidFill>
                  <a:srgbClr val="121212"/>
                </a:solidFill>
                <a:latin typeface="-apple-system"/>
              </a:rPr>
              <a:t>EMA(12) * 11/23 + </a:t>
            </a:r>
            <a:r>
              <a:rPr lang="zh-CN" altLang="en-US" sz="1600" dirty="0">
                <a:solidFill>
                  <a:srgbClr val="121212"/>
                </a:solidFill>
                <a:latin typeface="-apple-system"/>
              </a:rPr>
              <a:t>今日收盘价 </a:t>
            </a:r>
            <a:r>
              <a:rPr lang="en-US" altLang="zh-CN" sz="1600" dirty="0">
                <a:solidFill>
                  <a:srgbClr val="121212"/>
                </a:solidFill>
                <a:latin typeface="-apple-system"/>
              </a:rPr>
              <a:t>* 2/13</a:t>
            </a:r>
          </a:p>
          <a:p>
            <a:pPr marL="285750" marR="0" lvl="0" indent="-285750" algn="l" defTabSz="914400" rtl="0" eaLnBrk="1" fontAlgn="auto" latinLnBrk="0" hangingPunct="1">
              <a:spcAft>
                <a:spcPts val="50"/>
              </a:spcAft>
              <a:buClrTx/>
              <a:buSzTx/>
              <a:buFont typeface="Arial" panose="020B0604020202020204" pitchFamily="34" charset="0"/>
              <a:buChar char="•"/>
              <a:defRPr/>
            </a:pPr>
            <a:r>
              <a:rPr lang="en-US" altLang="zh-CN" sz="1600" i="0" dirty="0">
                <a:solidFill>
                  <a:srgbClr val="121212"/>
                </a:solidFill>
                <a:effectLst/>
                <a:latin typeface="-apple-system"/>
              </a:rPr>
              <a:t>26</a:t>
            </a:r>
            <a:r>
              <a:rPr lang="zh-CN" altLang="en-US" sz="1600" i="0" dirty="0">
                <a:solidFill>
                  <a:srgbClr val="121212"/>
                </a:solidFill>
                <a:effectLst/>
                <a:latin typeface="-apple-system"/>
              </a:rPr>
              <a:t>日</a:t>
            </a:r>
            <a:r>
              <a:rPr lang="en-US" altLang="zh-CN" sz="1600" i="0" dirty="0">
                <a:solidFill>
                  <a:srgbClr val="121212"/>
                </a:solidFill>
                <a:effectLst/>
                <a:latin typeface="-apple-system"/>
              </a:rPr>
              <a:t>EMA EMA(26)=</a:t>
            </a:r>
            <a:r>
              <a:rPr lang="zh-CN" altLang="en-US" sz="1600" i="0" dirty="0">
                <a:solidFill>
                  <a:srgbClr val="121212"/>
                </a:solidFill>
                <a:effectLst/>
                <a:latin typeface="-apple-system"/>
              </a:rPr>
              <a:t>前一日</a:t>
            </a:r>
            <a:r>
              <a:rPr lang="en-US" altLang="zh-CN" sz="1600" i="0" dirty="0">
                <a:solidFill>
                  <a:srgbClr val="121212"/>
                </a:solidFill>
                <a:effectLst/>
                <a:latin typeface="-apple-system"/>
              </a:rPr>
              <a:t>EMA(26) * 25/27 + </a:t>
            </a:r>
            <a:r>
              <a:rPr lang="zh-CN" altLang="en-US" sz="1600" i="0" dirty="0">
                <a:solidFill>
                  <a:srgbClr val="121212"/>
                </a:solidFill>
                <a:effectLst/>
                <a:latin typeface="-apple-system"/>
              </a:rPr>
              <a:t>今日收盘价 </a:t>
            </a:r>
            <a:r>
              <a:rPr lang="en-US" altLang="zh-CN" sz="1600" i="0" dirty="0">
                <a:solidFill>
                  <a:srgbClr val="121212"/>
                </a:solidFill>
                <a:effectLst/>
                <a:latin typeface="-apple-system"/>
              </a:rPr>
              <a:t>* 2/27</a:t>
            </a:r>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sz="1600" i="0" dirty="0">
                <a:solidFill>
                  <a:srgbClr val="121212"/>
                </a:solidFill>
                <a:effectLst/>
                <a:latin typeface="-apple-system"/>
              </a:rPr>
              <a:t>差离值</a:t>
            </a:r>
            <a:r>
              <a:rPr lang="en-US" altLang="zh-CN" sz="1600" dirty="0">
                <a:solidFill>
                  <a:srgbClr val="121212"/>
                </a:solidFill>
                <a:latin typeface="-apple-system"/>
              </a:rPr>
              <a:t> DIF=EMA(12) – EMA(26)</a:t>
            </a:r>
            <a:r>
              <a:rPr lang="zh-CN" altLang="en-US" sz="1600" dirty="0">
                <a:solidFill>
                  <a:srgbClr val="121212"/>
                </a:solidFill>
                <a:latin typeface="-apple-system"/>
              </a:rPr>
              <a:t>，初始值 </a:t>
            </a:r>
            <a:r>
              <a:rPr lang="en-US" altLang="zh-CN" sz="1600" dirty="0">
                <a:solidFill>
                  <a:srgbClr val="121212"/>
                </a:solidFill>
                <a:latin typeface="-apple-system"/>
              </a:rPr>
              <a:t>DIF=0</a:t>
            </a:r>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sz="1600" dirty="0">
                <a:solidFill>
                  <a:srgbClr val="121212"/>
                </a:solidFill>
                <a:latin typeface="-apple-system"/>
              </a:rPr>
              <a:t>今日</a:t>
            </a:r>
            <a:r>
              <a:rPr lang="en-US" altLang="zh-CN" sz="1600" i="0" dirty="0">
                <a:solidFill>
                  <a:srgbClr val="121212"/>
                </a:solidFill>
                <a:effectLst/>
                <a:latin typeface="-apple-system"/>
              </a:rPr>
              <a:t>DEA= (</a:t>
            </a:r>
            <a:r>
              <a:rPr lang="zh-CN" altLang="en-US" sz="1600" dirty="0">
                <a:solidFill>
                  <a:srgbClr val="121212"/>
                </a:solidFill>
                <a:latin typeface="-apple-system"/>
              </a:rPr>
              <a:t>前一日</a:t>
            </a:r>
            <a:r>
              <a:rPr lang="en-US" altLang="zh-CN" sz="1600" dirty="0">
                <a:solidFill>
                  <a:srgbClr val="121212"/>
                </a:solidFill>
                <a:latin typeface="-apple-system"/>
              </a:rPr>
              <a:t>DEA * 8/10 + </a:t>
            </a:r>
            <a:r>
              <a:rPr lang="zh-CN" altLang="en-US" sz="1600" dirty="0">
                <a:solidFill>
                  <a:srgbClr val="121212"/>
                </a:solidFill>
                <a:latin typeface="-apple-system"/>
              </a:rPr>
              <a:t>今日</a:t>
            </a:r>
            <a:r>
              <a:rPr lang="en-US" altLang="zh-CN" sz="1600" dirty="0">
                <a:solidFill>
                  <a:srgbClr val="121212"/>
                </a:solidFill>
                <a:latin typeface="-apple-system"/>
              </a:rPr>
              <a:t>DIF * 2/10</a:t>
            </a:r>
            <a:r>
              <a:rPr lang="en-US" altLang="zh-CN" sz="1600" i="0" dirty="0">
                <a:solidFill>
                  <a:srgbClr val="121212"/>
                </a:solidFill>
                <a:effectLst/>
                <a:latin typeface="-apple-system"/>
              </a:rPr>
              <a:t>)</a:t>
            </a:r>
            <a:r>
              <a:rPr lang="zh-CN" altLang="en-US" sz="1600" i="0" dirty="0">
                <a:solidFill>
                  <a:srgbClr val="121212"/>
                </a:solidFill>
                <a:effectLst/>
                <a:latin typeface="-apple-system"/>
              </a:rPr>
              <a:t>，初始值</a:t>
            </a:r>
            <a:r>
              <a:rPr lang="en-US" altLang="zh-CN" sz="1600" i="0" dirty="0">
                <a:solidFill>
                  <a:srgbClr val="121212"/>
                </a:solidFill>
                <a:effectLst/>
                <a:latin typeface="-apple-system"/>
              </a:rPr>
              <a:t>DEA=0</a:t>
            </a:r>
          </a:p>
          <a:p>
            <a:pPr marL="285750" marR="0" lvl="0" indent="-285750" algn="l" defTabSz="914400" rtl="0" eaLnBrk="1" fontAlgn="auto" latinLnBrk="0" hangingPunct="1">
              <a:spcAft>
                <a:spcPts val="50"/>
              </a:spcAft>
              <a:buClrTx/>
              <a:buSzTx/>
              <a:buFont typeface="Arial" panose="020B0604020202020204" pitchFamily="34" charset="0"/>
              <a:buChar char="•"/>
              <a:defRPr/>
            </a:pPr>
            <a:r>
              <a:rPr lang="en-US" altLang="zh-CN" sz="1600" dirty="0">
                <a:solidFill>
                  <a:srgbClr val="121212"/>
                </a:solidFill>
                <a:latin typeface="-apple-system"/>
              </a:rPr>
              <a:t>MACD= 2* (DIF- DEA)</a:t>
            </a:r>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sz="1600" b="1" i="0" dirty="0">
                <a:solidFill>
                  <a:srgbClr val="121212"/>
                </a:solidFill>
                <a:effectLst/>
                <a:latin typeface="-apple-system"/>
              </a:rPr>
              <a:t>策略逻辑：当</a:t>
            </a:r>
            <a:r>
              <a:rPr lang="en-US" altLang="zh-CN" sz="1600" b="1" i="0" dirty="0">
                <a:solidFill>
                  <a:srgbClr val="121212"/>
                </a:solidFill>
                <a:effectLst/>
                <a:latin typeface="-apple-system"/>
              </a:rPr>
              <a:t>DIF&gt;0 &amp; MACD&gt;0</a:t>
            </a:r>
            <a:r>
              <a:rPr lang="zh-CN" altLang="en-US" sz="1600" b="1" i="0" dirty="0">
                <a:solidFill>
                  <a:srgbClr val="121212"/>
                </a:solidFill>
                <a:effectLst/>
                <a:latin typeface="-apple-system"/>
              </a:rPr>
              <a:t>，则入场做多或空头获利了结；</a:t>
            </a:r>
            <a:endParaRPr lang="en-US" altLang="zh-CN" sz="1600" b="1" i="0" dirty="0">
              <a:solidFill>
                <a:srgbClr val="121212"/>
              </a:solidFill>
              <a:effectLst/>
              <a:latin typeface="-apple-system"/>
            </a:endParaRPr>
          </a:p>
          <a:p>
            <a:pPr lvl="2">
              <a:spcAft>
                <a:spcPts val="50"/>
              </a:spcAft>
              <a:defRPr/>
            </a:pPr>
            <a:r>
              <a:rPr lang="en-US" altLang="zh-CN" sz="1600" b="1" i="0" dirty="0">
                <a:solidFill>
                  <a:srgbClr val="121212"/>
                </a:solidFill>
                <a:effectLst/>
                <a:latin typeface="-apple-system"/>
              </a:rPr>
              <a:t>        </a:t>
            </a:r>
            <a:r>
              <a:rPr lang="zh-CN" altLang="en-US" sz="1600" b="1" i="0" dirty="0">
                <a:solidFill>
                  <a:srgbClr val="121212"/>
                </a:solidFill>
                <a:effectLst/>
                <a:latin typeface="-apple-system"/>
              </a:rPr>
              <a:t>当</a:t>
            </a:r>
            <a:r>
              <a:rPr lang="en-US" altLang="zh-CN" sz="1600" b="1" i="0" dirty="0">
                <a:solidFill>
                  <a:srgbClr val="121212"/>
                </a:solidFill>
                <a:effectLst/>
                <a:latin typeface="-apple-system"/>
              </a:rPr>
              <a:t>DIF&lt;0 &amp; MACD&lt;0</a:t>
            </a:r>
            <a:r>
              <a:rPr lang="zh-CN" altLang="en-US" sz="1600" b="1" i="0" dirty="0">
                <a:solidFill>
                  <a:srgbClr val="121212"/>
                </a:solidFill>
                <a:effectLst/>
                <a:latin typeface="-apple-system"/>
              </a:rPr>
              <a:t>，</a:t>
            </a:r>
            <a:r>
              <a:rPr lang="en-US" altLang="zh-CN" sz="1600" b="1" i="0" dirty="0">
                <a:solidFill>
                  <a:srgbClr val="121212"/>
                </a:solidFill>
                <a:effectLst/>
                <a:latin typeface="-apple-system"/>
              </a:rPr>
              <a:t> </a:t>
            </a:r>
            <a:r>
              <a:rPr lang="zh-CN" altLang="en-US" sz="1600" b="1" i="0" dirty="0">
                <a:solidFill>
                  <a:srgbClr val="121212"/>
                </a:solidFill>
                <a:effectLst/>
                <a:latin typeface="-apple-system"/>
              </a:rPr>
              <a:t>则入场做空或多头获利了结</a:t>
            </a:r>
            <a:endParaRPr lang="en-US" altLang="zh-CN" sz="1600" b="1" i="0" dirty="0">
              <a:solidFill>
                <a:srgbClr val="121212"/>
              </a:solidFill>
              <a:effectLst/>
              <a:latin typeface="-apple-system"/>
            </a:endParaRPr>
          </a:p>
        </p:txBody>
      </p:sp>
      <p:sp>
        <p:nvSpPr>
          <p:cNvPr id="8" name="文本框 7"/>
          <p:cNvSpPr txBox="1"/>
          <p:nvPr/>
        </p:nvSpPr>
        <p:spPr>
          <a:xfrm>
            <a:off x="355600" y="4265106"/>
            <a:ext cx="10881889" cy="1595309"/>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sz="1600" b="0" i="0" dirty="0">
                <a:solidFill>
                  <a:srgbClr val="121212"/>
                </a:solidFill>
                <a:effectLst/>
                <a:latin typeface="-apple-system"/>
              </a:rPr>
              <a:t>移动平均线策略：移动平均线由著名的美国投资专家</a:t>
            </a:r>
            <a:r>
              <a:rPr lang="en-US" altLang="zh-CN" sz="1600" b="0" i="0" dirty="0">
                <a:solidFill>
                  <a:srgbClr val="121212"/>
                </a:solidFill>
                <a:effectLst/>
                <a:latin typeface="-apple-system"/>
              </a:rPr>
              <a:t>Joseph </a:t>
            </a:r>
            <a:r>
              <a:rPr lang="en-US" altLang="zh-CN" sz="1600" b="0" i="0" dirty="0" err="1">
                <a:solidFill>
                  <a:srgbClr val="121212"/>
                </a:solidFill>
                <a:effectLst/>
                <a:latin typeface="-apple-system"/>
              </a:rPr>
              <a:t>E.Granville</a:t>
            </a:r>
            <a:r>
              <a:rPr lang="en-US" altLang="zh-CN" sz="1600" b="0" i="0" dirty="0">
                <a:solidFill>
                  <a:srgbClr val="121212"/>
                </a:solidFill>
                <a:effectLst/>
                <a:latin typeface="-apple-system"/>
              </a:rPr>
              <a:t>(</a:t>
            </a:r>
            <a:r>
              <a:rPr lang="zh-CN" altLang="en-US" sz="1600" dirty="0">
                <a:solidFill>
                  <a:srgbClr val="121212"/>
                </a:solidFill>
                <a:latin typeface="-apple-system"/>
              </a:rPr>
              <a:t>格兰威尔</a:t>
            </a:r>
            <a:r>
              <a:rPr lang="en-US" altLang="zh-CN" sz="1600" b="0" i="0" dirty="0">
                <a:solidFill>
                  <a:srgbClr val="121212"/>
                </a:solidFill>
                <a:effectLst/>
                <a:latin typeface="-apple-system"/>
              </a:rPr>
              <a:t>)</a:t>
            </a:r>
            <a:r>
              <a:rPr lang="zh-CN" altLang="en-US" sz="1600" b="0" i="0" dirty="0">
                <a:solidFill>
                  <a:srgbClr val="121212"/>
                </a:solidFill>
                <a:effectLst/>
                <a:latin typeface="-apple-system"/>
              </a:rPr>
              <a:t>于</a:t>
            </a:r>
            <a:r>
              <a:rPr lang="en-US" altLang="zh-CN" sz="1600" b="0" i="0" dirty="0">
                <a:solidFill>
                  <a:srgbClr val="121212"/>
                </a:solidFill>
                <a:effectLst/>
                <a:latin typeface="-apple-system"/>
              </a:rPr>
              <a:t>20</a:t>
            </a:r>
            <a:r>
              <a:rPr lang="zh-CN" altLang="en-US" sz="1600" b="0" i="0" dirty="0">
                <a:solidFill>
                  <a:srgbClr val="121212"/>
                </a:solidFill>
                <a:effectLst/>
                <a:latin typeface="-apple-system"/>
              </a:rPr>
              <a:t>世纪中期提出来的，均线理论是当今应用最普遍的技术指标之一。</a:t>
            </a:r>
            <a:endParaRPr lang="en-US" altLang="zh-CN" sz="1600" b="0" i="0" dirty="0">
              <a:solidFill>
                <a:srgbClr val="121212"/>
              </a:solidFill>
              <a:effectLst/>
              <a:latin typeface="-apple-system"/>
            </a:endParaRPr>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sz="1600" dirty="0">
                <a:solidFill>
                  <a:srgbClr val="121212"/>
                </a:solidFill>
                <a:latin typeface="-apple-system"/>
              </a:rPr>
              <a:t>移动均线常用线有</a:t>
            </a:r>
            <a:r>
              <a:rPr lang="en-US" altLang="zh-CN" sz="1600" dirty="0">
                <a:solidFill>
                  <a:srgbClr val="121212"/>
                </a:solidFill>
                <a:latin typeface="-apple-system"/>
              </a:rPr>
              <a:t>5</a:t>
            </a:r>
            <a:r>
              <a:rPr lang="zh-CN" altLang="en-US" sz="1600" dirty="0">
                <a:solidFill>
                  <a:srgbClr val="121212"/>
                </a:solidFill>
                <a:latin typeface="-apple-system"/>
              </a:rPr>
              <a:t>天，</a:t>
            </a:r>
            <a:r>
              <a:rPr lang="en-US" altLang="zh-CN" sz="1600" dirty="0">
                <a:solidFill>
                  <a:srgbClr val="121212"/>
                </a:solidFill>
                <a:latin typeface="-apple-system"/>
              </a:rPr>
              <a:t>10</a:t>
            </a:r>
            <a:r>
              <a:rPr lang="zh-CN" altLang="en-US" sz="1600" dirty="0">
                <a:solidFill>
                  <a:srgbClr val="121212"/>
                </a:solidFill>
                <a:latin typeface="-apple-system"/>
              </a:rPr>
              <a:t>天，</a:t>
            </a:r>
            <a:r>
              <a:rPr lang="en-US" altLang="zh-CN" sz="1600" dirty="0">
                <a:solidFill>
                  <a:srgbClr val="121212"/>
                </a:solidFill>
                <a:latin typeface="-apple-system"/>
              </a:rPr>
              <a:t>30</a:t>
            </a:r>
            <a:r>
              <a:rPr lang="zh-CN" altLang="en-US" sz="1600" dirty="0">
                <a:solidFill>
                  <a:srgbClr val="121212"/>
                </a:solidFill>
                <a:latin typeface="-apple-system"/>
              </a:rPr>
              <a:t>天，</a:t>
            </a:r>
            <a:r>
              <a:rPr lang="en-US" altLang="zh-CN" sz="1600" dirty="0">
                <a:solidFill>
                  <a:srgbClr val="121212"/>
                </a:solidFill>
                <a:latin typeface="-apple-system"/>
              </a:rPr>
              <a:t>60</a:t>
            </a:r>
            <a:r>
              <a:rPr lang="zh-CN" altLang="en-US" sz="1600" dirty="0">
                <a:solidFill>
                  <a:srgbClr val="121212"/>
                </a:solidFill>
                <a:latin typeface="-apple-system"/>
              </a:rPr>
              <a:t>天，</a:t>
            </a:r>
            <a:r>
              <a:rPr lang="en-US" altLang="zh-CN" sz="1600" dirty="0">
                <a:solidFill>
                  <a:srgbClr val="121212"/>
                </a:solidFill>
                <a:latin typeface="-apple-system"/>
              </a:rPr>
              <a:t>120</a:t>
            </a:r>
            <a:r>
              <a:rPr lang="zh-CN" altLang="en-US" sz="1600" dirty="0">
                <a:solidFill>
                  <a:srgbClr val="121212"/>
                </a:solidFill>
                <a:latin typeface="-apple-system"/>
              </a:rPr>
              <a:t>天和</a:t>
            </a:r>
            <a:r>
              <a:rPr lang="en-US" altLang="zh-CN" sz="1600" dirty="0">
                <a:solidFill>
                  <a:srgbClr val="121212"/>
                </a:solidFill>
                <a:latin typeface="-apple-system"/>
              </a:rPr>
              <a:t>240</a:t>
            </a:r>
            <a:r>
              <a:rPr lang="zh-CN" altLang="en-US" sz="1600" dirty="0">
                <a:solidFill>
                  <a:srgbClr val="121212"/>
                </a:solidFill>
                <a:latin typeface="-apple-system"/>
              </a:rPr>
              <a:t>天。</a:t>
            </a:r>
            <a:r>
              <a:rPr lang="en-US" altLang="zh-CN" sz="1600" dirty="0">
                <a:solidFill>
                  <a:srgbClr val="121212"/>
                </a:solidFill>
                <a:latin typeface="-apple-system"/>
              </a:rPr>
              <a:t>5</a:t>
            </a:r>
            <a:r>
              <a:rPr lang="zh-CN" altLang="en-US" sz="1600" dirty="0">
                <a:solidFill>
                  <a:srgbClr val="121212"/>
                </a:solidFill>
                <a:latin typeface="-apple-system"/>
              </a:rPr>
              <a:t>天和</a:t>
            </a:r>
            <a:r>
              <a:rPr lang="en-US" altLang="zh-CN" sz="1600" dirty="0">
                <a:solidFill>
                  <a:srgbClr val="121212"/>
                </a:solidFill>
                <a:latin typeface="-apple-system"/>
              </a:rPr>
              <a:t>10</a:t>
            </a:r>
            <a:r>
              <a:rPr lang="zh-CN" altLang="en-US" sz="1600" dirty="0">
                <a:solidFill>
                  <a:srgbClr val="121212"/>
                </a:solidFill>
                <a:latin typeface="-apple-system"/>
              </a:rPr>
              <a:t>天的短期移动平均线被称为日均线指标；</a:t>
            </a:r>
            <a:r>
              <a:rPr lang="en-US" altLang="zh-CN" sz="1600" dirty="0">
                <a:solidFill>
                  <a:srgbClr val="121212"/>
                </a:solidFill>
                <a:latin typeface="-apple-system"/>
              </a:rPr>
              <a:t>30</a:t>
            </a:r>
            <a:r>
              <a:rPr lang="zh-CN" altLang="en-US" sz="1600" dirty="0">
                <a:solidFill>
                  <a:srgbClr val="121212"/>
                </a:solidFill>
                <a:latin typeface="-apple-system"/>
              </a:rPr>
              <a:t>天和</a:t>
            </a:r>
            <a:r>
              <a:rPr lang="en-US" altLang="zh-CN" sz="1600" dirty="0">
                <a:solidFill>
                  <a:srgbClr val="121212"/>
                </a:solidFill>
                <a:latin typeface="-apple-system"/>
              </a:rPr>
              <a:t>60</a:t>
            </a:r>
            <a:r>
              <a:rPr lang="zh-CN" altLang="en-US" sz="1600" dirty="0">
                <a:solidFill>
                  <a:srgbClr val="121212"/>
                </a:solidFill>
                <a:latin typeface="-apple-system"/>
              </a:rPr>
              <a:t>天中期均线指标被称为季均线指标；</a:t>
            </a:r>
            <a:r>
              <a:rPr lang="en-US" altLang="zh-CN" sz="1600" dirty="0">
                <a:solidFill>
                  <a:srgbClr val="121212"/>
                </a:solidFill>
                <a:latin typeface="-apple-system"/>
              </a:rPr>
              <a:t>120</a:t>
            </a:r>
            <a:r>
              <a:rPr lang="zh-CN" altLang="en-US" sz="1600" dirty="0">
                <a:solidFill>
                  <a:srgbClr val="121212"/>
                </a:solidFill>
                <a:latin typeface="-apple-system"/>
              </a:rPr>
              <a:t>天和</a:t>
            </a:r>
            <a:r>
              <a:rPr lang="en-US" altLang="zh-CN" sz="1600" dirty="0">
                <a:solidFill>
                  <a:srgbClr val="121212"/>
                </a:solidFill>
                <a:latin typeface="-apple-system"/>
              </a:rPr>
              <a:t>240</a:t>
            </a:r>
            <a:r>
              <a:rPr lang="zh-CN" altLang="en-US" sz="1600" dirty="0">
                <a:solidFill>
                  <a:srgbClr val="121212"/>
                </a:solidFill>
                <a:latin typeface="-apple-system"/>
              </a:rPr>
              <a:t>天长期均线指标被称为年均线指标。</a:t>
            </a:r>
            <a:endParaRPr lang="en-US" altLang="zh-CN" sz="1600" dirty="0">
              <a:solidFill>
                <a:srgbClr val="121212"/>
              </a:solidFill>
              <a:latin typeface="-apple-system"/>
            </a:endParaRPr>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sz="1600" b="1" i="0" dirty="0">
                <a:solidFill>
                  <a:srgbClr val="121212"/>
                </a:solidFill>
                <a:effectLst/>
                <a:latin typeface="-apple-system"/>
              </a:rPr>
              <a:t>比较移动平均线与当前价格的关系。如果当前价格上涨，高于移动平均线，则产生买入信号，如果当前价格下跌，低于其移动平均线，则产生卖出信号</a:t>
            </a:r>
            <a:endParaRPr lang="en-US" altLang="zh-CN" sz="1600" b="1" i="0" dirty="0">
              <a:solidFill>
                <a:srgbClr val="121212"/>
              </a:solidFill>
              <a:effectLst/>
              <a:latin typeface="-apple-system"/>
            </a:endParaRPr>
          </a:p>
        </p:txBody>
      </p:sp>
      <p:sp>
        <p:nvSpPr>
          <p:cNvPr id="10" name="文本框 9"/>
          <p:cNvSpPr txBox="1"/>
          <p:nvPr/>
        </p:nvSpPr>
        <p:spPr>
          <a:xfrm>
            <a:off x="355600" y="774433"/>
            <a:ext cx="1595755" cy="307777"/>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MACD</a:t>
            </a:r>
            <a:r>
              <a:rPr kumimoji="0" lang="zh-CN" altLang="en-US" sz="1400" b="0" i="0" u="none" strike="noStrike" kern="1200" cap="none" spc="0" normalizeH="0" baseline="0" noProof="0" dirty="0">
                <a:ln>
                  <a:noFill/>
                </a:ln>
                <a:solidFill>
                  <a:prstClr val="white"/>
                </a:solidFill>
                <a:effectLst/>
                <a:uLnTx/>
                <a:uFillTx/>
                <a:cs typeface="+mn-ea"/>
                <a:sym typeface="+mn-lt"/>
              </a:rPr>
              <a:t>通道策略</a:t>
            </a:r>
          </a:p>
        </p:txBody>
      </p:sp>
      <p:sp>
        <p:nvSpPr>
          <p:cNvPr id="12" name="文本框 11"/>
          <p:cNvSpPr txBox="1"/>
          <p:nvPr/>
        </p:nvSpPr>
        <p:spPr>
          <a:xfrm>
            <a:off x="338561" y="3957329"/>
            <a:ext cx="1595755" cy="307777"/>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400" b="0" i="0" u="none" strike="noStrike" kern="1200" cap="none" spc="0" normalizeH="0" baseline="0" noProof="0" dirty="0">
                <a:ln>
                  <a:noFill/>
                </a:ln>
                <a:solidFill>
                  <a:prstClr val="white"/>
                </a:solidFill>
                <a:effectLst/>
                <a:uLnTx/>
                <a:uFillTx/>
                <a:cs typeface="+mn-ea"/>
                <a:sym typeface="+mn-lt"/>
              </a:rPr>
              <a:t>均线策略</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趋势跟随策略</a:t>
            </a:r>
            <a:r>
              <a:rPr lang="en-US" altLang="zh-CN" dirty="0">
                <a:latin typeface="+mn-lt"/>
                <a:ea typeface="+mn-ea"/>
                <a:cs typeface="+mn-ea"/>
                <a:sym typeface="+mn-lt"/>
              </a:rPr>
              <a:t>-</a:t>
            </a:r>
            <a:r>
              <a:rPr lang="zh-CN" altLang="en-US" dirty="0">
                <a:latin typeface="+mn-lt"/>
                <a:ea typeface="+mn-ea"/>
                <a:cs typeface="+mn-ea"/>
                <a:sym typeface="+mn-lt"/>
              </a:rPr>
              <a:t>区间突破策略</a:t>
            </a:r>
          </a:p>
        </p:txBody>
      </p:sp>
      <p:sp>
        <p:nvSpPr>
          <p:cNvPr id="2" name="灯片编号占位符 1"/>
          <p:cNvSpPr>
            <a:spLocks noGrp="1"/>
          </p:cNvSpPr>
          <p:nvPr>
            <p:ph type="sldNum" sz="quarter" idx="12"/>
          </p:nvPr>
        </p:nvSpPr>
        <p:spPr/>
        <p:txBody>
          <a:bodyPr/>
          <a:lstStyle/>
          <a:p>
            <a:fld id="{1EA6C56D-0CE0-47FB-86BA-7B1B4E55B176}" type="slidenum">
              <a:rPr lang="zh-CN" altLang="en-US" smtClean="0"/>
              <a:t>21</a:t>
            </a:fld>
            <a:endParaRPr lang="zh-CN" altLang="en-US" dirty="0"/>
          </a:p>
        </p:txBody>
      </p:sp>
      <p:sp>
        <p:nvSpPr>
          <p:cNvPr id="9" name="文本框 8"/>
          <p:cNvSpPr txBox="1"/>
          <p:nvPr/>
        </p:nvSpPr>
        <p:spPr>
          <a:xfrm>
            <a:off x="355600" y="1135848"/>
            <a:ext cx="10881889" cy="2385268"/>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spcAft>
                <a:spcPts val="50"/>
              </a:spcAft>
              <a:buClrTx/>
              <a:buSzTx/>
              <a:buFont typeface="Arial" panose="020B0604020202020204" pitchFamily="34" charset="0"/>
              <a:buChar char="•"/>
              <a:defRPr/>
            </a:pPr>
            <a:r>
              <a:rPr lang="en-US" altLang="zh-CN" sz="1600" i="0" dirty="0">
                <a:solidFill>
                  <a:srgbClr val="121212"/>
                </a:solidFill>
                <a:effectLst/>
                <a:latin typeface="-apple-system"/>
              </a:rPr>
              <a:t>ATR</a:t>
            </a:r>
            <a:r>
              <a:rPr lang="zh-CN" altLang="en-US" sz="1600" i="0" dirty="0">
                <a:solidFill>
                  <a:srgbClr val="121212"/>
                </a:solidFill>
                <a:effectLst/>
                <a:latin typeface="-apple-system"/>
              </a:rPr>
              <a:t>通道策略：</a:t>
            </a:r>
            <a:r>
              <a:rPr lang="en-US" altLang="zh-CN" sz="1600" i="0" dirty="0">
                <a:solidFill>
                  <a:srgbClr val="121212"/>
                </a:solidFill>
                <a:effectLst/>
                <a:latin typeface="-apple-system"/>
              </a:rPr>
              <a:t>ATR</a:t>
            </a:r>
            <a:r>
              <a:rPr lang="zh-CN" altLang="en-US" sz="1600" dirty="0">
                <a:solidFill>
                  <a:srgbClr val="121212"/>
                </a:solidFill>
                <a:latin typeface="-apple-system"/>
              </a:rPr>
              <a:t>全称为</a:t>
            </a:r>
            <a:r>
              <a:rPr lang="en-US" altLang="zh-CN" sz="1600" dirty="0">
                <a:solidFill>
                  <a:srgbClr val="121212"/>
                </a:solidFill>
                <a:latin typeface="-apple-system"/>
              </a:rPr>
              <a:t>Average True Range</a:t>
            </a:r>
            <a:r>
              <a:rPr lang="zh-CN" altLang="en-US" sz="1600" dirty="0">
                <a:solidFill>
                  <a:srgbClr val="121212"/>
                </a:solidFill>
                <a:latin typeface="-apple-system"/>
              </a:rPr>
              <a:t>，一般称为平均真实波幅，由</a:t>
            </a:r>
            <a:r>
              <a:rPr lang="en-US" altLang="zh-CN" sz="1600" dirty="0">
                <a:solidFill>
                  <a:srgbClr val="121212"/>
                </a:solidFill>
                <a:latin typeface="-apple-system"/>
              </a:rPr>
              <a:t>J. Welles Wilder Jr</a:t>
            </a:r>
            <a:r>
              <a:rPr lang="zh-CN" altLang="en-US" sz="1600" dirty="0">
                <a:solidFill>
                  <a:srgbClr val="121212"/>
                </a:solidFill>
                <a:latin typeface="-apple-system"/>
              </a:rPr>
              <a:t>发明，可以用来度量价格的波动性。</a:t>
            </a:r>
            <a:r>
              <a:rPr lang="en-US" altLang="zh-CN" sz="1600" dirty="0">
                <a:solidFill>
                  <a:srgbClr val="121212"/>
                </a:solidFill>
                <a:latin typeface="-apple-system"/>
              </a:rPr>
              <a:t>ATR</a:t>
            </a:r>
            <a:r>
              <a:rPr lang="zh-CN" altLang="en-US" sz="1600" dirty="0">
                <a:solidFill>
                  <a:srgbClr val="121212"/>
                </a:solidFill>
                <a:latin typeface="-apple-system"/>
              </a:rPr>
              <a:t>指标不会指数市场波动的方向，仅仅以价格波动的幅度来表明市场的波动性。</a:t>
            </a:r>
            <a:r>
              <a:rPr lang="en-US" altLang="zh-CN" sz="1600" dirty="0" err="1">
                <a:solidFill>
                  <a:srgbClr val="121212"/>
                </a:solidFill>
                <a:latin typeface="-apple-system"/>
              </a:rPr>
              <a:t>Widler</a:t>
            </a:r>
            <a:r>
              <a:rPr lang="zh-CN" altLang="en-US" sz="1600" dirty="0">
                <a:solidFill>
                  <a:srgbClr val="121212"/>
                </a:solidFill>
                <a:latin typeface="-apple-system"/>
              </a:rPr>
              <a:t>定义的真实波动范围</a:t>
            </a:r>
            <a:r>
              <a:rPr lang="en-US" altLang="zh-CN" sz="1600" dirty="0">
                <a:solidFill>
                  <a:srgbClr val="121212"/>
                </a:solidFill>
                <a:latin typeface="-apple-system"/>
              </a:rPr>
              <a:t>(TR)</a:t>
            </a:r>
            <a:r>
              <a:rPr lang="zh-CN" altLang="en-US" sz="1600" dirty="0">
                <a:solidFill>
                  <a:srgbClr val="121212"/>
                </a:solidFill>
                <a:latin typeface="-apple-system"/>
              </a:rPr>
              <a:t>为以下的最大者</a:t>
            </a:r>
            <a:endParaRPr lang="en-US" altLang="zh-CN" sz="1600" dirty="0">
              <a:solidFill>
                <a:srgbClr val="121212"/>
              </a:solidFill>
              <a:latin typeface="-apple-system"/>
            </a:endParaRPr>
          </a:p>
          <a:p>
            <a:pPr marL="742950" lvl="1" indent="-285750">
              <a:spcAft>
                <a:spcPts val="50"/>
              </a:spcAft>
              <a:buFont typeface="Wingdings" panose="05000000000000000000" pitchFamily="2" charset="2"/>
              <a:buChar char="Ø"/>
              <a:defRPr/>
            </a:pPr>
            <a:r>
              <a:rPr lang="zh-CN" altLang="en-US" sz="1600" i="0" dirty="0">
                <a:solidFill>
                  <a:srgbClr val="121212"/>
                </a:solidFill>
                <a:effectLst/>
                <a:latin typeface="-apple-system"/>
              </a:rPr>
              <a:t>当前交易日的最高价减去当前交易日的最低价</a:t>
            </a:r>
            <a:endParaRPr lang="en-US" altLang="zh-CN" sz="1600" i="0" dirty="0">
              <a:solidFill>
                <a:srgbClr val="121212"/>
              </a:solidFill>
              <a:effectLst/>
              <a:latin typeface="-apple-system"/>
            </a:endParaRPr>
          </a:p>
          <a:p>
            <a:pPr marL="742950" lvl="1" indent="-285750">
              <a:spcAft>
                <a:spcPts val="50"/>
              </a:spcAft>
              <a:buFont typeface="Wingdings" panose="05000000000000000000" pitchFamily="2" charset="2"/>
              <a:buChar char="Ø"/>
              <a:defRPr/>
            </a:pPr>
            <a:r>
              <a:rPr lang="zh-CN" altLang="en-US" sz="1600" dirty="0">
                <a:solidFill>
                  <a:srgbClr val="121212"/>
                </a:solidFill>
                <a:latin typeface="-apple-system"/>
              </a:rPr>
              <a:t>当前交易日的最高价减去前一交易日收盘价的绝对值</a:t>
            </a:r>
            <a:endParaRPr lang="en-US" altLang="zh-CN" sz="1600" dirty="0">
              <a:solidFill>
                <a:srgbClr val="121212"/>
              </a:solidFill>
              <a:latin typeface="-apple-system"/>
            </a:endParaRPr>
          </a:p>
          <a:p>
            <a:pPr marL="742950" lvl="1" indent="-285750">
              <a:spcAft>
                <a:spcPts val="50"/>
              </a:spcAft>
              <a:buFont typeface="Wingdings" panose="05000000000000000000" pitchFamily="2" charset="2"/>
              <a:buChar char="Ø"/>
              <a:defRPr/>
            </a:pPr>
            <a:r>
              <a:rPr lang="zh-CN" altLang="en-US" sz="1600" i="0" dirty="0">
                <a:solidFill>
                  <a:srgbClr val="121212"/>
                </a:solidFill>
                <a:effectLst/>
                <a:latin typeface="-apple-system"/>
              </a:rPr>
              <a:t>当前交易日的最低价减去前一交易日收盘价的绝对值</a:t>
            </a:r>
            <a:endParaRPr lang="en-US" altLang="zh-CN" sz="1600" dirty="0">
              <a:solidFill>
                <a:srgbClr val="121212"/>
              </a:solidFill>
              <a:latin typeface="-apple-system"/>
            </a:endParaRPr>
          </a:p>
          <a:p>
            <a:pPr marL="285750" indent="-285750">
              <a:spcAft>
                <a:spcPts val="50"/>
              </a:spcAft>
              <a:buFont typeface="Arial" panose="020B0604020202020204" pitchFamily="34" charset="0"/>
              <a:buChar char="•"/>
              <a:defRPr/>
            </a:pPr>
            <a:r>
              <a:rPr lang="zh-CN" altLang="en-US" sz="1600" dirty="0">
                <a:solidFill>
                  <a:srgbClr val="121212"/>
                </a:solidFill>
                <a:latin typeface="-apple-system"/>
              </a:rPr>
              <a:t>以上计算得到的</a:t>
            </a:r>
            <a:r>
              <a:rPr lang="en-US" altLang="zh-CN" sz="1600" dirty="0">
                <a:solidFill>
                  <a:srgbClr val="121212"/>
                </a:solidFill>
                <a:latin typeface="-apple-system"/>
              </a:rPr>
              <a:t>TR</a:t>
            </a:r>
            <a:r>
              <a:rPr lang="zh-CN" altLang="en-US" sz="1600" dirty="0">
                <a:solidFill>
                  <a:srgbClr val="121212"/>
                </a:solidFill>
                <a:latin typeface="-apple-system"/>
              </a:rPr>
              <a:t>的</a:t>
            </a:r>
            <a:r>
              <a:rPr lang="en-US" altLang="zh-CN" sz="1600" dirty="0">
                <a:solidFill>
                  <a:srgbClr val="121212"/>
                </a:solidFill>
                <a:latin typeface="-apple-system"/>
              </a:rPr>
              <a:t>N</a:t>
            </a:r>
            <a:r>
              <a:rPr lang="zh-CN" altLang="en-US" sz="1600" dirty="0">
                <a:solidFill>
                  <a:srgbClr val="121212"/>
                </a:solidFill>
                <a:latin typeface="-apple-system"/>
              </a:rPr>
              <a:t>日平均即</a:t>
            </a:r>
            <a:r>
              <a:rPr lang="en-US" altLang="zh-CN" sz="1600" dirty="0">
                <a:solidFill>
                  <a:srgbClr val="121212"/>
                </a:solidFill>
                <a:latin typeface="-apple-system"/>
              </a:rPr>
              <a:t>ATR</a:t>
            </a:r>
            <a:r>
              <a:rPr lang="zh-CN" altLang="en-US" sz="1600" dirty="0">
                <a:solidFill>
                  <a:srgbClr val="121212"/>
                </a:solidFill>
                <a:latin typeface="-apple-system"/>
              </a:rPr>
              <a:t>，它可以描述当前市场的波动水平。基于</a:t>
            </a:r>
            <a:r>
              <a:rPr lang="en-US" altLang="zh-CN" sz="1600" dirty="0">
                <a:solidFill>
                  <a:srgbClr val="121212"/>
                </a:solidFill>
                <a:latin typeface="-apple-system"/>
              </a:rPr>
              <a:t>ATR</a:t>
            </a:r>
            <a:r>
              <a:rPr lang="zh-CN" altLang="en-US" sz="1600" dirty="0">
                <a:solidFill>
                  <a:srgbClr val="121212"/>
                </a:solidFill>
                <a:latin typeface="-apple-system"/>
              </a:rPr>
              <a:t>可构造通道突破策略</a:t>
            </a:r>
            <a:endParaRPr lang="en-US" altLang="zh-CN" sz="1600" dirty="0">
              <a:solidFill>
                <a:srgbClr val="121212"/>
              </a:solidFill>
              <a:latin typeface="-apple-system"/>
            </a:endParaRPr>
          </a:p>
          <a:p>
            <a:pPr marL="742950" lvl="1" indent="-285750">
              <a:spcAft>
                <a:spcPts val="50"/>
              </a:spcAft>
              <a:buFont typeface="Wingdings" panose="05000000000000000000" pitchFamily="2" charset="2"/>
              <a:buChar char="Ø"/>
              <a:defRPr/>
            </a:pPr>
            <a:r>
              <a:rPr lang="zh-CN" altLang="en-US" sz="1600" dirty="0">
                <a:solidFill>
                  <a:srgbClr val="121212"/>
                </a:solidFill>
                <a:latin typeface="-apple-system"/>
              </a:rPr>
              <a:t>通道上轨</a:t>
            </a:r>
            <a:r>
              <a:rPr lang="en-US" altLang="zh-CN" sz="1600" dirty="0">
                <a:solidFill>
                  <a:srgbClr val="121212"/>
                </a:solidFill>
                <a:latin typeface="-apple-system"/>
              </a:rPr>
              <a:t>=N</a:t>
            </a:r>
            <a:r>
              <a:rPr lang="zh-CN" altLang="en-US" sz="1600" dirty="0">
                <a:solidFill>
                  <a:srgbClr val="121212"/>
                </a:solidFill>
                <a:latin typeface="-apple-system"/>
              </a:rPr>
              <a:t>日均价 </a:t>
            </a:r>
            <a:r>
              <a:rPr lang="en-US" altLang="zh-CN" sz="1600" dirty="0">
                <a:solidFill>
                  <a:srgbClr val="121212"/>
                </a:solidFill>
                <a:latin typeface="-apple-system"/>
              </a:rPr>
              <a:t>+ N</a:t>
            </a:r>
            <a:r>
              <a:rPr lang="zh-CN" altLang="en-US" sz="1600" dirty="0">
                <a:solidFill>
                  <a:srgbClr val="121212"/>
                </a:solidFill>
                <a:latin typeface="-apple-system"/>
              </a:rPr>
              <a:t>日</a:t>
            </a:r>
            <a:r>
              <a:rPr lang="en-US" altLang="zh-CN" sz="1600" dirty="0">
                <a:solidFill>
                  <a:srgbClr val="121212"/>
                </a:solidFill>
                <a:latin typeface="-apple-system"/>
              </a:rPr>
              <a:t>ATR*K</a:t>
            </a:r>
          </a:p>
          <a:p>
            <a:pPr marL="742950" lvl="1" indent="-285750">
              <a:spcAft>
                <a:spcPts val="50"/>
              </a:spcAft>
              <a:buFont typeface="Wingdings" panose="05000000000000000000" pitchFamily="2" charset="2"/>
              <a:buChar char="Ø"/>
              <a:defRPr/>
            </a:pPr>
            <a:r>
              <a:rPr lang="zh-CN" altLang="en-US" sz="1600" dirty="0">
                <a:solidFill>
                  <a:srgbClr val="121212"/>
                </a:solidFill>
                <a:latin typeface="-apple-system"/>
              </a:rPr>
              <a:t>通道下轨</a:t>
            </a:r>
            <a:r>
              <a:rPr lang="en-US" altLang="zh-CN" sz="1600" dirty="0">
                <a:solidFill>
                  <a:srgbClr val="121212"/>
                </a:solidFill>
                <a:latin typeface="-apple-system"/>
              </a:rPr>
              <a:t>=N</a:t>
            </a:r>
            <a:r>
              <a:rPr lang="zh-CN" altLang="en-US" sz="1600" dirty="0">
                <a:solidFill>
                  <a:srgbClr val="121212"/>
                </a:solidFill>
                <a:latin typeface="-apple-system"/>
              </a:rPr>
              <a:t>日均价 </a:t>
            </a:r>
            <a:r>
              <a:rPr lang="en-US" altLang="zh-CN" sz="1600" dirty="0">
                <a:solidFill>
                  <a:srgbClr val="121212"/>
                </a:solidFill>
                <a:latin typeface="-apple-system"/>
              </a:rPr>
              <a:t>– N</a:t>
            </a:r>
            <a:r>
              <a:rPr lang="zh-CN" altLang="en-US" sz="1600" dirty="0">
                <a:solidFill>
                  <a:srgbClr val="121212"/>
                </a:solidFill>
                <a:latin typeface="-apple-system"/>
              </a:rPr>
              <a:t>日</a:t>
            </a:r>
            <a:r>
              <a:rPr lang="en-US" altLang="zh-CN" sz="1600" dirty="0">
                <a:solidFill>
                  <a:srgbClr val="121212"/>
                </a:solidFill>
                <a:latin typeface="-apple-system"/>
              </a:rPr>
              <a:t>ATR*K</a:t>
            </a:r>
          </a:p>
        </p:txBody>
      </p:sp>
      <p:sp>
        <p:nvSpPr>
          <p:cNvPr id="10" name="文本框 9"/>
          <p:cNvSpPr txBox="1"/>
          <p:nvPr/>
        </p:nvSpPr>
        <p:spPr>
          <a:xfrm>
            <a:off x="362955" y="4293607"/>
            <a:ext cx="10881889" cy="1374735"/>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spcAft>
                <a:spcPts val="50"/>
              </a:spcAft>
              <a:buClrTx/>
              <a:buSzTx/>
              <a:buFont typeface="Arial" panose="020B0604020202020204" pitchFamily="34" charset="0"/>
              <a:buChar char="•"/>
              <a:defRPr/>
            </a:pPr>
            <a:r>
              <a:rPr lang="en-US" altLang="zh-CN" sz="1600" dirty="0">
                <a:solidFill>
                  <a:srgbClr val="121212"/>
                </a:solidFill>
                <a:latin typeface="-apple-system"/>
              </a:rPr>
              <a:t>Boll</a:t>
            </a:r>
            <a:r>
              <a:rPr lang="zh-CN" altLang="en-US" sz="1600" dirty="0">
                <a:solidFill>
                  <a:srgbClr val="121212"/>
                </a:solidFill>
                <a:latin typeface="-apple-system"/>
              </a:rPr>
              <a:t>线策略：该策略属于通道突破策略的一种。具体操作如下</a:t>
            </a:r>
            <a:endParaRPr lang="en-US" altLang="zh-CN" sz="1600" dirty="0">
              <a:solidFill>
                <a:srgbClr val="121212"/>
              </a:solidFill>
              <a:latin typeface="-apple-system"/>
            </a:endParaRPr>
          </a:p>
          <a:p>
            <a:pPr marL="742950" lvl="1" indent="-285750">
              <a:spcAft>
                <a:spcPts val="50"/>
              </a:spcAft>
              <a:buFont typeface="Wingdings" panose="05000000000000000000" pitchFamily="2" charset="2"/>
              <a:buChar char="Ø"/>
              <a:defRPr/>
            </a:pPr>
            <a:r>
              <a:rPr lang="zh-CN" altLang="en-US" sz="1600" i="0" dirty="0">
                <a:solidFill>
                  <a:srgbClr val="121212"/>
                </a:solidFill>
                <a:effectLst/>
                <a:latin typeface="-apple-system"/>
              </a:rPr>
              <a:t>中枢</a:t>
            </a:r>
            <a:r>
              <a:rPr lang="en-US" altLang="zh-CN" sz="1600" i="0" dirty="0">
                <a:solidFill>
                  <a:srgbClr val="121212"/>
                </a:solidFill>
                <a:effectLst/>
                <a:latin typeface="-apple-system"/>
              </a:rPr>
              <a:t>=N</a:t>
            </a:r>
            <a:r>
              <a:rPr lang="zh-CN" altLang="en-US" sz="1600" i="0" dirty="0">
                <a:solidFill>
                  <a:srgbClr val="121212"/>
                </a:solidFill>
                <a:effectLst/>
                <a:latin typeface="-apple-system"/>
              </a:rPr>
              <a:t>日移动平均线</a:t>
            </a:r>
            <a:endParaRPr lang="en-US" altLang="zh-CN" sz="1600" i="0" dirty="0">
              <a:solidFill>
                <a:srgbClr val="121212"/>
              </a:solidFill>
              <a:effectLst/>
              <a:latin typeface="-apple-system"/>
            </a:endParaRPr>
          </a:p>
          <a:p>
            <a:pPr marL="742950" lvl="1" indent="-285750">
              <a:spcAft>
                <a:spcPts val="50"/>
              </a:spcAft>
              <a:buFont typeface="Wingdings" panose="05000000000000000000" pitchFamily="2" charset="2"/>
              <a:buChar char="Ø"/>
              <a:defRPr/>
            </a:pPr>
            <a:r>
              <a:rPr lang="zh-CN" altLang="en-US" sz="1600" dirty="0">
                <a:solidFill>
                  <a:srgbClr val="121212"/>
                </a:solidFill>
                <a:latin typeface="-apple-system"/>
              </a:rPr>
              <a:t>上轨</a:t>
            </a:r>
            <a:r>
              <a:rPr lang="en-US" altLang="zh-CN" sz="1600" dirty="0">
                <a:solidFill>
                  <a:srgbClr val="121212"/>
                </a:solidFill>
                <a:latin typeface="-apple-system"/>
              </a:rPr>
              <a:t>=</a:t>
            </a:r>
            <a:r>
              <a:rPr lang="zh-CN" altLang="en-US" sz="1600" dirty="0">
                <a:solidFill>
                  <a:srgbClr val="121212"/>
                </a:solidFill>
                <a:latin typeface="-apple-system"/>
              </a:rPr>
              <a:t>中枢</a:t>
            </a:r>
            <a:r>
              <a:rPr lang="en-US" altLang="zh-CN" sz="1600" dirty="0">
                <a:solidFill>
                  <a:srgbClr val="121212"/>
                </a:solidFill>
                <a:latin typeface="-apple-system"/>
              </a:rPr>
              <a:t>+k*std(N)</a:t>
            </a:r>
          </a:p>
          <a:p>
            <a:pPr marL="742950" lvl="1" indent="-285750">
              <a:spcAft>
                <a:spcPts val="50"/>
              </a:spcAft>
              <a:buFont typeface="Wingdings" panose="05000000000000000000" pitchFamily="2" charset="2"/>
              <a:buChar char="Ø"/>
              <a:defRPr/>
            </a:pPr>
            <a:r>
              <a:rPr lang="zh-CN" altLang="en-US" sz="1600" dirty="0">
                <a:solidFill>
                  <a:srgbClr val="121212"/>
                </a:solidFill>
                <a:latin typeface="-apple-system"/>
              </a:rPr>
              <a:t>下轨</a:t>
            </a:r>
            <a:r>
              <a:rPr lang="en-US" altLang="zh-CN" sz="1600" dirty="0">
                <a:solidFill>
                  <a:srgbClr val="121212"/>
                </a:solidFill>
                <a:latin typeface="-apple-system"/>
              </a:rPr>
              <a:t>=</a:t>
            </a:r>
            <a:r>
              <a:rPr lang="zh-CN" altLang="en-US" sz="1600" dirty="0">
                <a:solidFill>
                  <a:srgbClr val="121212"/>
                </a:solidFill>
                <a:latin typeface="-apple-system"/>
              </a:rPr>
              <a:t>中枢</a:t>
            </a:r>
            <a:r>
              <a:rPr lang="en-US" altLang="zh-CN" sz="1600" dirty="0">
                <a:solidFill>
                  <a:srgbClr val="121212"/>
                </a:solidFill>
                <a:latin typeface="-apple-system"/>
              </a:rPr>
              <a:t>-k*std(N)</a:t>
            </a:r>
          </a:p>
          <a:p>
            <a:pPr marL="285750" indent="-285750">
              <a:spcAft>
                <a:spcPts val="50"/>
              </a:spcAft>
              <a:buFont typeface="Arial" panose="020B0604020202020204" pitchFamily="34" charset="0"/>
              <a:buChar char="•"/>
              <a:defRPr/>
            </a:pPr>
            <a:r>
              <a:rPr lang="zh-CN" altLang="en-US" sz="1600" dirty="0">
                <a:solidFill>
                  <a:srgbClr val="121212"/>
                </a:solidFill>
                <a:latin typeface="-apple-system"/>
              </a:rPr>
              <a:t>价格突破上下轨则进行买入卖出</a:t>
            </a:r>
            <a:endParaRPr lang="en-US" altLang="zh-CN" sz="1600" dirty="0">
              <a:solidFill>
                <a:srgbClr val="121212"/>
              </a:solidFill>
              <a:latin typeface="-apple-system"/>
            </a:endParaRPr>
          </a:p>
        </p:txBody>
      </p:sp>
      <p:sp>
        <p:nvSpPr>
          <p:cNvPr id="12" name="文本框 11"/>
          <p:cNvSpPr txBox="1"/>
          <p:nvPr/>
        </p:nvSpPr>
        <p:spPr>
          <a:xfrm>
            <a:off x="355600" y="774433"/>
            <a:ext cx="1595755"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ATR</a:t>
            </a:r>
            <a:r>
              <a:rPr kumimoji="0" lang="zh-CN" altLang="en-US" sz="1800" b="0" i="0" u="none" strike="noStrike" kern="1200" cap="none" spc="0" normalizeH="0" baseline="0" noProof="0" dirty="0">
                <a:ln>
                  <a:noFill/>
                </a:ln>
                <a:solidFill>
                  <a:prstClr val="white"/>
                </a:solidFill>
                <a:effectLst/>
                <a:uLnTx/>
                <a:uFillTx/>
                <a:cs typeface="+mn-ea"/>
                <a:sym typeface="+mn-lt"/>
              </a:rPr>
              <a:t>通道策略</a:t>
            </a:r>
          </a:p>
        </p:txBody>
      </p:sp>
      <p:sp>
        <p:nvSpPr>
          <p:cNvPr id="13" name="文本框 12"/>
          <p:cNvSpPr txBox="1"/>
          <p:nvPr/>
        </p:nvSpPr>
        <p:spPr>
          <a:xfrm>
            <a:off x="355599" y="3924275"/>
            <a:ext cx="1595755"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Boll</a:t>
            </a:r>
            <a:r>
              <a:rPr kumimoji="0" lang="zh-CN" altLang="en-US" sz="1800" b="0" i="0" u="none" strike="noStrike" kern="1200" cap="none" spc="0" normalizeH="0" baseline="0" noProof="0" dirty="0">
                <a:ln>
                  <a:noFill/>
                </a:ln>
                <a:solidFill>
                  <a:prstClr val="white"/>
                </a:solidFill>
                <a:effectLst/>
                <a:uLnTx/>
                <a:uFillTx/>
                <a:cs typeface="+mn-ea"/>
                <a:sym typeface="+mn-lt"/>
              </a:rPr>
              <a:t>线策略</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趋势跟随策略</a:t>
            </a:r>
          </a:p>
        </p:txBody>
      </p:sp>
      <p:sp>
        <p:nvSpPr>
          <p:cNvPr id="2" name="灯片编号占位符 1"/>
          <p:cNvSpPr>
            <a:spLocks noGrp="1"/>
          </p:cNvSpPr>
          <p:nvPr>
            <p:ph type="sldNum" sz="quarter" idx="12"/>
          </p:nvPr>
        </p:nvSpPr>
        <p:spPr/>
        <p:txBody>
          <a:bodyPr/>
          <a:lstStyle/>
          <a:p>
            <a:fld id="{1EA6C56D-0CE0-47FB-86BA-7B1B4E55B176}" type="slidenum">
              <a:rPr lang="zh-CN" altLang="en-US" smtClean="0"/>
              <a:t>22</a:t>
            </a:fld>
            <a:endParaRPr lang="zh-CN" altLang="en-US" dirty="0"/>
          </a:p>
        </p:txBody>
      </p:sp>
      <p:pic>
        <p:nvPicPr>
          <p:cNvPr id="7" name="图片 6"/>
          <p:cNvPicPr>
            <a:picLocks noChangeAspect="1"/>
          </p:cNvPicPr>
          <p:nvPr/>
        </p:nvPicPr>
        <p:blipFill>
          <a:blip r:embed="rId3"/>
          <a:stretch>
            <a:fillRect/>
          </a:stretch>
        </p:blipFill>
        <p:spPr>
          <a:xfrm>
            <a:off x="313267" y="732484"/>
            <a:ext cx="6159694" cy="4766710"/>
          </a:xfrm>
          <a:prstGeom prst="rect">
            <a:avLst/>
          </a:prstGeom>
        </p:spPr>
      </p:pic>
      <p:sp>
        <p:nvSpPr>
          <p:cNvPr id="15" name="文本框 14"/>
          <p:cNvSpPr txBox="1"/>
          <p:nvPr/>
        </p:nvSpPr>
        <p:spPr>
          <a:xfrm>
            <a:off x="6820277" y="788961"/>
            <a:ext cx="4793244" cy="2864887"/>
          </a:xfrm>
          <a:prstGeom prst="rect">
            <a:avLst/>
          </a:prstGeom>
          <a:noFill/>
          <a:ln w="19050">
            <a:solidFill>
              <a:srgbClr val="972022"/>
            </a:solidFill>
            <a:prstDash val="sysDash"/>
          </a:ln>
        </p:spPr>
        <p:txBody>
          <a:bodyPr wrap="square" rtlCol="0">
            <a:spAutoFit/>
          </a:bodyPr>
          <a:lstStyle/>
          <a:p>
            <a:pPr marL="285750" indent="-285750">
              <a:spcAft>
                <a:spcPts val="50"/>
              </a:spcAft>
              <a:buFont typeface="Arial" panose="020B0604020202020204" pitchFamily="34" charset="0"/>
              <a:buChar char="•"/>
              <a:defRPr/>
            </a:pPr>
            <a:r>
              <a:rPr lang="zh-CN" altLang="en-US" sz="1600" dirty="0">
                <a:solidFill>
                  <a:srgbClr val="121212"/>
                </a:solidFill>
                <a:latin typeface="-apple-system"/>
              </a:rPr>
              <a:t>均线策略：</a:t>
            </a:r>
          </a:p>
          <a:p>
            <a:pPr marL="742950" lvl="1" indent="-285750">
              <a:spcAft>
                <a:spcPts val="50"/>
              </a:spcAft>
              <a:buFont typeface="Wingdings" panose="05000000000000000000" pitchFamily="2" charset="2"/>
              <a:buChar char="Ø"/>
              <a:defRPr/>
            </a:pPr>
            <a:r>
              <a:rPr lang="zh-CN" altLang="en-US" sz="1600" dirty="0">
                <a:solidFill>
                  <a:srgbClr val="121212"/>
                </a:solidFill>
                <a:latin typeface="-apple-system"/>
              </a:rPr>
              <a:t>在震荡行情中方向频繁变化，产生大量错误信号，因此及时止损很重要</a:t>
            </a:r>
          </a:p>
          <a:p>
            <a:pPr marL="742950" lvl="1" indent="-285750">
              <a:spcAft>
                <a:spcPts val="50"/>
              </a:spcAft>
              <a:buFont typeface="Wingdings" panose="05000000000000000000" pitchFamily="2" charset="2"/>
              <a:buChar char="Ø"/>
              <a:defRPr/>
            </a:pPr>
            <a:r>
              <a:rPr lang="zh-CN" altLang="en-US" sz="1600" dirty="0">
                <a:solidFill>
                  <a:srgbClr val="121212"/>
                </a:solidFill>
                <a:latin typeface="-apple-system"/>
              </a:rPr>
              <a:t>均线变化滞后于行情</a:t>
            </a:r>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sz="1600" dirty="0">
                <a:solidFill>
                  <a:srgbClr val="121212"/>
                </a:solidFill>
                <a:latin typeface="-apple-system"/>
              </a:rPr>
              <a:t>区间突破策略：</a:t>
            </a:r>
          </a:p>
          <a:p>
            <a:pPr marL="742950" lvl="1" indent="-285750">
              <a:spcAft>
                <a:spcPts val="50"/>
              </a:spcAft>
              <a:buFont typeface="Wingdings" panose="05000000000000000000" pitchFamily="2" charset="2"/>
              <a:buChar char="Ø"/>
              <a:defRPr/>
            </a:pPr>
            <a:r>
              <a:rPr lang="zh-CN" altLang="en-US" sz="1600" dirty="0">
                <a:solidFill>
                  <a:srgbClr val="121212"/>
                </a:solidFill>
                <a:latin typeface="-apple-system"/>
              </a:rPr>
              <a:t>区间突破可被认为是“事件驱动”类策略，没有滞后性，但是出现“假突破”时亏损也会很严重</a:t>
            </a:r>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sz="1600" dirty="0">
                <a:solidFill>
                  <a:srgbClr val="121212"/>
                </a:solidFill>
                <a:latin typeface="-apple-system"/>
              </a:rPr>
              <a:t>更多日内策略：</a:t>
            </a:r>
            <a:r>
              <a:rPr lang="en-US" altLang="zh-CN" sz="1600" dirty="0">
                <a:solidFill>
                  <a:srgbClr val="121212"/>
                </a:solidFill>
                <a:latin typeface="-apple-system"/>
              </a:rPr>
              <a:t>Dual Thrust</a:t>
            </a:r>
            <a:r>
              <a:rPr lang="zh-CN" altLang="en-US" sz="1600" dirty="0">
                <a:solidFill>
                  <a:srgbClr val="121212"/>
                </a:solidFill>
                <a:latin typeface="-apple-system"/>
              </a:rPr>
              <a:t>策略、</a:t>
            </a:r>
            <a:r>
              <a:rPr lang="en-US" altLang="zh-CN" sz="1600" dirty="0">
                <a:solidFill>
                  <a:srgbClr val="121212"/>
                </a:solidFill>
                <a:latin typeface="-apple-system"/>
              </a:rPr>
              <a:t>R-Breaker</a:t>
            </a:r>
            <a:r>
              <a:rPr lang="zh-CN" altLang="en-US" sz="1600" dirty="0">
                <a:solidFill>
                  <a:srgbClr val="121212"/>
                </a:solidFill>
                <a:latin typeface="-apple-system"/>
              </a:rPr>
              <a:t>策略、菲阿里四价、空中花园策略等，本质均是利用过去</a:t>
            </a:r>
            <a:r>
              <a:rPr lang="en-US" altLang="zh-CN" sz="1600" dirty="0">
                <a:solidFill>
                  <a:srgbClr val="121212"/>
                </a:solidFill>
                <a:latin typeface="-apple-system"/>
              </a:rPr>
              <a:t>N</a:t>
            </a:r>
            <a:r>
              <a:rPr lang="zh-CN" altLang="en-US" sz="1600" dirty="0">
                <a:solidFill>
                  <a:srgbClr val="121212"/>
                </a:solidFill>
                <a:latin typeface="-apple-system"/>
              </a:rPr>
              <a:t>日的最高、最低、收盘价运算后得到信号</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趋势跟随策略</a:t>
            </a:r>
          </a:p>
        </p:txBody>
      </p:sp>
      <p:sp>
        <p:nvSpPr>
          <p:cNvPr id="2" name="灯片编号占位符 1"/>
          <p:cNvSpPr>
            <a:spLocks noGrp="1"/>
          </p:cNvSpPr>
          <p:nvPr>
            <p:ph type="sldNum" sz="quarter" idx="12"/>
          </p:nvPr>
        </p:nvSpPr>
        <p:spPr/>
        <p:txBody>
          <a:bodyPr/>
          <a:lstStyle/>
          <a:p>
            <a:fld id="{1EA6C56D-0CE0-47FB-86BA-7B1B4E55B176}" type="slidenum">
              <a:rPr lang="zh-CN" altLang="en-US" smtClean="0"/>
              <a:t>23</a:t>
            </a:fld>
            <a:endParaRPr lang="zh-CN" altLang="en-US" dirty="0"/>
          </a:p>
        </p:txBody>
      </p:sp>
      <p:sp>
        <p:nvSpPr>
          <p:cNvPr id="15" name="文本框 14"/>
          <p:cNvSpPr txBox="1"/>
          <p:nvPr/>
        </p:nvSpPr>
        <p:spPr>
          <a:xfrm>
            <a:off x="351261" y="1143765"/>
            <a:ext cx="11135260" cy="1102866"/>
          </a:xfrm>
          <a:prstGeom prst="rect">
            <a:avLst/>
          </a:prstGeom>
          <a:noFill/>
          <a:ln w="19050">
            <a:solidFill>
              <a:srgbClr val="972022"/>
            </a:solidFill>
            <a:prstDash val="sysDash"/>
          </a:ln>
        </p:spPr>
        <p:txBody>
          <a:bodyPr wrap="square" rtlCol="0">
            <a:spAutoFit/>
          </a:bodyPr>
          <a:lstStyle/>
          <a:p>
            <a:pPr marL="285750" indent="-285750">
              <a:spcAft>
                <a:spcPts val="50"/>
              </a:spcAft>
              <a:buFont typeface="Arial" panose="020B0604020202020204" pitchFamily="34" charset="0"/>
              <a:buChar char="•"/>
              <a:defRPr/>
            </a:pPr>
            <a:r>
              <a:rPr lang="zh-CN" altLang="en-US" sz="1600" dirty="0">
                <a:solidFill>
                  <a:srgbClr val="121212"/>
                </a:solidFill>
                <a:latin typeface="-apple-system"/>
              </a:rPr>
              <a:t>更多关于趋势跟随策略的探讨：各种基于价格或收益率时间序列计算出来的指标是否有显著区别？</a:t>
            </a:r>
            <a:endParaRPr lang="en-US" altLang="zh-CN" sz="1600" dirty="0">
              <a:solidFill>
                <a:srgbClr val="121212"/>
              </a:solidFill>
              <a:latin typeface="-apple-system"/>
            </a:endParaRPr>
          </a:p>
          <a:p>
            <a:pPr marL="285750" indent="-285750">
              <a:spcAft>
                <a:spcPts val="50"/>
              </a:spcAft>
              <a:buFont typeface="Arial" panose="020B0604020202020204" pitchFamily="34" charset="0"/>
              <a:buChar char="•"/>
              <a:defRPr/>
            </a:pPr>
            <a:r>
              <a:rPr lang="en-US" altLang="zh-CN" sz="1600" dirty="0">
                <a:solidFill>
                  <a:srgbClr val="121212"/>
                </a:solidFill>
                <a:latin typeface="-apple-system"/>
              </a:rPr>
              <a:t>Levine and Pedersen (2016) </a:t>
            </a:r>
            <a:r>
              <a:rPr lang="zh-CN" altLang="en-US" sz="1600" dirty="0">
                <a:solidFill>
                  <a:srgbClr val="121212"/>
                </a:solidFill>
                <a:latin typeface="-apple-system"/>
              </a:rPr>
              <a:t>提出</a:t>
            </a:r>
            <a:r>
              <a:rPr lang="en-US" altLang="zh-CN" sz="1600" dirty="0">
                <a:solidFill>
                  <a:srgbClr val="121212"/>
                </a:solidFill>
                <a:latin typeface="-apple-system"/>
              </a:rPr>
              <a:t>trend signature plots</a:t>
            </a:r>
            <a:r>
              <a:rPr lang="zh-CN" altLang="en-US" sz="1600" dirty="0">
                <a:solidFill>
                  <a:srgbClr val="121212"/>
                </a:solidFill>
                <a:latin typeface="-apple-system"/>
              </a:rPr>
              <a:t>，并通过该方法证明大部分时序动量策略与均线策略并无明显区别</a:t>
            </a:r>
            <a:endParaRPr lang="en-US" altLang="zh-CN" sz="1600" dirty="0">
              <a:solidFill>
                <a:srgbClr val="121212"/>
              </a:solidFill>
              <a:latin typeface="-apple-system"/>
            </a:endParaRPr>
          </a:p>
          <a:p>
            <a:pPr marL="285750" indent="-285750">
              <a:spcAft>
                <a:spcPts val="50"/>
              </a:spcAft>
              <a:buFont typeface="Arial" panose="020B0604020202020204" pitchFamily="34" charset="0"/>
              <a:buChar char="•"/>
              <a:defRPr/>
            </a:pPr>
            <a:r>
              <a:rPr lang="zh-CN" altLang="en-US" sz="1600" b="1" dirty="0">
                <a:solidFill>
                  <a:srgbClr val="121212"/>
                </a:solidFill>
                <a:latin typeface="-apple-system"/>
              </a:rPr>
              <a:t>趋势追踪策略成功的关键在于选择适当的时间尺度、仓位控制、投资组合构建以及风险管理等要素。与这些相比，具体使用哪个指标或者方法来计算趋势则没那么重要。</a:t>
            </a:r>
          </a:p>
        </p:txBody>
      </p:sp>
      <mc:AlternateContent xmlns:mc="http://schemas.openxmlformats.org/markup-compatibility/2006" xmlns:a14="http://schemas.microsoft.com/office/drawing/2010/main">
        <mc:Choice Requires="a14">
          <p:sp>
            <p:nvSpPr>
              <p:cNvPr id="6" name="文本框 5"/>
              <p:cNvSpPr txBox="1"/>
              <p:nvPr/>
            </p:nvSpPr>
            <p:spPr>
              <a:xfrm>
                <a:off x="351261" y="2402081"/>
                <a:ext cx="11135260" cy="1746440"/>
              </a:xfrm>
              <a:prstGeom prst="rect">
                <a:avLst/>
              </a:prstGeom>
              <a:noFill/>
              <a:ln w="19050">
                <a:solidFill>
                  <a:srgbClr val="972022"/>
                </a:solidFill>
                <a:prstDash val="sysDash"/>
              </a:ln>
            </p:spPr>
            <p:txBody>
              <a:bodyPr wrap="square" rtlCol="0">
                <a:spAutoFit/>
              </a:bodyPr>
              <a:lstStyle/>
              <a:p>
                <a:pPr marL="285750" indent="-285750">
                  <a:spcAft>
                    <a:spcPts val="50"/>
                  </a:spcAft>
                  <a:buFont typeface="Arial" panose="020B0604020202020204" pitchFamily="34" charset="0"/>
                  <a:buChar char="•"/>
                  <a:defRPr/>
                </a:pPr>
                <a:r>
                  <a:rPr lang="zh-CN" altLang="en-US" sz="1600" dirty="0">
                    <a:solidFill>
                      <a:srgbClr val="121212"/>
                    </a:solidFill>
                    <a:latin typeface="-apple-system"/>
                  </a:rPr>
                  <a:t>考虑对数价格，动量因子可写为：</a:t>
                </a:r>
                <a:endParaRPr lang="en-US" altLang="zh-CN" sz="1600" dirty="0">
                  <a:solidFill>
                    <a:srgbClr val="121212"/>
                  </a:solidFill>
                  <a:latin typeface="-apple-system"/>
                </a:endParaRPr>
              </a:p>
              <a:p>
                <a:pPr marL="742950" lvl="1" indent="-285750">
                  <a:spcAft>
                    <a:spcPts val="50"/>
                  </a:spcAft>
                  <a:buFont typeface="Arial" panose="020B0604020202020204" pitchFamily="34" charset="0"/>
                  <a:buChar char="•"/>
                  <a:defRPr/>
                </a:pPr>
                <a14:m>
                  <m:oMath xmlns:m="http://schemas.openxmlformats.org/officeDocument/2006/math">
                    <m:r>
                      <a:rPr lang="en-US" altLang="zh-CN" sz="1600" b="0" i="1" smtClean="0">
                        <a:solidFill>
                          <a:srgbClr val="121212"/>
                        </a:solidFill>
                        <a:latin typeface="Cambria Math" panose="02040503050406030204" pitchFamily="18" charset="0"/>
                      </a:rPr>
                      <m:t>𝑇𝑆𝑀𝑂</m:t>
                    </m:r>
                    <m:sSub>
                      <m:sSubPr>
                        <m:ctrlPr>
                          <a:rPr lang="en-US" altLang="zh-CN" sz="1600" b="0" i="1" smtClean="0">
                            <a:solidFill>
                              <a:srgbClr val="121212"/>
                            </a:solidFill>
                            <a:latin typeface="Cambria Math" panose="02040503050406030204" pitchFamily="18" charset="0"/>
                          </a:rPr>
                        </m:ctrlPr>
                      </m:sSubPr>
                      <m:e>
                        <m:r>
                          <a:rPr lang="en-US" altLang="zh-CN" sz="1600" b="0" i="1" smtClean="0">
                            <a:solidFill>
                              <a:srgbClr val="121212"/>
                            </a:solidFill>
                            <a:latin typeface="Cambria Math" panose="02040503050406030204" pitchFamily="18" charset="0"/>
                          </a:rPr>
                          <m:t>𝑀</m:t>
                        </m:r>
                      </m:e>
                      <m:sub>
                        <m:r>
                          <a:rPr lang="en-US" altLang="zh-CN" sz="1600" b="0" i="1" smtClean="0">
                            <a:solidFill>
                              <a:srgbClr val="121212"/>
                            </a:solidFill>
                            <a:latin typeface="Cambria Math" panose="02040503050406030204" pitchFamily="18" charset="0"/>
                          </a:rPr>
                          <m:t>𝑡</m:t>
                        </m:r>
                      </m:sub>
                    </m:sSub>
                    <m:r>
                      <a:rPr lang="en-US" altLang="zh-CN" sz="1600" b="0" i="1" smtClean="0">
                        <a:solidFill>
                          <a:srgbClr val="121212"/>
                        </a:solidFill>
                        <a:latin typeface="Cambria Math" panose="02040503050406030204" pitchFamily="18" charset="0"/>
                      </a:rPr>
                      <m:t>=</m:t>
                    </m:r>
                    <m:nary>
                      <m:naryPr>
                        <m:chr m:val="∑"/>
                        <m:ctrlPr>
                          <a:rPr lang="en-US" altLang="zh-CN" sz="1600" b="0" i="1" smtClean="0">
                            <a:solidFill>
                              <a:srgbClr val="121212"/>
                            </a:solidFill>
                            <a:latin typeface="Cambria Math" panose="02040503050406030204" pitchFamily="18" charset="0"/>
                          </a:rPr>
                        </m:ctrlPr>
                      </m:naryPr>
                      <m:sub>
                        <m:r>
                          <m:rPr>
                            <m:brk m:alnAt="23"/>
                          </m:rPr>
                          <a:rPr lang="en-US" altLang="zh-CN" sz="1600" b="0" i="1" smtClean="0">
                            <a:solidFill>
                              <a:srgbClr val="121212"/>
                            </a:solidFill>
                            <a:latin typeface="Cambria Math" panose="02040503050406030204" pitchFamily="18" charset="0"/>
                          </a:rPr>
                          <m:t>𝑠</m:t>
                        </m:r>
                        <m:r>
                          <a:rPr lang="en-US" altLang="zh-CN" sz="1600" b="0" i="1" smtClean="0">
                            <a:solidFill>
                              <a:srgbClr val="121212"/>
                            </a:solidFill>
                            <a:latin typeface="Cambria Math" panose="02040503050406030204" pitchFamily="18" charset="0"/>
                          </a:rPr>
                          <m:t>=1</m:t>
                        </m:r>
                      </m:sub>
                      <m:sup>
                        <m:r>
                          <a:rPr lang="en-US" altLang="zh-CN" sz="1600" b="0" i="1" smtClean="0">
                            <a:solidFill>
                              <a:srgbClr val="121212"/>
                            </a:solidFill>
                            <a:latin typeface="Cambria Math" panose="02040503050406030204" pitchFamily="18" charset="0"/>
                            <a:ea typeface="Cambria Math" panose="02040503050406030204" pitchFamily="18" charset="0"/>
                          </a:rPr>
                          <m:t>∞</m:t>
                        </m:r>
                      </m:sup>
                      <m:e>
                        <m:sSub>
                          <m:sSubPr>
                            <m:ctrlPr>
                              <a:rPr lang="en-US" altLang="zh-CN" sz="1600" i="1">
                                <a:solidFill>
                                  <a:srgbClr val="121212"/>
                                </a:solidFill>
                                <a:latin typeface="Cambria Math" panose="02040503050406030204" pitchFamily="18" charset="0"/>
                              </a:rPr>
                            </m:ctrlPr>
                          </m:sSubPr>
                          <m:e>
                            <m:r>
                              <a:rPr lang="en-US" altLang="zh-CN" sz="1600" i="1">
                                <a:solidFill>
                                  <a:srgbClr val="121212"/>
                                </a:solidFill>
                                <a:latin typeface="Cambria Math" panose="02040503050406030204" pitchFamily="18" charset="0"/>
                              </a:rPr>
                              <m:t>𝑐</m:t>
                            </m:r>
                          </m:e>
                          <m:sub>
                            <m:r>
                              <a:rPr lang="en-US" altLang="zh-CN" sz="1600" i="1">
                                <a:solidFill>
                                  <a:srgbClr val="121212"/>
                                </a:solidFill>
                                <a:latin typeface="Cambria Math" panose="02040503050406030204" pitchFamily="18" charset="0"/>
                              </a:rPr>
                              <m:t>𝑠</m:t>
                            </m:r>
                          </m:sub>
                        </m:sSub>
                        <m:r>
                          <a:rPr lang="en-US" altLang="zh-CN" sz="1600" i="1">
                            <a:solidFill>
                              <a:srgbClr val="121212"/>
                            </a:solidFill>
                            <a:latin typeface="Cambria Math" panose="02040503050406030204" pitchFamily="18" charset="0"/>
                          </a:rPr>
                          <m:t>(</m:t>
                        </m:r>
                        <m:sSub>
                          <m:sSubPr>
                            <m:ctrlPr>
                              <a:rPr lang="en-US" altLang="zh-CN" sz="1600" i="1">
                                <a:solidFill>
                                  <a:srgbClr val="121212"/>
                                </a:solidFill>
                                <a:latin typeface="Cambria Math" panose="02040503050406030204" pitchFamily="18" charset="0"/>
                              </a:rPr>
                            </m:ctrlPr>
                          </m:sSubPr>
                          <m:e>
                            <m:r>
                              <a:rPr lang="en-US" altLang="zh-CN" sz="1600" i="1">
                                <a:solidFill>
                                  <a:srgbClr val="121212"/>
                                </a:solidFill>
                                <a:latin typeface="Cambria Math" panose="02040503050406030204" pitchFamily="18" charset="0"/>
                              </a:rPr>
                              <m:t>𝑃</m:t>
                            </m:r>
                          </m:e>
                          <m:sub>
                            <m:r>
                              <a:rPr lang="en-US" altLang="zh-CN" sz="1600" i="1">
                                <a:solidFill>
                                  <a:srgbClr val="121212"/>
                                </a:solidFill>
                                <a:latin typeface="Cambria Math" panose="02040503050406030204" pitchFamily="18" charset="0"/>
                              </a:rPr>
                              <m:t>𝑡</m:t>
                            </m:r>
                            <m:r>
                              <a:rPr lang="en-US" altLang="zh-CN" sz="1600" i="1">
                                <a:solidFill>
                                  <a:srgbClr val="121212"/>
                                </a:solidFill>
                                <a:latin typeface="Cambria Math" panose="02040503050406030204" pitchFamily="18" charset="0"/>
                              </a:rPr>
                              <m:t>−</m:t>
                            </m:r>
                            <m:r>
                              <a:rPr lang="en-US" altLang="zh-CN" sz="1600" i="1">
                                <a:solidFill>
                                  <a:srgbClr val="121212"/>
                                </a:solidFill>
                                <a:latin typeface="Cambria Math" panose="02040503050406030204" pitchFamily="18" charset="0"/>
                              </a:rPr>
                              <m:t>𝑠</m:t>
                            </m:r>
                            <m:r>
                              <a:rPr lang="en-US" altLang="zh-CN" sz="1600" i="1">
                                <a:solidFill>
                                  <a:srgbClr val="121212"/>
                                </a:solidFill>
                                <a:latin typeface="Cambria Math" panose="02040503050406030204" pitchFamily="18" charset="0"/>
                              </a:rPr>
                              <m:t>+1</m:t>
                            </m:r>
                          </m:sub>
                        </m:sSub>
                        <m:r>
                          <a:rPr lang="en-US" altLang="zh-CN" sz="1600" i="1">
                            <a:solidFill>
                              <a:srgbClr val="121212"/>
                            </a:solidFill>
                            <a:latin typeface="Cambria Math" panose="02040503050406030204" pitchFamily="18" charset="0"/>
                          </a:rPr>
                          <m:t>−</m:t>
                        </m:r>
                        <m:sSub>
                          <m:sSubPr>
                            <m:ctrlPr>
                              <a:rPr lang="en-US" altLang="zh-CN" sz="1600" i="1">
                                <a:solidFill>
                                  <a:srgbClr val="121212"/>
                                </a:solidFill>
                                <a:latin typeface="Cambria Math" panose="02040503050406030204" pitchFamily="18" charset="0"/>
                              </a:rPr>
                            </m:ctrlPr>
                          </m:sSubPr>
                          <m:e>
                            <m:r>
                              <a:rPr lang="en-US" altLang="zh-CN" sz="1600" i="1">
                                <a:solidFill>
                                  <a:srgbClr val="121212"/>
                                </a:solidFill>
                                <a:latin typeface="Cambria Math" panose="02040503050406030204" pitchFamily="18" charset="0"/>
                              </a:rPr>
                              <m:t>𝑃</m:t>
                            </m:r>
                          </m:e>
                          <m:sub>
                            <m:r>
                              <a:rPr lang="en-US" altLang="zh-CN" sz="1600" i="1">
                                <a:solidFill>
                                  <a:srgbClr val="121212"/>
                                </a:solidFill>
                                <a:latin typeface="Cambria Math" panose="02040503050406030204" pitchFamily="18" charset="0"/>
                              </a:rPr>
                              <m:t>𝑡</m:t>
                            </m:r>
                            <m:r>
                              <a:rPr lang="en-US" altLang="zh-CN" sz="1600" i="1">
                                <a:solidFill>
                                  <a:srgbClr val="121212"/>
                                </a:solidFill>
                                <a:latin typeface="Cambria Math" panose="02040503050406030204" pitchFamily="18" charset="0"/>
                              </a:rPr>
                              <m:t>−</m:t>
                            </m:r>
                            <m:r>
                              <a:rPr lang="en-US" altLang="zh-CN" sz="1600" i="1">
                                <a:solidFill>
                                  <a:srgbClr val="121212"/>
                                </a:solidFill>
                                <a:latin typeface="Cambria Math" panose="02040503050406030204" pitchFamily="18" charset="0"/>
                              </a:rPr>
                              <m:t>𝑠</m:t>
                            </m:r>
                          </m:sub>
                        </m:sSub>
                        <m:r>
                          <a:rPr lang="en-US" altLang="zh-CN" sz="1600" i="1">
                            <a:solidFill>
                              <a:srgbClr val="121212"/>
                            </a:solidFill>
                            <a:latin typeface="Cambria Math" panose="02040503050406030204" pitchFamily="18" charset="0"/>
                          </a:rPr>
                          <m:t>)</m:t>
                        </m:r>
                      </m:e>
                    </m:nary>
                    <m:r>
                      <a:rPr lang="en-US" altLang="zh-CN" sz="1600" b="0" i="1" smtClean="0">
                        <a:solidFill>
                          <a:srgbClr val="121212"/>
                        </a:solidFill>
                        <a:latin typeface="Cambria Math" panose="02040503050406030204" pitchFamily="18" charset="0"/>
                      </a:rPr>
                      <m:t>=</m:t>
                    </m:r>
                    <m:sSub>
                      <m:sSubPr>
                        <m:ctrlPr>
                          <a:rPr lang="en-US" altLang="zh-CN" sz="1600" b="0" i="1" smtClean="0">
                            <a:solidFill>
                              <a:srgbClr val="121212"/>
                            </a:solidFill>
                            <a:latin typeface="Cambria Math" panose="02040503050406030204" pitchFamily="18" charset="0"/>
                          </a:rPr>
                        </m:ctrlPr>
                      </m:sSubPr>
                      <m:e>
                        <m:r>
                          <a:rPr lang="en-US" altLang="zh-CN" sz="1600" b="0" i="1" smtClean="0">
                            <a:solidFill>
                              <a:srgbClr val="121212"/>
                            </a:solidFill>
                            <a:latin typeface="Cambria Math" panose="02040503050406030204" pitchFamily="18" charset="0"/>
                          </a:rPr>
                          <m:t>𝑐</m:t>
                        </m:r>
                      </m:e>
                      <m:sub>
                        <m:r>
                          <a:rPr lang="en-US" altLang="zh-CN" sz="1600" b="0" i="1" smtClean="0">
                            <a:solidFill>
                              <a:srgbClr val="121212"/>
                            </a:solidFill>
                            <a:latin typeface="Cambria Math" panose="02040503050406030204" pitchFamily="18" charset="0"/>
                          </a:rPr>
                          <m:t>1</m:t>
                        </m:r>
                      </m:sub>
                    </m:sSub>
                    <m:d>
                      <m:dPr>
                        <m:ctrlPr>
                          <a:rPr lang="en-US" altLang="zh-CN" sz="1600" b="0" i="1" smtClean="0">
                            <a:solidFill>
                              <a:srgbClr val="121212"/>
                            </a:solidFill>
                            <a:latin typeface="Cambria Math" panose="02040503050406030204" pitchFamily="18" charset="0"/>
                          </a:rPr>
                        </m:ctrlPr>
                      </m:dPr>
                      <m:e>
                        <m:sSub>
                          <m:sSubPr>
                            <m:ctrlPr>
                              <a:rPr lang="en-US" altLang="zh-CN" sz="1600" b="0" i="1" smtClean="0">
                                <a:solidFill>
                                  <a:srgbClr val="121212"/>
                                </a:solidFill>
                                <a:latin typeface="Cambria Math" panose="02040503050406030204" pitchFamily="18" charset="0"/>
                              </a:rPr>
                            </m:ctrlPr>
                          </m:sSubPr>
                          <m:e>
                            <m:r>
                              <a:rPr lang="en-US" altLang="zh-CN" sz="1600" b="0" i="1" smtClean="0">
                                <a:solidFill>
                                  <a:srgbClr val="121212"/>
                                </a:solidFill>
                                <a:latin typeface="Cambria Math" panose="02040503050406030204" pitchFamily="18" charset="0"/>
                              </a:rPr>
                              <m:t>𝑃</m:t>
                            </m:r>
                          </m:e>
                          <m:sub>
                            <m:r>
                              <a:rPr lang="en-US" altLang="zh-CN" sz="1600" b="0" i="1" smtClean="0">
                                <a:solidFill>
                                  <a:srgbClr val="121212"/>
                                </a:solidFill>
                                <a:latin typeface="Cambria Math" panose="02040503050406030204" pitchFamily="18" charset="0"/>
                              </a:rPr>
                              <m:t>𝑡</m:t>
                            </m:r>
                          </m:sub>
                        </m:sSub>
                        <m:r>
                          <a:rPr lang="en-US" altLang="zh-CN" sz="1600" b="0" i="1" smtClean="0">
                            <a:solidFill>
                              <a:srgbClr val="121212"/>
                            </a:solidFill>
                            <a:latin typeface="Cambria Math" panose="02040503050406030204" pitchFamily="18" charset="0"/>
                          </a:rPr>
                          <m:t>−</m:t>
                        </m:r>
                        <m:sSub>
                          <m:sSubPr>
                            <m:ctrlPr>
                              <a:rPr lang="en-US" altLang="zh-CN" sz="1600" b="0" i="1" smtClean="0">
                                <a:solidFill>
                                  <a:srgbClr val="121212"/>
                                </a:solidFill>
                                <a:latin typeface="Cambria Math" panose="02040503050406030204" pitchFamily="18" charset="0"/>
                              </a:rPr>
                            </m:ctrlPr>
                          </m:sSubPr>
                          <m:e>
                            <m:r>
                              <a:rPr lang="en-US" altLang="zh-CN" sz="1600" b="0" i="1" smtClean="0">
                                <a:solidFill>
                                  <a:srgbClr val="121212"/>
                                </a:solidFill>
                                <a:latin typeface="Cambria Math" panose="02040503050406030204" pitchFamily="18" charset="0"/>
                              </a:rPr>
                              <m:t>𝑃</m:t>
                            </m:r>
                          </m:e>
                          <m:sub>
                            <m:r>
                              <a:rPr lang="en-US" altLang="zh-CN" sz="1600" b="0" i="1" smtClean="0">
                                <a:solidFill>
                                  <a:srgbClr val="121212"/>
                                </a:solidFill>
                                <a:latin typeface="Cambria Math" panose="02040503050406030204" pitchFamily="18" charset="0"/>
                              </a:rPr>
                              <m:t>𝑡</m:t>
                            </m:r>
                            <m:r>
                              <a:rPr lang="en-US" altLang="zh-CN" sz="1600" b="0" i="1" smtClean="0">
                                <a:solidFill>
                                  <a:srgbClr val="121212"/>
                                </a:solidFill>
                                <a:latin typeface="Cambria Math" panose="02040503050406030204" pitchFamily="18" charset="0"/>
                              </a:rPr>
                              <m:t>−1</m:t>
                            </m:r>
                          </m:sub>
                        </m:sSub>
                      </m:e>
                    </m:d>
                    <m:r>
                      <a:rPr lang="en-US" altLang="zh-CN" sz="1600" b="0" i="1" smtClean="0">
                        <a:solidFill>
                          <a:srgbClr val="121212"/>
                        </a:solidFill>
                        <a:latin typeface="Cambria Math" panose="02040503050406030204" pitchFamily="18" charset="0"/>
                      </a:rPr>
                      <m:t>+</m:t>
                    </m:r>
                    <m:sSub>
                      <m:sSubPr>
                        <m:ctrlPr>
                          <a:rPr lang="en-US" altLang="zh-CN" sz="1600" b="0" i="1" smtClean="0">
                            <a:solidFill>
                              <a:srgbClr val="121212"/>
                            </a:solidFill>
                            <a:latin typeface="Cambria Math" panose="02040503050406030204" pitchFamily="18" charset="0"/>
                          </a:rPr>
                        </m:ctrlPr>
                      </m:sSubPr>
                      <m:e>
                        <m:r>
                          <a:rPr lang="en-US" altLang="zh-CN" sz="1600" b="0" i="1" smtClean="0">
                            <a:solidFill>
                              <a:srgbClr val="121212"/>
                            </a:solidFill>
                            <a:latin typeface="Cambria Math" panose="02040503050406030204" pitchFamily="18" charset="0"/>
                          </a:rPr>
                          <m:t>𝑐</m:t>
                        </m:r>
                      </m:e>
                      <m:sub>
                        <m:r>
                          <a:rPr lang="en-US" altLang="zh-CN" sz="1600" b="0" i="1" smtClean="0">
                            <a:solidFill>
                              <a:srgbClr val="121212"/>
                            </a:solidFill>
                            <a:latin typeface="Cambria Math" panose="02040503050406030204" pitchFamily="18" charset="0"/>
                          </a:rPr>
                          <m:t>2</m:t>
                        </m:r>
                      </m:sub>
                    </m:sSub>
                    <m:d>
                      <m:dPr>
                        <m:ctrlPr>
                          <a:rPr lang="en-US" altLang="zh-CN" sz="1600" i="1">
                            <a:solidFill>
                              <a:srgbClr val="121212"/>
                            </a:solidFill>
                            <a:latin typeface="Cambria Math" panose="02040503050406030204" pitchFamily="18" charset="0"/>
                          </a:rPr>
                        </m:ctrlPr>
                      </m:dPr>
                      <m:e>
                        <m:sSub>
                          <m:sSubPr>
                            <m:ctrlPr>
                              <a:rPr lang="en-US" altLang="zh-CN" sz="1600" i="1">
                                <a:solidFill>
                                  <a:srgbClr val="121212"/>
                                </a:solidFill>
                                <a:latin typeface="Cambria Math" panose="02040503050406030204" pitchFamily="18" charset="0"/>
                              </a:rPr>
                            </m:ctrlPr>
                          </m:sSubPr>
                          <m:e>
                            <m:r>
                              <a:rPr lang="en-US" altLang="zh-CN" sz="1600" i="1">
                                <a:solidFill>
                                  <a:srgbClr val="121212"/>
                                </a:solidFill>
                                <a:latin typeface="Cambria Math" panose="02040503050406030204" pitchFamily="18" charset="0"/>
                              </a:rPr>
                              <m:t>𝑃</m:t>
                            </m:r>
                          </m:e>
                          <m:sub>
                            <m:r>
                              <a:rPr lang="en-US" altLang="zh-CN" sz="1600" i="1">
                                <a:solidFill>
                                  <a:srgbClr val="121212"/>
                                </a:solidFill>
                                <a:latin typeface="Cambria Math" panose="02040503050406030204" pitchFamily="18" charset="0"/>
                              </a:rPr>
                              <m:t>𝑡</m:t>
                            </m:r>
                            <m:r>
                              <a:rPr lang="en-US" altLang="zh-CN" sz="1600" b="0" i="1" smtClean="0">
                                <a:solidFill>
                                  <a:srgbClr val="121212"/>
                                </a:solidFill>
                                <a:latin typeface="Cambria Math" panose="02040503050406030204" pitchFamily="18" charset="0"/>
                              </a:rPr>
                              <m:t>−1</m:t>
                            </m:r>
                          </m:sub>
                        </m:sSub>
                        <m:r>
                          <a:rPr lang="en-US" altLang="zh-CN" sz="1600" i="1">
                            <a:solidFill>
                              <a:srgbClr val="121212"/>
                            </a:solidFill>
                            <a:latin typeface="Cambria Math" panose="02040503050406030204" pitchFamily="18" charset="0"/>
                          </a:rPr>
                          <m:t>−</m:t>
                        </m:r>
                        <m:sSub>
                          <m:sSubPr>
                            <m:ctrlPr>
                              <a:rPr lang="en-US" altLang="zh-CN" sz="1600" i="1">
                                <a:solidFill>
                                  <a:srgbClr val="121212"/>
                                </a:solidFill>
                                <a:latin typeface="Cambria Math" panose="02040503050406030204" pitchFamily="18" charset="0"/>
                              </a:rPr>
                            </m:ctrlPr>
                          </m:sSubPr>
                          <m:e>
                            <m:r>
                              <a:rPr lang="en-US" altLang="zh-CN" sz="1600" i="1">
                                <a:solidFill>
                                  <a:srgbClr val="121212"/>
                                </a:solidFill>
                                <a:latin typeface="Cambria Math" panose="02040503050406030204" pitchFamily="18" charset="0"/>
                              </a:rPr>
                              <m:t>𝑃</m:t>
                            </m:r>
                          </m:e>
                          <m:sub>
                            <m:r>
                              <a:rPr lang="en-US" altLang="zh-CN" sz="1600" i="1">
                                <a:solidFill>
                                  <a:srgbClr val="121212"/>
                                </a:solidFill>
                                <a:latin typeface="Cambria Math" panose="02040503050406030204" pitchFamily="18" charset="0"/>
                              </a:rPr>
                              <m:t>𝑡</m:t>
                            </m:r>
                            <m:r>
                              <a:rPr lang="en-US" altLang="zh-CN" sz="1600" i="1">
                                <a:solidFill>
                                  <a:srgbClr val="121212"/>
                                </a:solidFill>
                                <a:latin typeface="Cambria Math" panose="02040503050406030204" pitchFamily="18" charset="0"/>
                              </a:rPr>
                              <m:t>−2</m:t>
                            </m:r>
                          </m:sub>
                        </m:sSub>
                      </m:e>
                    </m:d>
                    <m:r>
                      <a:rPr lang="en-US" altLang="zh-CN" sz="1600" b="0" i="1" smtClean="0">
                        <a:solidFill>
                          <a:srgbClr val="121212"/>
                        </a:solidFill>
                        <a:latin typeface="Cambria Math" panose="02040503050406030204" pitchFamily="18" charset="0"/>
                      </a:rPr>
                      <m:t>…=</m:t>
                    </m:r>
                    <m:sSub>
                      <m:sSubPr>
                        <m:ctrlPr>
                          <a:rPr lang="en-US" altLang="zh-CN" sz="1600" b="0" i="1" smtClean="0">
                            <a:solidFill>
                              <a:srgbClr val="121212"/>
                            </a:solidFill>
                            <a:latin typeface="Cambria Math" panose="02040503050406030204" pitchFamily="18" charset="0"/>
                          </a:rPr>
                        </m:ctrlPr>
                      </m:sSubPr>
                      <m:e>
                        <m:r>
                          <a:rPr lang="en-US" altLang="zh-CN" sz="1600" b="0" i="1" smtClean="0">
                            <a:solidFill>
                              <a:srgbClr val="121212"/>
                            </a:solidFill>
                            <a:latin typeface="Cambria Math" panose="02040503050406030204" pitchFamily="18" charset="0"/>
                          </a:rPr>
                          <m:t>𝑐</m:t>
                        </m:r>
                      </m:e>
                      <m:sub>
                        <m:r>
                          <a:rPr lang="en-US" altLang="zh-CN" sz="1600" b="0" i="1" smtClean="0">
                            <a:solidFill>
                              <a:srgbClr val="121212"/>
                            </a:solidFill>
                            <a:latin typeface="Cambria Math" panose="02040503050406030204" pitchFamily="18" charset="0"/>
                          </a:rPr>
                          <m:t>1</m:t>
                        </m:r>
                      </m:sub>
                    </m:sSub>
                    <m:sSub>
                      <m:sSubPr>
                        <m:ctrlPr>
                          <a:rPr lang="en-US" altLang="zh-CN" sz="1600" b="0" i="1" smtClean="0">
                            <a:solidFill>
                              <a:srgbClr val="121212"/>
                            </a:solidFill>
                            <a:latin typeface="Cambria Math" panose="02040503050406030204" pitchFamily="18" charset="0"/>
                          </a:rPr>
                        </m:ctrlPr>
                      </m:sSubPr>
                      <m:e>
                        <m:r>
                          <a:rPr lang="en-US" altLang="zh-CN" sz="1600" b="0" i="1" smtClean="0">
                            <a:solidFill>
                              <a:srgbClr val="121212"/>
                            </a:solidFill>
                            <a:latin typeface="Cambria Math" panose="02040503050406030204" pitchFamily="18" charset="0"/>
                          </a:rPr>
                          <m:t>𝑃</m:t>
                        </m:r>
                      </m:e>
                      <m:sub>
                        <m:r>
                          <a:rPr lang="en-US" altLang="zh-CN" sz="1600" b="0" i="1" smtClean="0">
                            <a:solidFill>
                              <a:srgbClr val="121212"/>
                            </a:solidFill>
                            <a:latin typeface="Cambria Math" panose="02040503050406030204" pitchFamily="18" charset="0"/>
                          </a:rPr>
                          <m:t>𝑡</m:t>
                        </m:r>
                      </m:sub>
                    </m:sSub>
                    <m:r>
                      <a:rPr lang="en-US" altLang="zh-CN" sz="1600" b="0" i="1" smtClean="0">
                        <a:solidFill>
                          <a:srgbClr val="121212"/>
                        </a:solidFill>
                        <a:latin typeface="Cambria Math" panose="02040503050406030204" pitchFamily="18" charset="0"/>
                      </a:rPr>
                      <m:t>+</m:t>
                    </m:r>
                    <m:d>
                      <m:dPr>
                        <m:ctrlPr>
                          <a:rPr lang="en-US" altLang="zh-CN" sz="1600" b="0" i="1" smtClean="0">
                            <a:solidFill>
                              <a:srgbClr val="121212"/>
                            </a:solidFill>
                            <a:latin typeface="Cambria Math" panose="02040503050406030204" pitchFamily="18" charset="0"/>
                          </a:rPr>
                        </m:ctrlPr>
                      </m:dPr>
                      <m:e>
                        <m:sSub>
                          <m:sSubPr>
                            <m:ctrlPr>
                              <a:rPr lang="en-US" altLang="zh-CN" sz="1600" b="0" i="1" smtClean="0">
                                <a:solidFill>
                                  <a:srgbClr val="121212"/>
                                </a:solidFill>
                                <a:latin typeface="Cambria Math" panose="02040503050406030204" pitchFamily="18" charset="0"/>
                              </a:rPr>
                            </m:ctrlPr>
                          </m:sSubPr>
                          <m:e>
                            <m:r>
                              <a:rPr lang="en-US" altLang="zh-CN" sz="1600" b="0" i="1" smtClean="0">
                                <a:solidFill>
                                  <a:srgbClr val="121212"/>
                                </a:solidFill>
                                <a:latin typeface="Cambria Math" panose="02040503050406030204" pitchFamily="18" charset="0"/>
                              </a:rPr>
                              <m:t>𝑐</m:t>
                            </m:r>
                          </m:e>
                          <m:sub>
                            <m:r>
                              <a:rPr lang="en-US" altLang="zh-CN" sz="1600" b="0" i="1" smtClean="0">
                                <a:solidFill>
                                  <a:srgbClr val="121212"/>
                                </a:solidFill>
                                <a:latin typeface="Cambria Math" panose="02040503050406030204" pitchFamily="18" charset="0"/>
                              </a:rPr>
                              <m:t>2</m:t>
                            </m:r>
                          </m:sub>
                        </m:sSub>
                        <m:r>
                          <a:rPr lang="en-US" altLang="zh-CN" sz="1600" b="0" i="1" smtClean="0">
                            <a:solidFill>
                              <a:srgbClr val="121212"/>
                            </a:solidFill>
                            <a:latin typeface="Cambria Math" panose="02040503050406030204" pitchFamily="18" charset="0"/>
                          </a:rPr>
                          <m:t>−</m:t>
                        </m:r>
                        <m:sSub>
                          <m:sSubPr>
                            <m:ctrlPr>
                              <a:rPr lang="en-US" altLang="zh-CN" sz="1600" b="0" i="1" smtClean="0">
                                <a:solidFill>
                                  <a:srgbClr val="121212"/>
                                </a:solidFill>
                                <a:latin typeface="Cambria Math" panose="02040503050406030204" pitchFamily="18" charset="0"/>
                              </a:rPr>
                            </m:ctrlPr>
                          </m:sSubPr>
                          <m:e>
                            <m:r>
                              <a:rPr lang="en-US" altLang="zh-CN" sz="1600" b="0" i="1" smtClean="0">
                                <a:solidFill>
                                  <a:srgbClr val="121212"/>
                                </a:solidFill>
                                <a:latin typeface="Cambria Math" panose="02040503050406030204" pitchFamily="18" charset="0"/>
                              </a:rPr>
                              <m:t>𝑐</m:t>
                            </m:r>
                          </m:e>
                          <m:sub>
                            <m:r>
                              <a:rPr lang="en-US" altLang="zh-CN" sz="1600" b="0" i="1" smtClean="0">
                                <a:solidFill>
                                  <a:srgbClr val="121212"/>
                                </a:solidFill>
                                <a:latin typeface="Cambria Math" panose="02040503050406030204" pitchFamily="18" charset="0"/>
                              </a:rPr>
                              <m:t>1</m:t>
                            </m:r>
                          </m:sub>
                        </m:sSub>
                      </m:e>
                    </m:d>
                    <m:sSub>
                      <m:sSubPr>
                        <m:ctrlPr>
                          <a:rPr lang="en-US" altLang="zh-CN" sz="1600" b="0" i="1" smtClean="0">
                            <a:solidFill>
                              <a:srgbClr val="121212"/>
                            </a:solidFill>
                            <a:latin typeface="Cambria Math" panose="02040503050406030204" pitchFamily="18" charset="0"/>
                          </a:rPr>
                        </m:ctrlPr>
                      </m:sSubPr>
                      <m:e>
                        <m:r>
                          <a:rPr lang="en-US" altLang="zh-CN" sz="1600" b="0" i="1" smtClean="0">
                            <a:solidFill>
                              <a:srgbClr val="121212"/>
                            </a:solidFill>
                            <a:latin typeface="Cambria Math" panose="02040503050406030204" pitchFamily="18" charset="0"/>
                          </a:rPr>
                          <m:t>𝑃</m:t>
                        </m:r>
                      </m:e>
                      <m:sub>
                        <m:r>
                          <a:rPr lang="en-US" altLang="zh-CN" sz="1600" b="0" i="1" smtClean="0">
                            <a:solidFill>
                              <a:srgbClr val="121212"/>
                            </a:solidFill>
                            <a:latin typeface="Cambria Math" panose="02040503050406030204" pitchFamily="18" charset="0"/>
                          </a:rPr>
                          <m:t>𝑡</m:t>
                        </m:r>
                        <m:r>
                          <a:rPr lang="en-US" altLang="zh-CN" sz="1600" b="0" i="1" smtClean="0">
                            <a:solidFill>
                              <a:srgbClr val="121212"/>
                            </a:solidFill>
                            <a:latin typeface="Cambria Math" panose="02040503050406030204" pitchFamily="18" charset="0"/>
                          </a:rPr>
                          <m:t>−1</m:t>
                        </m:r>
                      </m:sub>
                    </m:sSub>
                    <m:r>
                      <a:rPr lang="en-US" altLang="zh-CN" sz="1600" b="0" i="1" smtClean="0">
                        <a:solidFill>
                          <a:srgbClr val="121212"/>
                        </a:solidFill>
                        <a:latin typeface="Cambria Math" panose="02040503050406030204" pitchFamily="18" charset="0"/>
                      </a:rPr>
                      <m:t>…</m:t>
                    </m:r>
                  </m:oMath>
                </a14:m>
                <a:endParaRPr lang="en-US" altLang="zh-CN" sz="1600" dirty="0">
                  <a:solidFill>
                    <a:srgbClr val="121212"/>
                  </a:solidFill>
                  <a:latin typeface="-apple-system"/>
                </a:endParaRPr>
              </a:p>
              <a:p>
                <a:pPr marL="285750" indent="-285750">
                  <a:spcAft>
                    <a:spcPts val="50"/>
                  </a:spcAft>
                  <a:buFont typeface="Arial" panose="020B0604020202020204" pitchFamily="34" charset="0"/>
                  <a:buChar char="•"/>
                  <a:defRPr/>
                </a:pPr>
                <a:r>
                  <a:rPr lang="zh-CN" altLang="en-US" sz="1600" dirty="0">
                    <a:solidFill>
                      <a:srgbClr val="121212"/>
                    </a:solidFill>
                    <a:latin typeface="-apple-system"/>
                  </a:rPr>
                  <a:t>均线交叉可被描述为</a:t>
                </a:r>
                <a:endParaRPr lang="en-US" altLang="zh-CN" sz="1600" dirty="0">
                  <a:solidFill>
                    <a:srgbClr val="121212"/>
                  </a:solidFill>
                  <a:latin typeface="-apple-system"/>
                </a:endParaRPr>
              </a:p>
              <a:p>
                <a:pPr marL="742950" lvl="1" indent="-285750">
                  <a:spcAft>
                    <a:spcPts val="50"/>
                  </a:spcAft>
                  <a:buFont typeface="Arial" panose="020B0604020202020204" pitchFamily="34" charset="0"/>
                  <a:buChar char="•"/>
                  <a:defRPr/>
                </a:pPr>
                <a14:m>
                  <m:oMath xmlns:m="http://schemas.openxmlformats.org/officeDocument/2006/math">
                    <m:r>
                      <a:rPr lang="en-US" altLang="zh-CN" sz="1600" b="0" i="1" smtClean="0">
                        <a:solidFill>
                          <a:srgbClr val="121212"/>
                        </a:solidFill>
                        <a:latin typeface="Cambria Math" panose="02040503050406030204" pitchFamily="18" charset="0"/>
                      </a:rPr>
                      <m:t>𝑀</m:t>
                    </m:r>
                    <m:sSubSup>
                      <m:sSubSupPr>
                        <m:ctrlPr>
                          <a:rPr lang="en-US" altLang="zh-CN" sz="1600" b="0" i="1" smtClean="0">
                            <a:solidFill>
                              <a:srgbClr val="121212"/>
                            </a:solidFill>
                            <a:latin typeface="Cambria Math" panose="02040503050406030204" pitchFamily="18" charset="0"/>
                          </a:rPr>
                        </m:ctrlPr>
                      </m:sSubSupPr>
                      <m:e>
                        <m:r>
                          <a:rPr lang="en-US" altLang="zh-CN" sz="1600" b="0" i="1" smtClean="0">
                            <a:solidFill>
                              <a:srgbClr val="121212"/>
                            </a:solidFill>
                            <a:latin typeface="Cambria Math" panose="02040503050406030204" pitchFamily="18" charset="0"/>
                          </a:rPr>
                          <m:t>𝐴</m:t>
                        </m:r>
                      </m:e>
                      <m:sub>
                        <m:r>
                          <a:rPr lang="en-US" altLang="zh-CN" sz="1600" b="0" i="1" smtClean="0">
                            <a:solidFill>
                              <a:srgbClr val="121212"/>
                            </a:solidFill>
                            <a:latin typeface="Cambria Math" panose="02040503050406030204" pitchFamily="18" charset="0"/>
                          </a:rPr>
                          <m:t>𝑡</m:t>
                        </m:r>
                      </m:sub>
                      <m:sup>
                        <m:r>
                          <a:rPr lang="en-US" altLang="zh-CN" sz="1600" b="0" i="1" smtClean="0">
                            <a:solidFill>
                              <a:srgbClr val="121212"/>
                            </a:solidFill>
                            <a:latin typeface="Cambria Math" panose="02040503050406030204" pitchFamily="18" charset="0"/>
                          </a:rPr>
                          <m:t>𝑓𝑎𝑠𝑡</m:t>
                        </m:r>
                      </m:sup>
                    </m:sSubSup>
                    <m:r>
                      <a:rPr lang="en-US" altLang="zh-CN" sz="1600" b="0" i="1" smtClean="0">
                        <a:solidFill>
                          <a:srgbClr val="121212"/>
                        </a:solidFill>
                        <a:latin typeface="Cambria Math" panose="02040503050406030204" pitchFamily="18" charset="0"/>
                      </a:rPr>
                      <m:t>=</m:t>
                    </m:r>
                    <m:nary>
                      <m:naryPr>
                        <m:chr m:val="∑"/>
                        <m:ctrlPr>
                          <a:rPr lang="en-US" altLang="zh-CN" sz="1600" b="0" i="1" smtClean="0">
                            <a:solidFill>
                              <a:srgbClr val="121212"/>
                            </a:solidFill>
                            <a:latin typeface="Cambria Math" panose="02040503050406030204" pitchFamily="18" charset="0"/>
                          </a:rPr>
                        </m:ctrlPr>
                      </m:naryPr>
                      <m:sub>
                        <m:r>
                          <m:rPr>
                            <m:brk m:alnAt="23"/>
                          </m:rPr>
                          <a:rPr lang="en-US" altLang="zh-CN" sz="1600" b="0" i="1" smtClean="0">
                            <a:solidFill>
                              <a:srgbClr val="121212"/>
                            </a:solidFill>
                            <a:latin typeface="Cambria Math" panose="02040503050406030204" pitchFamily="18" charset="0"/>
                          </a:rPr>
                          <m:t>𝑠</m:t>
                        </m:r>
                        <m:r>
                          <a:rPr lang="en-US" altLang="zh-CN" sz="1600" b="0" i="1" smtClean="0">
                            <a:solidFill>
                              <a:srgbClr val="121212"/>
                            </a:solidFill>
                            <a:latin typeface="Cambria Math" panose="02040503050406030204" pitchFamily="18" charset="0"/>
                          </a:rPr>
                          <m:t>=1</m:t>
                        </m:r>
                      </m:sub>
                      <m:sup>
                        <m:r>
                          <a:rPr lang="en-US" altLang="zh-CN" sz="1600" b="0" i="1" smtClean="0">
                            <a:solidFill>
                              <a:srgbClr val="121212"/>
                            </a:solidFill>
                            <a:latin typeface="Cambria Math" panose="02040503050406030204" pitchFamily="18" charset="0"/>
                            <a:ea typeface="Cambria Math" panose="02040503050406030204" pitchFamily="18" charset="0"/>
                          </a:rPr>
                          <m:t>∞</m:t>
                        </m:r>
                      </m:sup>
                      <m:e>
                        <m:sSubSup>
                          <m:sSubSupPr>
                            <m:ctrlPr>
                              <a:rPr lang="en-US" altLang="zh-CN" sz="1600" b="0" i="1" smtClean="0">
                                <a:solidFill>
                                  <a:srgbClr val="121212"/>
                                </a:solidFill>
                                <a:latin typeface="Cambria Math" panose="02040503050406030204" pitchFamily="18" charset="0"/>
                              </a:rPr>
                            </m:ctrlPr>
                          </m:sSubSupPr>
                          <m:e>
                            <m:r>
                              <a:rPr lang="en-US" altLang="zh-CN" sz="1600" b="0" i="1" smtClean="0">
                                <a:solidFill>
                                  <a:srgbClr val="121212"/>
                                </a:solidFill>
                                <a:latin typeface="Cambria Math" panose="02040503050406030204" pitchFamily="18" charset="0"/>
                              </a:rPr>
                              <m:t>𝑤</m:t>
                            </m:r>
                          </m:e>
                          <m:sub>
                            <m:r>
                              <a:rPr lang="en-US" altLang="zh-CN" sz="1600" b="0" i="1" smtClean="0">
                                <a:solidFill>
                                  <a:srgbClr val="121212"/>
                                </a:solidFill>
                                <a:latin typeface="Cambria Math" panose="02040503050406030204" pitchFamily="18" charset="0"/>
                              </a:rPr>
                              <m:t>𝑠</m:t>
                            </m:r>
                          </m:sub>
                          <m:sup>
                            <m:r>
                              <a:rPr lang="en-US" altLang="zh-CN" sz="1600" b="0" i="1" smtClean="0">
                                <a:solidFill>
                                  <a:srgbClr val="121212"/>
                                </a:solidFill>
                                <a:latin typeface="Cambria Math" panose="02040503050406030204" pitchFamily="18" charset="0"/>
                              </a:rPr>
                              <m:t>𝑓𝑎𝑠𝑡</m:t>
                            </m:r>
                          </m:sup>
                        </m:sSubSup>
                        <m:sSub>
                          <m:sSubPr>
                            <m:ctrlPr>
                              <a:rPr lang="en-US" altLang="zh-CN" sz="1600" b="0" i="1" smtClean="0">
                                <a:solidFill>
                                  <a:srgbClr val="121212"/>
                                </a:solidFill>
                                <a:latin typeface="Cambria Math" panose="02040503050406030204" pitchFamily="18" charset="0"/>
                              </a:rPr>
                            </m:ctrlPr>
                          </m:sSubPr>
                          <m:e>
                            <m:r>
                              <a:rPr lang="en-US" altLang="zh-CN" sz="1600" b="0" i="1" smtClean="0">
                                <a:solidFill>
                                  <a:srgbClr val="121212"/>
                                </a:solidFill>
                                <a:latin typeface="Cambria Math" panose="02040503050406030204" pitchFamily="18" charset="0"/>
                              </a:rPr>
                              <m:t>𝑃</m:t>
                            </m:r>
                          </m:e>
                          <m:sub>
                            <m:r>
                              <a:rPr lang="en-US" altLang="zh-CN" sz="1600" b="0" i="1" smtClean="0">
                                <a:solidFill>
                                  <a:srgbClr val="121212"/>
                                </a:solidFill>
                                <a:latin typeface="Cambria Math" panose="02040503050406030204" pitchFamily="18" charset="0"/>
                              </a:rPr>
                              <m:t>𝑡</m:t>
                            </m:r>
                            <m:r>
                              <a:rPr lang="en-US" altLang="zh-CN" sz="1600" b="0" i="1" smtClean="0">
                                <a:solidFill>
                                  <a:srgbClr val="121212"/>
                                </a:solidFill>
                                <a:latin typeface="Cambria Math" panose="02040503050406030204" pitchFamily="18" charset="0"/>
                              </a:rPr>
                              <m:t>−</m:t>
                            </m:r>
                            <m:r>
                              <a:rPr lang="en-US" altLang="zh-CN" sz="1600" b="0" i="1" smtClean="0">
                                <a:solidFill>
                                  <a:srgbClr val="121212"/>
                                </a:solidFill>
                                <a:latin typeface="Cambria Math" panose="02040503050406030204" pitchFamily="18" charset="0"/>
                              </a:rPr>
                              <m:t>𝑠</m:t>
                            </m:r>
                            <m:r>
                              <a:rPr lang="en-US" altLang="zh-CN" sz="1600" b="0" i="1" smtClean="0">
                                <a:solidFill>
                                  <a:srgbClr val="121212"/>
                                </a:solidFill>
                                <a:latin typeface="Cambria Math" panose="02040503050406030204" pitchFamily="18" charset="0"/>
                              </a:rPr>
                              <m:t>+1</m:t>
                            </m:r>
                          </m:sub>
                        </m:sSub>
                        <m:r>
                          <a:rPr lang="en-US" altLang="zh-CN" sz="1600" b="0" i="1" smtClean="0">
                            <a:solidFill>
                              <a:srgbClr val="121212"/>
                            </a:solidFill>
                            <a:latin typeface="Cambria Math" panose="02040503050406030204" pitchFamily="18" charset="0"/>
                          </a:rPr>
                          <m:t> </m:t>
                        </m:r>
                      </m:e>
                    </m:nary>
                  </m:oMath>
                </a14:m>
                <a:endParaRPr lang="en-US" altLang="zh-CN" sz="1600" dirty="0">
                  <a:solidFill>
                    <a:srgbClr val="121212"/>
                  </a:solidFill>
                  <a:latin typeface="-apple-system"/>
                </a:endParaRPr>
              </a:p>
              <a:p>
                <a:pPr marL="742950" lvl="1" indent="-285750">
                  <a:spcAft>
                    <a:spcPts val="50"/>
                  </a:spcAft>
                  <a:buFont typeface="Arial" panose="020B0604020202020204" pitchFamily="34" charset="0"/>
                  <a:buChar char="•"/>
                  <a:defRPr/>
                </a:pPr>
                <a14:m>
                  <m:oMath xmlns:m="http://schemas.openxmlformats.org/officeDocument/2006/math">
                    <m:r>
                      <a:rPr lang="en-US" altLang="zh-CN" sz="1600" b="0" i="1" smtClean="0">
                        <a:solidFill>
                          <a:srgbClr val="121212"/>
                        </a:solidFill>
                        <a:latin typeface="Cambria Math" panose="02040503050406030204" pitchFamily="18" charset="0"/>
                      </a:rPr>
                      <m:t>𝑀</m:t>
                    </m:r>
                    <m:sSubSup>
                      <m:sSubSupPr>
                        <m:ctrlPr>
                          <a:rPr lang="en-US" altLang="zh-CN" sz="1600" b="0" i="1" smtClean="0">
                            <a:solidFill>
                              <a:srgbClr val="121212"/>
                            </a:solidFill>
                            <a:latin typeface="Cambria Math" panose="02040503050406030204" pitchFamily="18" charset="0"/>
                          </a:rPr>
                        </m:ctrlPr>
                      </m:sSubSupPr>
                      <m:e>
                        <m:r>
                          <a:rPr lang="en-US" altLang="zh-CN" sz="1600" b="0" i="1" smtClean="0">
                            <a:solidFill>
                              <a:srgbClr val="121212"/>
                            </a:solidFill>
                            <a:latin typeface="Cambria Math" panose="02040503050406030204" pitchFamily="18" charset="0"/>
                          </a:rPr>
                          <m:t>𝐴</m:t>
                        </m:r>
                      </m:e>
                      <m:sub>
                        <m:r>
                          <a:rPr lang="en-US" altLang="zh-CN" sz="1600" b="0" i="1" smtClean="0">
                            <a:solidFill>
                              <a:srgbClr val="121212"/>
                            </a:solidFill>
                            <a:latin typeface="Cambria Math" panose="02040503050406030204" pitchFamily="18" charset="0"/>
                          </a:rPr>
                          <m:t>𝑡</m:t>
                        </m:r>
                      </m:sub>
                      <m:sup>
                        <m:r>
                          <a:rPr lang="en-US" altLang="zh-CN" sz="1600" b="0" i="1" smtClean="0">
                            <a:solidFill>
                              <a:srgbClr val="121212"/>
                            </a:solidFill>
                            <a:latin typeface="Cambria Math" panose="02040503050406030204" pitchFamily="18" charset="0"/>
                          </a:rPr>
                          <m:t>𝑠𝑙𝑜𝑤</m:t>
                        </m:r>
                      </m:sup>
                    </m:sSubSup>
                    <m:r>
                      <a:rPr lang="en-US" altLang="zh-CN" sz="1600" b="0" i="1" smtClean="0">
                        <a:solidFill>
                          <a:srgbClr val="121212"/>
                        </a:solidFill>
                        <a:latin typeface="Cambria Math" panose="02040503050406030204" pitchFamily="18" charset="0"/>
                      </a:rPr>
                      <m:t>=</m:t>
                    </m:r>
                    <m:nary>
                      <m:naryPr>
                        <m:chr m:val="∑"/>
                        <m:ctrlPr>
                          <a:rPr lang="en-US" altLang="zh-CN" sz="1600" b="0" i="1" smtClean="0">
                            <a:solidFill>
                              <a:srgbClr val="121212"/>
                            </a:solidFill>
                            <a:latin typeface="Cambria Math" panose="02040503050406030204" pitchFamily="18" charset="0"/>
                          </a:rPr>
                        </m:ctrlPr>
                      </m:naryPr>
                      <m:sub>
                        <m:r>
                          <m:rPr>
                            <m:brk m:alnAt="23"/>
                          </m:rPr>
                          <a:rPr lang="en-US" altLang="zh-CN" sz="1600" b="0" i="1" smtClean="0">
                            <a:solidFill>
                              <a:srgbClr val="121212"/>
                            </a:solidFill>
                            <a:latin typeface="Cambria Math" panose="02040503050406030204" pitchFamily="18" charset="0"/>
                          </a:rPr>
                          <m:t>𝑠</m:t>
                        </m:r>
                        <m:r>
                          <a:rPr lang="en-US" altLang="zh-CN" sz="1600" b="0" i="1" smtClean="0">
                            <a:solidFill>
                              <a:srgbClr val="121212"/>
                            </a:solidFill>
                            <a:latin typeface="Cambria Math" panose="02040503050406030204" pitchFamily="18" charset="0"/>
                          </a:rPr>
                          <m:t>=1</m:t>
                        </m:r>
                      </m:sub>
                      <m:sup>
                        <m:r>
                          <a:rPr lang="en-US" altLang="zh-CN" sz="1600" b="0" i="1" smtClean="0">
                            <a:solidFill>
                              <a:srgbClr val="121212"/>
                            </a:solidFill>
                            <a:latin typeface="Cambria Math" panose="02040503050406030204" pitchFamily="18" charset="0"/>
                            <a:ea typeface="Cambria Math" panose="02040503050406030204" pitchFamily="18" charset="0"/>
                          </a:rPr>
                          <m:t>∞</m:t>
                        </m:r>
                      </m:sup>
                      <m:e>
                        <m:sSubSup>
                          <m:sSubSupPr>
                            <m:ctrlPr>
                              <a:rPr lang="en-US" altLang="zh-CN" sz="1600" b="0" i="1" smtClean="0">
                                <a:solidFill>
                                  <a:srgbClr val="121212"/>
                                </a:solidFill>
                                <a:latin typeface="Cambria Math" panose="02040503050406030204" pitchFamily="18" charset="0"/>
                              </a:rPr>
                            </m:ctrlPr>
                          </m:sSubSupPr>
                          <m:e>
                            <m:r>
                              <a:rPr lang="en-US" altLang="zh-CN" sz="1600" b="0" i="1" smtClean="0">
                                <a:solidFill>
                                  <a:srgbClr val="121212"/>
                                </a:solidFill>
                                <a:latin typeface="Cambria Math" panose="02040503050406030204" pitchFamily="18" charset="0"/>
                              </a:rPr>
                              <m:t>𝑤</m:t>
                            </m:r>
                          </m:e>
                          <m:sub>
                            <m:r>
                              <a:rPr lang="en-US" altLang="zh-CN" sz="1600" b="0" i="1" smtClean="0">
                                <a:solidFill>
                                  <a:srgbClr val="121212"/>
                                </a:solidFill>
                                <a:latin typeface="Cambria Math" panose="02040503050406030204" pitchFamily="18" charset="0"/>
                              </a:rPr>
                              <m:t>𝑠</m:t>
                            </m:r>
                          </m:sub>
                          <m:sup>
                            <m:r>
                              <a:rPr lang="en-US" altLang="zh-CN" sz="1600" b="0" i="1" smtClean="0">
                                <a:solidFill>
                                  <a:srgbClr val="121212"/>
                                </a:solidFill>
                                <a:latin typeface="Cambria Math" panose="02040503050406030204" pitchFamily="18" charset="0"/>
                              </a:rPr>
                              <m:t>𝑠𝑙𝑜𝑤</m:t>
                            </m:r>
                          </m:sup>
                        </m:sSubSup>
                        <m:sSub>
                          <m:sSubPr>
                            <m:ctrlPr>
                              <a:rPr lang="en-US" altLang="zh-CN" sz="1600" b="0" i="1" smtClean="0">
                                <a:solidFill>
                                  <a:srgbClr val="121212"/>
                                </a:solidFill>
                                <a:latin typeface="Cambria Math" panose="02040503050406030204" pitchFamily="18" charset="0"/>
                              </a:rPr>
                            </m:ctrlPr>
                          </m:sSubPr>
                          <m:e>
                            <m:r>
                              <a:rPr lang="en-US" altLang="zh-CN" sz="1600" b="0" i="1" smtClean="0">
                                <a:solidFill>
                                  <a:srgbClr val="121212"/>
                                </a:solidFill>
                                <a:latin typeface="Cambria Math" panose="02040503050406030204" pitchFamily="18" charset="0"/>
                              </a:rPr>
                              <m:t>𝑃</m:t>
                            </m:r>
                          </m:e>
                          <m:sub>
                            <m:r>
                              <a:rPr lang="en-US" altLang="zh-CN" sz="1600" b="0" i="1" smtClean="0">
                                <a:solidFill>
                                  <a:srgbClr val="121212"/>
                                </a:solidFill>
                                <a:latin typeface="Cambria Math" panose="02040503050406030204" pitchFamily="18" charset="0"/>
                              </a:rPr>
                              <m:t>𝑡</m:t>
                            </m:r>
                            <m:r>
                              <a:rPr lang="en-US" altLang="zh-CN" sz="1600" b="0" i="1" smtClean="0">
                                <a:solidFill>
                                  <a:srgbClr val="121212"/>
                                </a:solidFill>
                                <a:latin typeface="Cambria Math" panose="02040503050406030204" pitchFamily="18" charset="0"/>
                              </a:rPr>
                              <m:t>−</m:t>
                            </m:r>
                            <m:r>
                              <a:rPr lang="en-US" altLang="zh-CN" sz="1600" b="0" i="1" smtClean="0">
                                <a:solidFill>
                                  <a:srgbClr val="121212"/>
                                </a:solidFill>
                                <a:latin typeface="Cambria Math" panose="02040503050406030204" pitchFamily="18" charset="0"/>
                              </a:rPr>
                              <m:t>𝑠</m:t>
                            </m:r>
                            <m:r>
                              <a:rPr lang="en-US" altLang="zh-CN" sz="1600" b="0" i="1" smtClean="0">
                                <a:solidFill>
                                  <a:srgbClr val="121212"/>
                                </a:solidFill>
                                <a:latin typeface="Cambria Math" panose="02040503050406030204" pitchFamily="18" charset="0"/>
                              </a:rPr>
                              <m:t>+1</m:t>
                            </m:r>
                          </m:sub>
                        </m:sSub>
                        <m:r>
                          <a:rPr lang="en-US" altLang="zh-CN" sz="1600" b="0" i="1" smtClean="0">
                            <a:solidFill>
                              <a:srgbClr val="121212"/>
                            </a:solidFill>
                            <a:latin typeface="Cambria Math" panose="02040503050406030204" pitchFamily="18" charset="0"/>
                          </a:rPr>
                          <m:t> </m:t>
                        </m:r>
                      </m:e>
                    </m:nary>
                  </m:oMath>
                </a14:m>
                <a:endParaRPr lang="en-US" altLang="zh-CN" sz="1600" dirty="0">
                  <a:solidFill>
                    <a:srgbClr val="121212"/>
                  </a:solidFill>
                  <a:latin typeface="-apple-system"/>
                </a:endParaRPr>
              </a:p>
              <a:p>
                <a:pPr marL="742950" lvl="1" indent="-285750">
                  <a:spcAft>
                    <a:spcPts val="50"/>
                  </a:spcAft>
                  <a:buFont typeface="Arial" panose="020B0604020202020204" pitchFamily="34" charset="0"/>
                  <a:buChar char="•"/>
                  <a:defRPr/>
                </a:pPr>
                <a14:m>
                  <m:oMath xmlns:m="http://schemas.openxmlformats.org/officeDocument/2006/math">
                    <m:r>
                      <a:rPr lang="en-US" altLang="zh-CN" sz="1600" b="0" i="1" smtClean="0">
                        <a:solidFill>
                          <a:srgbClr val="121212"/>
                        </a:solidFill>
                        <a:latin typeface="Cambria Math" panose="02040503050406030204" pitchFamily="18" charset="0"/>
                      </a:rPr>
                      <m:t>𝑀𝐴𝐶𝑅𝑂𝑆</m:t>
                    </m:r>
                    <m:sSub>
                      <m:sSubPr>
                        <m:ctrlPr>
                          <a:rPr lang="en-US" altLang="zh-CN" sz="1600" b="0" i="1" smtClean="0">
                            <a:solidFill>
                              <a:srgbClr val="121212"/>
                            </a:solidFill>
                            <a:latin typeface="Cambria Math" panose="02040503050406030204" pitchFamily="18" charset="0"/>
                          </a:rPr>
                        </m:ctrlPr>
                      </m:sSubPr>
                      <m:e>
                        <m:r>
                          <a:rPr lang="en-US" altLang="zh-CN" sz="1600" b="0" i="1" smtClean="0">
                            <a:solidFill>
                              <a:srgbClr val="121212"/>
                            </a:solidFill>
                            <a:latin typeface="Cambria Math" panose="02040503050406030204" pitchFamily="18" charset="0"/>
                          </a:rPr>
                          <m:t>𝑆</m:t>
                        </m:r>
                      </m:e>
                      <m:sub>
                        <m:r>
                          <a:rPr lang="en-US" altLang="zh-CN" sz="1600" b="0" i="1" smtClean="0">
                            <a:solidFill>
                              <a:srgbClr val="121212"/>
                            </a:solidFill>
                            <a:latin typeface="Cambria Math" panose="02040503050406030204" pitchFamily="18" charset="0"/>
                          </a:rPr>
                          <m:t>𝑡</m:t>
                        </m:r>
                      </m:sub>
                    </m:sSub>
                    <m:r>
                      <a:rPr lang="en-US" altLang="zh-CN" sz="1600" b="0" i="1" smtClean="0">
                        <a:solidFill>
                          <a:srgbClr val="121212"/>
                        </a:solidFill>
                        <a:latin typeface="Cambria Math" panose="02040503050406030204" pitchFamily="18" charset="0"/>
                      </a:rPr>
                      <m:t>=</m:t>
                    </m:r>
                    <m:r>
                      <a:rPr lang="en-US" altLang="zh-CN" sz="1600" i="1">
                        <a:solidFill>
                          <a:srgbClr val="121212"/>
                        </a:solidFill>
                        <a:latin typeface="Cambria Math" panose="02040503050406030204" pitchFamily="18" charset="0"/>
                      </a:rPr>
                      <m:t>𝑀</m:t>
                    </m:r>
                    <m:sSubSup>
                      <m:sSubSupPr>
                        <m:ctrlPr>
                          <a:rPr lang="en-US" altLang="zh-CN" sz="1600" i="1">
                            <a:solidFill>
                              <a:srgbClr val="121212"/>
                            </a:solidFill>
                            <a:latin typeface="Cambria Math" panose="02040503050406030204" pitchFamily="18" charset="0"/>
                          </a:rPr>
                        </m:ctrlPr>
                      </m:sSubSupPr>
                      <m:e>
                        <m:r>
                          <a:rPr lang="en-US" altLang="zh-CN" sz="1600" i="1">
                            <a:solidFill>
                              <a:srgbClr val="121212"/>
                            </a:solidFill>
                            <a:latin typeface="Cambria Math" panose="02040503050406030204" pitchFamily="18" charset="0"/>
                          </a:rPr>
                          <m:t>𝐴</m:t>
                        </m:r>
                      </m:e>
                      <m:sub>
                        <m:r>
                          <a:rPr lang="en-US" altLang="zh-CN" sz="1600" i="1">
                            <a:solidFill>
                              <a:srgbClr val="121212"/>
                            </a:solidFill>
                            <a:latin typeface="Cambria Math" panose="02040503050406030204" pitchFamily="18" charset="0"/>
                          </a:rPr>
                          <m:t>𝑡</m:t>
                        </m:r>
                      </m:sub>
                      <m:sup>
                        <m:r>
                          <a:rPr lang="en-US" altLang="zh-CN" sz="1600" i="1">
                            <a:solidFill>
                              <a:srgbClr val="121212"/>
                            </a:solidFill>
                            <a:latin typeface="Cambria Math" panose="02040503050406030204" pitchFamily="18" charset="0"/>
                          </a:rPr>
                          <m:t>𝑓𝑎𝑠𝑡</m:t>
                        </m:r>
                      </m:sup>
                    </m:sSubSup>
                    <m:r>
                      <a:rPr lang="en-US" altLang="zh-CN" sz="1600" b="0" i="1" smtClean="0">
                        <a:solidFill>
                          <a:srgbClr val="121212"/>
                        </a:solidFill>
                        <a:latin typeface="Cambria Math" panose="02040503050406030204" pitchFamily="18" charset="0"/>
                      </a:rPr>
                      <m:t>−</m:t>
                    </m:r>
                    <m:r>
                      <a:rPr lang="en-US" altLang="zh-CN" sz="1600" i="1">
                        <a:solidFill>
                          <a:srgbClr val="121212"/>
                        </a:solidFill>
                        <a:latin typeface="Cambria Math" panose="02040503050406030204" pitchFamily="18" charset="0"/>
                      </a:rPr>
                      <m:t>𝑀</m:t>
                    </m:r>
                    <m:sSubSup>
                      <m:sSubSupPr>
                        <m:ctrlPr>
                          <a:rPr lang="en-US" altLang="zh-CN" sz="1600" i="1">
                            <a:solidFill>
                              <a:srgbClr val="121212"/>
                            </a:solidFill>
                            <a:latin typeface="Cambria Math" panose="02040503050406030204" pitchFamily="18" charset="0"/>
                          </a:rPr>
                        </m:ctrlPr>
                      </m:sSubSupPr>
                      <m:e>
                        <m:r>
                          <a:rPr lang="en-US" altLang="zh-CN" sz="1600" i="1">
                            <a:solidFill>
                              <a:srgbClr val="121212"/>
                            </a:solidFill>
                            <a:latin typeface="Cambria Math" panose="02040503050406030204" pitchFamily="18" charset="0"/>
                          </a:rPr>
                          <m:t>𝐴</m:t>
                        </m:r>
                      </m:e>
                      <m:sub>
                        <m:r>
                          <a:rPr lang="en-US" altLang="zh-CN" sz="1600" i="1">
                            <a:solidFill>
                              <a:srgbClr val="121212"/>
                            </a:solidFill>
                            <a:latin typeface="Cambria Math" panose="02040503050406030204" pitchFamily="18" charset="0"/>
                          </a:rPr>
                          <m:t>𝑡</m:t>
                        </m:r>
                      </m:sub>
                      <m:sup>
                        <m:r>
                          <a:rPr lang="en-US" altLang="zh-CN" sz="1600" i="1">
                            <a:solidFill>
                              <a:srgbClr val="121212"/>
                            </a:solidFill>
                            <a:latin typeface="Cambria Math" panose="02040503050406030204" pitchFamily="18" charset="0"/>
                          </a:rPr>
                          <m:t>𝑠𝑙𝑜𝑤</m:t>
                        </m:r>
                      </m:sup>
                    </m:sSubSup>
                    <m:r>
                      <a:rPr lang="en-US" altLang="zh-CN" sz="1600" b="0" i="1" smtClean="0">
                        <a:solidFill>
                          <a:srgbClr val="121212"/>
                        </a:solidFill>
                        <a:latin typeface="Cambria Math" panose="02040503050406030204" pitchFamily="18" charset="0"/>
                      </a:rPr>
                      <m:t>=</m:t>
                    </m:r>
                    <m:nary>
                      <m:naryPr>
                        <m:chr m:val="∑"/>
                        <m:ctrlPr>
                          <a:rPr lang="en-US" altLang="zh-CN" sz="1600" i="1">
                            <a:solidFill>
                              <a:srgbClr val="121212"/>
                            </a:solidFill>
                            <a:latin typeface="Cambria Math" panose="02040503050406030204" pitchFamily="18" charset="0"/>
                          </a:rPr>
                        </m:ctrlPr>
                      </m:naryPr>
                      <m:sub>
                        <m:r>
                          <m:rPr>
                            <m:brk m:alnAt="23"/>
                          </m:rPr>
                          <a:rPr lang="en-US" altLang="zh-CN" sz="1600" i="1">
                            <a:solidFill>
                              <a:srgbClr val="121212"/>
                            </a:solidFill>
                            <a:latin typeface="Cambria Math" panose="02040503050406030204" pitchFamily="18" charset="0"/>
                          </a:rPr>
                          <m:t>𝑠</m:t>
                        </m:r>
                        <m:r>
                          <a:rPr lang="en-US" altLang="zh-CN" sz="1600" i="1">
                            <a:solidFill>
                              <a:srgbClr val="121212"/>
                            </a:solidFill>
                            <a:latin typeface="Cambria Math" panose="02040503050406030204" pitchFamily="18" charset="0"/>
                          </a:rPr>
                          <m:t>=1</m:t>
                        </m:r>
                      </m:sub>
                      <m:sup>
                        <m:r>
                          <a:rPr lang="en-US" altLang="zh-CN" sz="1600" i="1">
                            <a:solidFill>
                              <a:srgbClr val="121212"/>
                            </a:solidFill>
                            <a:latin typeface="Cambria Math" panose="02040503050406030204" pitchFamily="18" charset="0"/>
                            <a:ea typeface="Cambria Math" panose="02040503050406030204" pitchFamily="18" charset="0"/>
                          </a:rPr>
                          <m:t>∞</m:t>
                        </m:r>
                      </m:sup>
                      <m:e>
                        <m:sSubSup>
                          <m:sSubSupPr>
                            <m:ctrlPr>
                              <a:rPr lang="en-US" altLang="zh-CN" sz="1600" i="1">
                                <a:solidFill>
                                  <a:srgbClr val="121212"/>
                                </a:solidFill>
                                <a:latin typeface="Cambria Math" panose="02040503050406030204" pitchFamily="18" charset="0"/>
                              </a:rPr>
                            </m:ctrlPr>
                          </m:sSubSupPr>
                          <m:e>
                            <m:r>
                              <a:rPr lang="en-US" altLang="zh-CN" sz="1600" b="0" i="1" smtClean="0">
                                <a:solidFill>
                                  <a:srgbClr val="121212"/>
                                </a:solidFill>
                                <a:latin typeface="Cambria Math" panose="02040503050406030204" pitchFamily="18" charset="0"/>
                              </a:rPr>
                              <m:t>(</m:t>
                            </m:r>
                            <m:r>
                              <a:rPr lang="en-US" altLang="zh-CN" sz="1600" i="1">
                                <a:solidFill>
                                  <a:srgbClr val="121212"/>
                                </a:solidFill>
                                <a:latin typeface="Cambria Math" panose="02040503050406030204" pitchFamily="18" charset="0"/>
                              </a:rPr>
                              <m:t>𝑤</m:t>
                            </m:r>
                          </m:e>
                          <m:sub>
                            <m:r>
                              <a:rPr lang="en-US" altLang="zh-CN" sz="1600" i="1">
                                <a:solidFill>
                                  <a:srgbClr val="121212"/>
                                </a:solidFill>
                                <a:latin typeface="Cambria Math" panose="02040503050406030204" pitchFamily="18" charset="0"/>
                              </a:rPr>
                              <m:t>𝑠</m:t>
                            </m:r>
                          </m:sub>
                          <m:sup>
                            <m:r>
                              <a:rPr lang="en-US" altLang="zh-CN" sz="1600" i="1">
                                <a:solidFill>
                                  <a:srgbClr val="121212"/>
                                </a:solidFill>
                                <a:latin typeface="Cambria Math" panose="02040503050406030204" pitchFamily="18" charset="0"/>
                              </a:rPr>
                              <m:t>𝑓𝑎𝑠𝑡</m:t>
                            </m:r>
                          </m:sup>
                        </m:sSubSup>
                        <m:r>
                          <a:rPr lang="en-US" altLang="zh-CN" sz="1600" b="0" i="1" smtClean="0">
                            <a:solidFill>
                              <a:srgbClr val="121212"/>
                            </a:solidFill>
                            <a:latin typeface="Cambria Math" panose="02040503050406030204" pitchFamily="18" charset="0"/>
                          </a:rPr>
                          <m:t>−</m:t>
                        </m:r>
                        <m:sSubSup>
                          <m:sSubSupPr>
                            <m:ctrlPr>
                              <a:rPr lang="en-US" altLang="zh-CN" sz="1600" i="1">
                                <a:solidFill>
                                  <a:srgbClr val="121212"/>
                                </a:solidFill>
                                <a:latin typeface="Cambria Math" panose="02040503050406030204" pitchFamily="18" charset="0"/>
                              </a:rPr>
                            </m:ctrlPr>
                          </m:sSubSupPr>
                          <m:e>
                            <m:r>
                              <a:rPr lang="en-US" altLang="zh-CN" sz="1600" i="1">
                                <a:solidFill>
                                  <a:srgbClr val="121212"/>
                                </a:solidFill>
                                <a:latin typeface="Cambria Math" panose="02040503050406030204" pitchFamily="18" charset="0"/>
                              </a:rPr>
                              <m:t>𝑤</m:t>
                            </m:r>
                          </m:e>
                          <m:sub>
                            <m:r>
                              <a:rPr lang="en-US" altLang="zh-CN" sz="1600" i="1">
                                <a:solidFill>
                                  <a:srgbClr val="121212"/>
                                </a:solidFill>
                                <a:latin typeface="Cambria Math" panose="02040503050406030204" pitchFamily="18" charset="0"/>
                              </a:rPr>
                              <m:t>𝑠</m:t>
                            </m:r>
                          </m:sub>
                          <m:sup>
                            <m:r>
                              <a:rPr lang="en-US" altLang="zh-CN" sz="1600" i="1">
                                <a:solidFill>
                                  <a:srgbClr val="121212"/>
                                </a:solidFill>
                                <a:latin typeface="Cambria Math" panose="02040503050406030204" pitchFamily="18" charset="0"/>
                              </a:rPr>
                              <m:t>𝑠𝑙𝑜𝑤</m:t>
                            </m:r>
                          </m:sup>
                        </m:sSubSup>
                        <m:r>
                          <a:rPr lang="en-US" altLang="zh-CN" sz="1600" b="0" i="1" smtClean="0">
                            <a:solidFill>
                              <a:srgbClr val="121212"/>
                            </a:solidFill>
                            <a:latin typeface="Cambria Math" panose="02040503050406030204" pitchFamily="18" charset="0"/>
                          </a:rPr>
                          <m:t>)</m:t>
                        </m:r>
                        <m:sSub>
                          <m:sSubPr>
                            <m:ctrlPr>
                              <a:rPr lang="en-US" altLang="zh-CN" sz="1600" i="1">
                                <a:solidFill>
                                  <a:srgbClr val="121212"/>
                                </a:solidFill>
                                <a:latin typeface="Cambria Math" panose="02040503050406030204" pitchFamily="18" charset="0"/>
                              </a:rPr>
                            </m:ctrlPr>
                          </m:sSubPr>
                          <m:e>
                            <m:r>
                              <a:rPr lang="en-US" altLang="zh-CN" sz="1600" i="1">
                                <a:solidFill>
                                  <a:srgbClr val="121212"/>
                                </a:solidFill>
                                <a:latin typeface="Cambria Math" panose="02040503050406030204" pitchFamily="18" charset="0"/>
                              </a:rPr>
                              <m:t>𝑃</m:t>
                            </m:r>
                          </m:e>
                          <m:sub>
                            <m:r>
                              <a:rPr lang="en-US" altLang="zh-CN" sz="1600" i="1">
                                <a:solidFill>
                                  <a:srgbClr val="121212"/>
                                </a:solidFill>
                                <a:latin typeface="Cambria Math" panose="02040503050406030204" pitchFamily="18" charset="0"/>
                              </a:rPr>
                              <m:t>𝑡</m:t>
                            </m:r>
                            <m:r>
                              <a:rPr lang="en-US" altLang="zh-CN" sz="1600" i="1">
                                <a:solidFill>
                                  <a:srgbClr val="121212"/>
                                </a:solidFill>
                                <a:latin typeface="Cambria Math" panose="02040503050406030204" pitchFamily="18" charset="0"/>
                              </a:rPr>
                              <m:t>−</m:t>
                            </m:r>
                            <m:r>
                              <a:rPr lang="en-US" altLang="zh-CN" sz="1600" i="1">
                                <a:solidFill>
                                  <a:srgbClr val="121212"/>
                                </a:solidFill>
                                <a:latin typeface="Cambria Math" panose="02040503050406030204" pitchFamily="18" charset="0"/>
                              </a:rPr>
                              <m:t>𝑠</m:t>
                            </m:r>
                            <m:r>
                              <a:rPr lang="en-US" altLang="zh-CN" sz="1600" b="0" i="1" smtClean="0">
                                <a:solidFill>
                                  <a:srgbClr val="121212"/>
                                </a:solidFill>
                                <a:latin typeface="Cambria Math" panose="02040503050406030204" pitchFamily="18" charset="0"/>
                              </a:rPr>
                              <m:t>+</m:t>
                            </m:r>
                            <m:r>
                              <a:rPr lang="en-US" altLang="zh-CN" sz="1600" i="1">
                                <a:solidFill>
                                  <a:srgbClr val="121212"/>
                                </a:solidFill>
                                <a:latin typeface="Cambria Math" panose="02040503050406030204" pitchFamily="18" charset="0"/>
                              </a:rPr>
                              <m:t>1</m:t>
                            </m:r>
                          </m:sub>
                        </m:sSub>
                        <m:r>
                          <a:rPr lang="en-US" altLang="zh-CN" sz="1600" i="1">
                            <a:solidFill>
                              <a:srgbClr val="121212"/>
                            </a:solidFill>
                            <a:latin typeface="Cambria Math" panose="02040503050406030204" pitchFamily="18" charset="0"/>
                          </a:rPr>
                          <m:t> </m:t>
                        </m:r>
                      </m:e>
                    </m:nary>
                  </m:oMath>
                </a14:m>
                <a:endParaRPr lang="en-US" altLang="zh-CN" sz="1600" dirty="0">
                  <a:solidFill>
                    <a:srgbClr val="121212"/>
                  </a:solidFill>
                  <a:latin typeface="-apple-system"/>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51261" y="2402081"/>
                <a:ext cx="11135260" cy="1746440"/>
              </a:xfrm>
              <a:prstGeom prst="rect">
                <a:avLst/>
              </a:prstGeom>
              <a:blipFill rotWithShape="1">
                <a:blip r:embed="rId3"/>
                <a:stretch>
                  <a:fillRect l="-86" t="-575" r="-85" b="-542"/>
                </a:stretch>
              </a:blipFill>
              <a:ln w="19050">
                <a:solidFill>
                  <a:srgbClr val="972022"/>
                </a:solidFill>
                <a:prstDash val="sysDash"/>
              </a:ln>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1011661" y="4453926"/>
            <a:ext cx="4140704" cy="2404074"/>
          </a:xfrm>
          <a:prstGeom prst="rect">
            <a:avLst/>
          </a:prstGeom>
        </p:spPr>
      </p:pic>
      <p:sp>
        <p:nvSpPr>
          <p:cNvPr id="12" name="文本框 11"/>
          <p:cNvSpPr txBox="1"/>
          <p:nvPr/>
        </p:nvSpPr>
        <p:spPr>
          <a:xfrm>
            <a:off x="355600" y="774433"/>
            <a:ext cx="1595755"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讨论</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5" name="图片 4"/>
          <p:cNvPicPr>
            <a:picLocks noChangeAspect="1"/>
          </p:cNvPicPr>
          <p:nvPr/>
        </p:nvPicPr>
        <p:blipFill>
          <a:blip r:embed="rId5"/>
          <a:stretch>
            <a:fillRect/>
          </a:stretch>
        </p:blipFill>
        <p:spPr>
          <a:xfrm>
            <a:off x="5911850" y="4203150"/>
            <a:ext cx="4377083" cy="26548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截面多空策略</a:t>
            </a:r>
          </a:p>
        </p:txBody>
      </p:sp>
      <p:sp>
        <p:nvSpPr>
          <p:cNvPr id="2" name="灯片编号占位符 1"/>
          <p:cNvSpPr>
            <a:spLocks noGrp="1"/>
          </p:cNvSpPr>
          <p:nvPr>
            <p:ph type="sldNum" sz="quarter" idx="12"/>
          </p:nvPr>
        </p:nvSpPr>
        <p:spPr/>
        <p:txBody>
          <a:bodyPr/>
          <a:lstStyle/>
          <a:p>
            <a:fld id="{1EA6C56D-0CE0-47FB-86BA-7B1B4E55B176}" type="slidenum">
              <a:rPr lang="zh-CN" altLang="en-US" smtClean="0"/>
              <a:t>24</a:t>
            </a:fld>
            <a:endParaRPr lang="zh-CN" altLang="en-US" dirty="0"/>
          </a:p>
        </p:txBody>
      </p:sp>
      <p:sp>
        <p:nvSpPr>
          <p:cNvPr id="9" name="文本框 8"/>
          <p:cNvSpPr txBox="1"/>
          <p:nvPr/>
        </p:nvSpPr>
        <p:spPr>
          <a:xfrm>
            <a:off x="357611" y="1111650"/>
            <a:ext cx="11135260" cy="597599"/>
          </a:xfrm>
          <a:prstGeom prst="rect">
            <a:avLst/>
          </a:prstGeom>
          <a:noFill/>
          <a:ln w="19050">
            <a:solidFill>
              <a:srgbClr val="972022"/>
            </a:solidFill>
            <a:prstDash val="sysDash"/>
          </a:ln>
        </p:spPr>
        <p:txBody>
          <a:bodyPr wrap="square" rtlCol="0">
            <a:spAutoFit/>
          </a:bodyPr>
          <a:lstStyle/>
          <a:p>
            <a:pPr marL="285750" indent="-285750">
              <a:spcAft>
                <a:spcPts val="50"/>
              </a:spcAft>
              <a:buFont typeface="Arial" panose="020B0604020202020204" pitchFamily="34" charset="0"/>
              <a:buChar char="•"/>
              <a:defRPr/>
            </a:pPr>
            <a:r>
              <a:rPr lang="zh-CN" altLang="en-US" sz="1600" dirty="0">
                <a:solidFill>
                  <a:srgbClr val="121212"/>
                </a:solidFill>
                <a:latin typeface="-apple-system"/>
              </a:rPr>
              <a:t>类似于股票的多因子选股，通过单因子或多因子对不同期货品种的收益率进行预测并进行相应做多做空</a:t>
            </a:r>
            <a:endParaRPr lang="en-US" altLang="zh-CN" sz="1600" b="1" dirty="0">
              <a:solidFill>
                <a:srgbClr val="121212"/>
              </a:solidFill>
              <a:latin typeface="-apple-system"/>
            </a:endParaRPr>
          </a:p>
          <a:p>
            <a:pPr marL="285750" indent="-285750">
              <a:spcAft>
                <a:spcPts val="50"/>
              </a:spcAft>
              <a:buFont typeface="Arial" panose="020B0604020202020204" pitchFamily="34" charset="0"/>
              <a:buChar char="•"/>
              <a:defRPr/>
            </a:pPr>
            <a:r>
              <a:rPr lang="zh-CN" altLang="en-US" sz="1600" dirty="0">
                <a:solidFill>
                  <a:srgbClr val="121212"/>
                </a:solidFill>
                <a:latin typeface="-apple-system"/>
              </a:rPr>
              <a:t>同样也可以用横截面动量构建期货策略</a:t>
            </a:r>
            <a:endParaRPr lang="en-US" altLang="zh-CN" sz="1600" dirty="0">
              <a:solidFill>
                <a:srgbClr val="121212"/>
              </a:solidFill>
              <a:latin typeface="-apple-system"/>
            </a:endParaRPr>
          </a:p>
        </p:txBody>
      </p:sp>
      <p:pic>
        <p:nvPicPr>
          <p:cNvPr id="5" name="图片 4"/>
          <p:cNvPicPr>
            <a:picLocks noChangeAspect="1"/>
          </p:cNvPicPr>
          <p:nvPr/>
        </p:nvPicPr>
        <p:blipFill>
          <a:blip r:embed="rId3"/>
          <a:stretch>
            <a:fillRect/>
          </a:stretch>
        </p:blipFill>
        <p:spPr>
          <a:xfrm>
            <a:off x="323188" y="1898874"/>
            <a:ext cx="11424311" cy="4461856"/>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323188" y="6135508"/>
                <a:ext cx="5147563" cy="450444"/>
              </a:xfrm>
              <a:prstGeom prst="rect">
                <a:avLst/>
              </a:prstGeom>
              <a:noFill/>
            </p:spPr>
            <p:txBody>
              <a:bodyPr wrap="none" rtlCol="0">
                <a:spAutoFit/>
              </a:bodyPr>
              <a:lstStyle/>
              <a:p>
                <a:r>
                  <a:rPr lang="zh-CN" altLang="en-US" sz="900" i="1" dirty="0">
                    <a:solidFill>
                      <a:schemeClr val="bg2">
                        <a:lumMod val="50000"/>
                      </a:schemeClr>
                    </a:solidFill>
                  </a:rPr>
                  <a:t>注：展期收益率</a:t>
                </a:r>
                <a:r>
                  <a:rPr lang="en-US" altLang="zh-CN" sz="900" i="1" dirty="0">
                    <a:solidFill>
                      <a:schemeClr val="bg2">
                        <a:lumMod val="50000"/>
                      </a:schemeClr>
                    </a:solidFill>
                  </a:rPr>
                  <a:t>=</a:t>
                </a:r>
                <a14:m>
                  <m:oMath xmlns:m="http://schemas.openxmlformats.org/officeDocument/2006/math">
                    <m:f>
                      <m:fPr>
                        <m:ctrlPr>
                          <a:rPr lang="en-US" altLang="zh-CN" sz="900" b="0" i="1" smtClean="0">
                            <a:solidFill>
                              <a:schemeClr val="bg2">
                                <a:lumMod val="50000"/>
                              </a:schemeClr>
                            </a:solidFill>
                            <a:latin typeface="Cambria Math" panose="02040503050406030204" pitchFamily="18" charset="0"/>
                          </a:rPr>
                        </m:ctrlPr>
                      </m:fPr>
                      <m:num>
                        <m:r>
                          <a:rPr lang="en-US" altLang="zh-CN" sz="900" b="0" i="1" smtClean="0">
                            <a:solidFill>
                              <a:schemeClr val="bg2">
                                <a:lumMod val="50000"/>
                              </a:schemeClr>
                            </a:solidFill>
                            <a:latin typeface="Cambria Math" panose="02040503050406030204" pitchFamily="18" charset="0"/>
                          </a:rPr>
                          <m:t>𝑙𝑛</m:t>
                        </m:r>
                        <m:r>
                          <a:rPr lang="en-US" altLang="zh-CN" sz="900" b="0" i="1" smtClean="0">
                            <a:solidFill>
                              <a:schemeClr val="bg2">
                                <a:lumMod val="50000"/>
                              </a:schemeClr>
                            </a:solidFill>
                            <a:latin typeface="Cambria Math" panose="02040503050406030204" pitchFamily="18" charset="0"/>
                          </a:rPr>
                          <m:t>⁡(</m:t>
                        </m:r>
                        <m:sSub>
                          <m:sSubPr>
                            <m:ctrlPr>
                              <a:rPr lang="en-US" altLang="zh-CN" sz="900" b="0" i="1" smtClean="0">
                                <a:solidFill>
                                  <a:schemeClr val="bg2">
                                    <a:lumMod val="50000"/>
                                  </a:schemeClr>
                                </a:solidFill>
                                <a:latin typeface="Cambria Math" panose="02040503050406030204" pitchFamily="18" charset="0"/>
                              </a:rPr>
                            </m:ctrlPr>
                          </m:sSubPr>
                          <m:e>
                            <m:r>
                              <a:rPr lang="en-US" altLang="zh-CN" sz="900" b="0" i="1" smtClean="0">
                                <a:solidFill>
                                  <a:schemeClr val="bg2">
                                    <a:lumMod val="50000"/>
                                  </a:schemeClr>
                                </a:solidFill>
                                <a:latin typeface="Cambria Math" panose="02040503050406030204" pitchFamily="18" charset="0"/>
                              </a:rPr>
                              <m:t>𝑃</m:t>
                            </m:r>
                          </m:e>
                          <m:sub>
                            <m:r>
                              <a:rPr lang="en-US" altLang="zh-CN" sz="900" b="0" i="1" smtClean="0">
                                <a:solidFill>
                                  <a:schemeClr val="bg2">
                                    <a:lumMod val="50000"/>
                                  </a:schemeClr>
                                </a:solidFill>
                                <a:latin typeface="Cambria Math" panose="02040503050406030204" pitchFamily="18" charset="0"/>
                              </a:rPr>
                              <m:t>𝑁</m:t>
                            </m:r>
                          </m:sub>
                        </m:sSub>
                        <m:r>
                          <a:rPr lang="en-US" altLang="zh-CN" sz="900" b="0" i="1" smtClean="0">
                            <a:solidFill>
                              <a:schemeClr val="bg2">
                                <a:lumMod val="50000"/>
                              </a:schemeClr>
                            </a:solidFill>
                            <a:latin typeface="Cambria Math" panose="02040503050406030204" pitchFamily="18" charset="0"/>
                          </a:rPr>
                          <m:t>/</m:t>
                        </m:r>
                        <m:sSub>
                          <m:sSubPr>
                            <m:ctrlPr>
                              <a:rPr lang="en-US" altLang="zh-CN" sz="900" b="0" i="1" smtClean="0">
                                <a:solidFill>
                                  <a:schemeClr val="bg2">
                                    <a:lumMod val="50000"/>
                                  </a:schemeClr>
                                </a:solidFill>
                                <a:latin typeface="Cambria Math" panose="02040503050406030204" pitchFamily="18" charset="0"/>
                              </a:rPr>
                            </m:ctrlPr>
                          </m:sSubPr>
                          <m:e>
                            <m:r>
                              <a:rPr lang="en-US" altLang="zh-CN" sz="900" b="0" i="1" smtClean="0">
                                <a:solidFill>
                                  <a:schemeClr val="bg2">
                                    <a:lumMod val="50000"/>
                                  </a:schemeClr>
                                </a:solidFill>
                                <a:latin typeface="Cambria Math" panose="02040503050406030204" pitchFamily="18" charset="0"/>
                              </a:rPr>
                              <m:t>𝑃</m:t>
                            </m:r>
                          </m:e>
                          <m:sub>
                            <m:r>
                              <a:rPr lang="en-US" altLang="zh-CN" sz="900" b="0" i="1" smtClean="0">
                                <a:solidFill>
                                  <a:schemeClr val="bg2">
                                    <a:lumMod val="50000"/>
                                  </a:schemeClr>
                                </a:solidFill>
                                <a:latin typeface="Cambria Math" panose="02040503050406030204" pitchFamily="18" charset="0"/>
                              </a:rPr>
                              <m:t>𝐹</m:t>
                            </m:r>
                          </m:sub>
                        </m:sSub>
                        <m:r>
                          <a:rPr lang="en-US" altLang="zh-CN" sz="900" b="0" i="1" smtClean="0">
                            <a:solidFill>
                              <a:schemeClr val="bg2">
                                <a:lumMod val="50000"/>
                              </a:schemeClr>
                            </a:solidFill>
                            <a:latin typeface="Cambria Math" panose="02040503050406030204" pitchFamily="18" charset="0"/>
                          </a:rPr>
                          <m:t>)</m:t>
                        </m:r>
                      </m:num>
                      <m:den>
                        <m:r>
                          <a:rPr lang="en-US" altLang="zh-CN" sz="900" b="0" i="1" smtClean="0">
                            <a:solidFill>
                              <a:schemeClr val="bg2">
                                <a:lumMod val="50000"/>
                              </a:schemeClr>
                            </a:solidFill>
                            <a:latin typeface="Cambria Math" panose="02040503050406030204" pitchFamily="18" charset="0"/>
                          </a:rPr>
                          <m:t>𝐷𝑇</m:t>
                        </m:r>
                        <m:sSub>
                          <m:sSubPr>
                            <m:ctrlPr>
                              <a:rPr lang="en-US" altLang="zh-CN" sz="900" b="0" i="1" smtClean="0">
                                <a:solidFill>
                                  <a:schemeClr val="bg2">
                                    <a:lumMod val="50000"/>
                                  </a:schemeClr>
                                </a:solidFill>
                                <a:latin typeface="Cambria Math" panose="02040503050406030204" pitchFamily="18" charset="0"/>
                              </a:rPr>
                            </m:ctrlPr>
                          </m:sSubPr>
                          <m:e>
                            <m:r>
                              <a:rPr lang="en-US" altLang="zh-CN" sz="900" b="0" i="1" smtClean="0">
                                <a:solidFill>
                                  <a:schemeClr val="bg2">
                                    <a:lumMod val="50000"/>
                                  </a:schemeClr>
                                </a:solidFill>
                                <a:latin typeface="Cambria Math" panose="02040503050406030204" pitchFamily="18" charset="0"/>
                              </a:rPr>
                              <m:t>𝑀</m:t>
                            </m:r>
                          </m:e>
                          <m:sub>
                            <m:r>
                              <a:rPr lang="en-US" altLang="zh-CN" sz="900" b="0" i="1" smtClean="0">
                                <a:solidFill>
                                  <a:schemeClr val="bg2">
                                    <a:lumMod val="50000"/>
                                  </a:schemeClr>
                                </a:solidFill>
                                <a:latin typeface="Cambria Math" panose="02040503050406030204" pitchFamily="18" charset="0"/>
                              </a:rPr>
                              <m:t>𝐹</m:t>
                            </m:r>
                          </m:sub>
                        </m:sSub>
                        <m:r>
                          <a:rPr lang="en-US" altLang="zh-CN" sz="900" b="0" i="1" smtClean="0">
                            <a:solidFill>
                              <a:schemeClr val="bg2">
                                <a:lumMod val="50000"/>
                              </a:schemeClr>
                            </a:solidFill>
                            <a:latin typeface="Cambria Math" panose="02040503050406030204" pitchFamily="18" charset="0"/>
                          </a:rPr>
                          <m:t>−</m:t>
                        </m:r>
                        <m:r>
                          <a:rPr lang="en-US" altLang="zh-CN" sz="900" b="0" i="1" smtClean="0">
                            <a:solidFill>
                              <a:schemeClr val="bg2">
                                <a:lumMod val="50000"/>
                              </a:schemeClr>
                            </a:solidFill>
                            <a:latin typeface="Cambria Math" panose="02040503050406030204" pitchFamily="18" charset="0"/>
                          </a:rPr>
                          <m:t>𝐷𝑇</m:t>
                        </m:r>
                        <m:sSub>
                          <m:sSubPr>
                            <m:ctrlPr>
                              <a:rPr lang="en-US" altLang="zh-CN" sz="900" b="0" i="1" smtClean="0">
                                <a:solidFill>
                                  <a:schemeClr val="bg2">
                                    <a:lumMod val="50000"/>
                                  </a:schemeClr>
                                </a:solidFill>
                                <a:latin typeface="Cambria Math" panose="02040503050406030204" pitchFamily="18" charset="0"/>
                              </a:rPr>
                            </m:ctrlPr>
                          </m:sSubPr>
                          <m:e>
                            <m:r>
                              <a:rPr lang="en-US" altLang="zh-CN" sz="900" b="0" i="1" smtClean="0">
                                <a:solidFill>
                                  <a:schemeClr val="bg2">
                                    <a:lumMod val="50000"/>
                                  </a:schemeClr>
                                </a:solidFill>
                                <a:latin typeface="Cambria Math" panose="02040503050406030204" pitchFamily="18" charset="0"/>
                              </a:rPr>
                              <m:t>𝑀</m:t>
                            </m:r>
                          </m:e>
                          <m:sub>
                            <m:r>
                              <a:rPr lang="en-US" altLang="zh-CN" sz="900" b="0" i="1" smtClean="0">
                                <a:solidFill>
                                  <a:schemeClr val="bg2">
                                    <a:lumMod val="50000"/>
                                  </a:schemeClr>
                                </a:solidFill>
                                <a:latin typeface="Cambria Math" panose="02040503050406030204" pitchFamily="18" charset="0"/>
                              </a:rPr>
                              <m:t>𝑁</m:t>
                            </m:r>
                          </m:sub>
                        </m:sSub>
                      </m:den>
                    </m:f>
                    <m:r>
                      <a:rPr lang="en-US" altLang="zh-CN" sz="900" b="0" i="1" smtClean="0">
                        <a:solidFill>
                          <a:schemeClr val="bg2">
                            <a:lumMod val="50000"/>
                          </a:schemeClr>
                        </a:solidFill>
                        <a:latin typeface="Cambria Math" panose="02040503050406030204" pitchFamily="18" charset="0"/>
                      </a:rPr>
                      <m:t>∗365</m:t>
                    </m:r>
                  </m:oMath>
                </a14:m>
                <a:endParaRPr lang="en-US" altLang="zh-CN" sz="900" i="1" dirty="0">
                  <a:solidFill>
                    <a:schemeClr val="bg2">
                      <a:lumMod val="50000"/>
                    </a:schemeClr>
                  </a:solidFill>
                </a:endParaRPr>
              </a:p>
              <a:p>
                <a:r>
                  <a:rPr lang="en-US" altLang="zh-CN" sz="900" i="1" dirty="0">
                    <a:solidFill>
                      <a:schemeClr val="bg2">
                        <a:lumMod val="50000"/>
                      </a:schemeClr>
                    </a:solidFill>
                  </a:rPr>
                  <a:t>        </a:t>
                </a:r>
                <a:r>
                  <a:rPr lang="zh-CN" altLang="en-US" sz="900" i="1" dirty="0">
                    <a:solidFill>
                      <a:schemeClr val="bg2">
                        <a:lumMod val="50000"/>
                      </a:schemeClr>
                    </a:solidFill>
                  </a:rPr>
                  <a:t>资料来源：海通证券</a:t>
                </a:r>
                <a:r>
                  <a:rPr lang="en-US" altLang="zh-CN" sz="900" i="1" dirty="0">
                    <a:solidFill>
                      <a:schemeClr val="bg2">
                        <a:lumMod val="50000"/>
                      </a:schemeClr>
                    </a:solidFill>
                  </a:rPr>
                  <a:t>《</a:t>
                </a:r>
                <a:r>
                  <a:rPr lang="zh-CN" altLang="en-US" sz="900" i="1" dirty="0">
                    <a:solidFill>
                      <a:schemeClr val="bg2">
                        <a:lumMod val="50000"/>
                      </a:schemeClr>
                    </a:solidFill>
                  </a:rPr>
                  <a:t>“海量”专题（</a:t>
                </a:r>
                <a:r>
                  <a:rPr lang="en-US" altLang="zh-CN" sz="900" i="1" dirty="0">
                    <a:solidFill>
                      <a:schemeClr val="bg2">
                        <a:lumMod val="50000"/>
                      </a:schemeClr>
                    </a:solidFill>
                  </a:rPr>
                  <a:t>31</a:t>
                </a:r>
                <a:r>
                  <a:rPr lang="zh-CN" altLang="en-US" sz="900" i="1" dirty="0">
                    <a:solidFill>
                      <a:schemeClr val="bg2">
                        <a:lumMod val="50000"/>
                      </a:schemeClr>
                    </a:solidFill>
                  </a:rPr>
                  <a:t>）</a:t>
                </a:r>
                <a:r>
                  <a:rPr lang="en-US" altLang="zh-CN" sz="900" i="1" dirty="0">
                    <a:solidFill>
                      <a:schemeClr val="bg2">
                        <a:lumMod val="50000"/>
                      </a:schemeClr>
                    </a:solidFill>
                  </a:rPr>
                  <a:t>——</a:t>
                </a:r>
                <a:r>
                  <a:rPr lang="zh-CN" altLang="en-US" sz="900" i="1" dirty="0">
                    <a:solidFill>
                      <a:schemeClr val="bg2">
                        <a:lumMod val="50000"/>
                      </a:schemeClr>
                    </a:solidFill>
                  </a:rPr>
                  <a:t>商品期货因子挖掘与组合构建再探究（上）</a:t>
                </a:r>
                <a:r>
                  <a:rPr lang="en-US" altLang="zh-CN" sz="900" i="1" dirty="0">
                    <a:solidFill>
                      <a:schemeClr val="bg2">
                        <a:lumMod val="50000"/>
                      </a:schemeClr>
                    </a:solidFill>
                  </a:rPr>
                  <a:t>》</a:t>
                </a:r>
                <a:endParaRPr lang="zh-CN" altLang="en-US" sz="900" i="1" dirty="0">
                  <a:solidFill>
                    <a:schemeClr val="bg2">
                      <a:lumMod val="50000"/>
                    </a:schemeClr>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323188" y="6135508"/>
                <a:ext cx="5147563" cy="450444"/>
              </a:xfrm>
              <a:prstGeom prst="rect">
                <a:avLst/>
              </a:prstGeom>
              <a:blipFill rotWithShape="1">
                <a:blip r:embed="rId4"/>
                <a:stretch>
                  <a:fillRect l="-12" t="-31" r="4" b="81"/>
                </a:stretch>
              </a:blipFill>
            </p:spPr>
            <p:txBody>
              <a:bodyPr/>
              <a:lstStyle/>
              <a:p>
                <a:r>
                  <a:rPr lang="zh-CN" altLang="en-US">
                    <a:noFill/>
                  </a:rPr>
                  <a:t> </a:t>
                </a:r>
              </a:p>
            </p:txBody>
          </p:sp>
        </mc:Fallback>
      </mc:AlternateContent>
      <p:sp>
        <p:nvSpPr>
          <p:cNvPr id="12" name="文本框 11"/>
          <p:cNvSpPr txBox="1"/>
          <p:nvPr/>
        </p:nvSpPr>
        <p:spPr>
          <a:xfrm>
            <a:off x="355600" y="774433"/>
            <a:ext cx="1595755"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多因子策略</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套利策略</a:t>
            </a:r>
          </a:p>
        </p:txBody>
      </p:sp>
      <p:sp>
        <p:nvSpPr>
          <p:cNvPr id="2" name="灯片编号占位符 1"/>
          <p:cNvSpPr>
            <a:spLocks noGrp="1"/>
          </p:cNvSpPr>
          <p:nvPr>
            <p:ph type="sldNum" sz="quarter" idx="12"/>
          </p:nvPr>
        </p:nvSpPr>
        <p:spPr/>
        <p:txBody>
          <a:bodyPr/>
          <a:lstStyle/>
          <a:p>
            <a:fld id="{1EA6C56D-0CE0-47FB-86BA-7B1B4E55B176}" type="slidenum">
              <a:rPr lang="zh-CN" altLang="en-US" smtClean="0"/>
              <a:t>25</a:t>
            </a:fld>
            <a:endParaRPr lang="zh-CN" altLang="en-US" dirty="0"/>
          </a:p>
        </p:txBody>
      </p:sp>
      <p:sp>
        <p:nvSpPr>
          <p:cNvPr id="9" name="文本框 8"/>
          <p:cNvSpPr txBox="1"/>
          <p:nvPr/>
        </p:nvSpPr>
        <p:spPr>
          <a:xfrm>
            <a:off x="355600" y="1135463"/>
            <a:ext cx="11135260" cy="843821"/>
          </a:xfrm>
          <a:prstGeom prst="rect">
            <a:avLst/>
          </a:prstGeom>
          <a:noFill/>
          <a:ln w="19050">
            <a:solidFill>
              <a:srgbClr val="972022"/>
            </a:solidFill>
            <a:prstDash val="sysDash"/>
          </a:ln>
        </p:spPr>
        <p:txBody>
          <a:bodyPr wrap="square" rtlCol="0">
            <a:spAutoFit/>
          </a:bodyPr>
          <a:lstStyle/>
          <a:p>
            <a:pPr marL="285750" indent="-285750">
              <a:spcAft>
                <a:spcPts val="50"/>
              </a:spcAft>
              <a:buFont typeface="Arial" panose="020B0604020202020204" pitchFamily="34" charset="0"/>
              <a:buChar char="•"/>
              <a:defRPr/>
            </a:pPr>
            <a:r>
              <a:rPr lang="zh-CN" altLang="en-US" sz="1600" dirty="0">
                <a:solidFill>
                  <a:srgbClr val="121212"/>
                </a:solidFill>
                <a:latin typeface="-apple-system"/>
              </a:rPr>
              <a:t>跨品种套利：跨品种套利是指利用两种或三种不同的但相互关联的商品之间的期货合约价格差异进行套利</a:t>
            </a:r>
            <a:r>
              <a:rPr lang="en-US" altLang="zh-CN" sz="1600" dirty="0">
                <a:solidFill>
                  <a:srgbClr val="121212"/>
                </a:solidFill>
                <a:latin typeface="-apple-system"/>
              </a:rPr>
              <a:t>,</a:t>
            </a:r>
            <a:r>
              <a:rPr lang="zh-CN" altLang="en-US" sz="1600" dirty="0">
                <a:solidFill>
                  <a:srgbClr val="121212"/>
                </a:solidFill>
                <a:latin typeface="-apple-system"/>
              </a:rPr>
              <a:t>即同时买入或卖出某一交割月份的相互关联的商品期货合约</a:t>
            </a:r>
            <a:r>
              <a:rPr lang="en-US" altLang="zh-CN" sz="1600" dirty="0">
                <a:solidFill>
                  <a:srgbClr val="121212"/>
                </a:solidFill>
                <a:latin typeface="-apple-system"/>
              </a:rPr>
              <a:t>,</a:t>
            </a:r>
            <a:r>
              <a:rPr lang="zh-CN" altLang="en-US" sz="1600" dirty="0">
                <a:solidFill>
                  <a:srgbClr val="121212"/>
                </a:solidFill>
                <a:latin typeface="-apple-system"/>
              </a:rPr>
              <a:t>以期在有利时机同时将这些合约对冲平仓获利。</a:t>
            </a:r>
            <a:endParaRPr lang="en-US" altLang="zh-CN" sz="1600" dirty="0">
              <a:solidFill>
                <a:srgbClr val="121212"/>
              </a:solidFill>
              <a:latin typeface="-apple-system"/>
            </a:endParaRPr>
          </a:p>
          <a:p>
            <a:pPr marL="285750" indent="-285750">
              <a:spcAft>
                <a:spcPts val="50"/>
              </a:spcAft>
              <a:buFont typeface="Arial" panose="020B0604020202020204" pitchFamily="34" charset="0"/>
              <a:buChar char="•"/>
              <a:defRPr/>
            </a:pPr>
            <a:r>
              <a:rPr lang="zh-CN" altLang="en-US" sz="1600" dirty="0">
                <a:solidFill>
                  <a:srgbClr val="121212"/>
                </a:solidFill>
                <a:latin typeface="-apple-system"/>
              </a:rPr>
              <a:t>跨品种套利可分为相关商品间的套利以及原材料与成品之间的套利</a:t>
            </a:r>
            <a:endParaRPr lang="en-US" altLang="zh-CN" sz="1600" dirty="0">
              <a:solidFill>
                <a:srgbClr val="121212"/>
              </a:solidFill>
              <a:latin typeface="-apple-system"/>
            </a:endParaRPr>
          </a:p>
        </p:txBody>
      </p:sp>
      <p:pic>
        <p:nvPicPr>
          <p:cNvPr id="4" name="图片 3"/>
          <p:cNvPicPr>
            <a:picLocks noChangeAspect="1"/>
          </p:cNvPicPr>
          <p:nvPr/>
        </p:nvPicPr>
        <p:blipFill>
          <a:blip r:embed="rId3"/>
          <a:stretch>
            <a:fillRect/>
          </a:stretch>
        </p:blipFill>
        <p:spPr>
          <a:xfrm>
            <a:off x="355600" y="2044583"/>
            <a:ext cx="11157462" cy="2505627"/>
          </a:xfrm>
          <a:prstGeom prst="rect">
            <a:avLst/>
          </a:prstGeom>
        </p:spPr>
      </p:pic>
      <p:sp>
        <p:nvSpPr>
          <p:cNvPr id="10" name="文本框 9"/>
          <p:cNvSpPr txBox="1"/>
          <p:nvPr/>
        </p:nvSpPr>
        <p:spPr>
          <a:xfrm>
            <a:off x="329059" y="4955006"/>
            <a:ext cx="11135260" cy="1115690"/>
          </a:xfrm>
          <a:prstGeom prst="rect">
            <a:avLst/>
          </a:prstGeom>
          <a:noFill/>
          <a:ln w="19050">
            <a:solidFill>
              <a:srgbClr val="972022"/>
            </a:solidFill>
            <a:prstDash val="sysDash"/>
          </a:ln>
        </p:spPr>
        <p:txBody>
          <a:bodyPr wrap="square" rtlCol="0">
            <a:spAutoFit/>
          </a:bodyPr>
          <a:lstStyle/>
          <a:p>
            <a:pPr marL="285750" indent="-285750">
              <a:spcAft>
                <a:spcPts val="50"/>
              </a:spcAft>
              <a:buFont typeface="Arial" panose="020B0604020202020204" pitchFamily="34" charset="0"/>
              <a:buChar char="•"/>
              <a:defRPr/>
            </a:pPr>
            <a:r>
              <a:rPr lang="zh-CN" altLang="en-US" sz="1600">
                <a:solidFill>
                  <a:srgbClr val="121212"/>
                </a:solidFill>
                <a:latin typeface="-apple-system"/>
              </a:rPr>
              <a:t>跨市场套利即在不同交易所交易的相同品种期货之间进行套利的模式。同一品种期货</a:t>
            </a:r>
          </a:p>
          <a:p>
            <a:pPr marL="285750" indent="-285750">
              <a:spcAft>
                <a:spcPts val="50"/>
              </a:spcAft>
              <a:buFont typeface="Arial" panose="020B0604020202020204" pitchFamily="34" charset="0"/>
              <a:buChar char="•"/>
              <a:defRPr/>
            </a:pPr>
            <a:r>
              <a:rPr lang="zh-CN" altLang="en-US" sz="1600">
                <a:solidFill>
                  <a:srgbClr val="121212"/>
                </a:solidFill>
                <a:latin typeface="-apple-system"/>
              </a:rPr>
              <a:t>在不同交易所之间交易时，价差以及比价会保持一个较为稳定的区间内，但是由于地域因</a:t>
            </a:r>
          </a:p>
          <a:p>
            <a:pPr marL="285750" indent="-285750">
              <a:spcAft>
                <a:spcPts val="50"/>
              </a:spcAft>
              <a:buFont typeface="Arial" panose="020B0604020202020204" pitchFamily="34" charset="0"/>
              <a:buChar char="•"/>
              <a:defRPr/>
            </a:pPr>
            <a:r>
              <a:rPr lang="zh-CN" altLang="en-US" sz="1600">
                <a:solidFill>
                  <a:srgbClr val="121212"/>
                </a:solidFill>
                <a:latin typeface="-apple-system"/>
              </a:rPr>
              <a:t>素的存在二者价格不会完全一致。当不同时市场间价差或比价波动超出一定范围时，交易</a:t>
            </a:r>
          </a:p>
          <a:p>
            <a:pPr marL="285750" indent="-285750">
              <a:spcAft>
                <a:spcPts val="50"/>
              </a:spcAft>
              <a:buFont typeface="Arial" panose="020B0604020202020204" pitchFamily="34" charset="0"/>
              <a:buChar char="•"/>
              <a:defRPr/>
            </a:pPr>
            <a:r>
              <a:rPr lang="zh-CN" altLang="en-US" sz="1600">
                <a:solidFill>
                  <a:srgbClr val="121212"/>
                </a:solidFill>
                <a:latin typeface="-apple-system"/>
              </a:rPr>
              <a:t>者可以入场进行套利，当价差或比价回复到一定水平时，交易者可以平仓获利。</a:t>
            </a:r>
            <a:endParaRPr lang="en-US" altLang="zh-CN" sz="1600" dirty="0">
              <a:solidFill>
                <a:srgbClr val="121212"/>
              </a:solidFill>
              <a:latin typeface="-apple-system"/>
            </a:endParaRPr>
          </a:p>
        </p:txBody>
      </p:sp>
      <p:sp>
        <p:nvSpPr>
          <p:cNvPr id="12" name="文本框 11"/>
          <p:cNvSpPr txBox="1"/>
          <p:nvPr/>
        </p:nvSpPr>
        <p:spPr>
          <a:xfrm>
            <a:off x="355600" y="774433"/>
            <a:ext cx="1595755"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跨品种套利</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文本框 7"/>
          <p:cNvSpPr txBox="1"/>
          <p:nvPr/>
        </p:nvSpPr>
        <p:spPr>
          <a:xfrm>
            <a:off x="329059" y="4585674"/>
            <a:ext cx="1595755"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跨市场套利</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套利策略</a:t>
            </a:r>
          </a:p>
        </p:txBody>
      </p:sp>
      <p:sp>
        <p:nvSpPr>
          <p:cNvPr id="2" name="灯片编号占位符 1"/>
          <p:cNvSpPr>
            <a:spLocks noGrp="1"/>
          </p:cNvSpPr>
          <p:nvPr>
            <p:ph type="sldNum" sz="quarter" idx="12"/>
          </p:nvPr>
        </p:nvSpPr>
        <p:spPr/>
        <p:txBody>
          <a:bodyPr/>
          <a:lstStyle/>
          <a:p>
            <a:fld id="{1EA6C56D-0CE0-47FB-86BA-7B1B4E55B176}" type="slidenum">
              <a:rPr lang="zh-CN" altLang="en-US" smtClean="0"/>
              <a:t>26</a:t>
            </a:fld>
            <a:endParaRPr lang="zh-CN" altLang="en-US" dirty="0"/>
          </a:p>
        </p:txBody>
      </p:sp>
      <p:sp>
        <p:nvSpPr>
          <p:cNvPr id="9" name="文本框 8"/>
          <p:cNvSpPr txBox="1"/>
          <p:nvPr/>
        </p:nvSpPr>
        <p:spPr>
          <a:xfrm>
            <a:off x="357611" y="1143765"/>
            <a:ext cx="11135260" cy="1841530"/>
          </a:xfrm>
          <a:prstGeom prst="rect">
            <a:avLst/>
          </a:prstGeom>
          <a:noFill/>
          <a:ln w="19050">
            <a:solidFill>
              <a:srgbClr val="972022"/>
            </a:solidFill>
            <a:prstDash val="sysDash"/>
          </a:ln>
        </p:spPr>
        <p:txBody>
          <a:bodyPr wrap="square" rtlCol="0">
            <a:spAutoFit/>
          </a:bodyPr>
          <a:lstStyle/>
          <a:p>
            <a:pPr marL="285750" indent="-285750">
              <a:spcAft>
                <a:spcPts val="50"/>
              </a:spcAft>
              <a:buFont typeface="Arial" panose="020B0604020202020204" pitchFamily="34" charset="0"/>
              <a:buChar char="•"/>
              <a:defRPr/>
            </a:pPr>
            <a:r>
              <a:rPr lang="zh-CN" altLang="en-US" sz="1600" dirty="0">
                <a:solidFill>
                  <a:srgbClr val="121212"/>
                </a:solidFill>
                <a:latin typeface="-apple-system"/>
              </a:rPr>
              <a:t>跨期套利：跨期套利是套利交易中最普遍的一种，是利用同一商品但不同交割月份之间正常价格差距出现异常变化时进行对冲而获利的策略，一般是在同一期货品种的不同月份合约上建立数量相等、方向相反的交易头寸，最后以对冲或交割方式结束交易。跨期套利可以分为交割套利以及统计套利。</a:t>
            </a:r>
          </a:p>
          <a:p>
            <a:pPr marL="742950" lvl="1" indent="-285750">
              <a:spcAft>
                <a:spcPts val="50"/>
              </a:spcAft>
              <a:buFont typeface="Wingdings" panose="05000000000000000000" pitchFamily="2" charset="2"/>
              <a:buChar char="Ø"/>
              <a:defRPr/>
            </a:pPr>
            <a:r>
              <a:rPr lang="zh-CN" altLang="en-US" sz="1600" dirty="0"/>
              <a:t>交割套利是指在事先计算好仓储费用、交易费用、资金成本等成本的基础上，买入近期合约卖出远期合约的套利方式。</a:t>
            </a:r>
            <a:endParaRPr lang="en-US" altLang="zh-CN" sz="1600" dirty="0"/>
          </a:p>
          <a:p>
            <a:pPr marL="742950" lvl="1" indent="-285750">
              <a:spcAft>
                <a:spcPts val="50"/>
              </a:spcAft>
              <a:buFont typeface="Wingdings" panose="05000000000000000000" pitchFamily="2" charset="2"/>
              <a:buChar char="Ø"/>
              <a:defRPr/>
            </a:pPr>
            <a:r>
              <a:rPr lang="zh-CN" altLang="en-US" sz="1600" dirty="0">
                <a:solidFill>
                  <a:srgbClr val="121212"/>
                </a:solidFill>
                <a:latin typeface="-apple-system"/>
              </a:rPr>
              <a:t>统计套利的逻辑是同一品种不同月份的合约走势应该具有较高一致性，当远近月合约价差偏离较大时会有均值回复的倾向，当价差偏离达到一定程度时建仓，价差回复到合理区间后平仓。</a:t>
            </a:r>
            <a:endParaRPr lang="en-US" altLang="zh-CN" sz="1600" dirty="0">
              <a:solidFill>
                <a:srgbClr val="121212"/>
              </a:solidFill>
              <a:latin typeface="-apple-system"/>
            </a:endParaRPr>
          </a:p>
        </p:txBody>
      </p:sp>
      <p:pic>
        <p:nvPicPr>
          <p:cNvPr id="12" name="图片 11"/>
          <p:cNvPicPr>
            <a:picLocks noChangeAspect="1"/>
          </p:cNvPicPr>
          <p:nvPr/>
        </p:nvPicPr>
        <p:blipFill>
          <a:blip r:embed="rId3"/>
          <a:stretch>
            <a:fillRect/>
          </a:stretch>
        </p:blipFill>
        <p:spPr>
          <a:xfrm>
            <a:off x="467712" y="3619500"/>
            <a:ext cx="11145809" cy="2158395"/>
          </a:xfrm>
          <a:prstGeom prst="rect">
            <a:avLst/>
          </a:prstGeom>
        </p:spPr>
      </p:pic>
      <p:sp>
        <p:nvSpPr>
          <p:cNvPr id="13" name="文本框 12"/>
          <p:cNvSpPr txBox="1"/>
          <p:nvPr/>
        </p:nvSpPr>
        <p:spPr>
          <a:xfrm>
            <a:off x="355600" y="774433"/>
            <a:ext cx="1595755"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跨期套利</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pPr>
              <a:lnSpc>
                <a:spcPct val="100000"/>
              </a:lnSpc>
              <a:spcAft>
                <a:spcPts val="50"/>
              </a:spcAft>
            </a:pPr>
            <a:r>
              <a:rPr lang="en-US" altLang="zh-CN" dirty="0">
                <a:latin typeface="+mn-lt"/>
                <a:ea typeface="+mn-ea"/>
                <a:cs typeface="+mn-ea"/>
                <a:sym typeface="+mn-lt"/>
              </a:rPr>
              <a:t>CTA</a:t>
            </a:r>
            <a:r>
              <a:rPr lang="zh-CN" altLang="en-US" dirty="0">
                <a:latin typeface="+mn-lt"/>
                <a:ea typeface="+mn-ea"/>
                <a:cs typeface="+mn-ea"/>
                <a:sym typeface="+mn-lt"/>
              </a:rPr>
              <a:t>策略实例</a:t>
            </a:r>
            <a:r>
              <a:rPr lang="en-US" altLang="zh-CN" dirty="0">
                <a:latin typeface="+mn-lt"/>
                <a:ea typeface="+mn-ea"/>
                <a:cs typeface="+mn-ea"/>
                <a:sym typeface="+mn-lt"/>
              </a:rPr>
              <a:t>-</a:t>
            </a:r>
            <a:r>
              <a:rPr lang="zh-CN" altLang="en-US" dirty="0">
                <a:latin typeface="+mn-lt"/>
                <a:ea typeface="+mn-ea"/>
                <a:cs typeface="+mn-ea"/>
                <a:sym typeface="+mn-lt"/>
              </a:rPr>
              <a:t>动力煤</a:t>
            </a:r>
          </a:p>
        </p:txBody>
      </p:sp>
      <p:sp>
        <p:nvSpPr>
          <p:cNvPr id="2" name="灯片编号占位符 1"/>
          <p:cNvSpPr>
            <a:spLocks noGrp="1"/>
          </p:cNvSpPr>
          <p:nvPr>
            <p:ph type="sldNum" sz="quarter" idx="12"/>
          </p:nvPr>
        </p:nvSpPr>
        <p:spPr/>
        <p:txBody>
          <a:bodyPr/>
          <a:lstStyle/>
          <a:p>
            <a:fld id="{1EA6C56D-0CE0-47FB-86BA-7B1B4E55B176}" type="slidenum">
              <a:rPr lang="zh-CN" altLang="en-US" smtClean="0"/>
              <a:t>27</a:t>
            </a:fld>
            <a:endParaRPr lang="zh-CN" altLang="en-US" dirty="0"/>
          </a:p>
        </p:txBody>
      </p:sp>
      <mc:AlternateContent xmlns:mc="http://schemas.openxmlformats.org/markup-compatibility/2006" xmlns:a14="http://schemas.microsoft.com/office/drawing/2010/main">
        <mc:Choice Requires="a14">
          <p:sp>
            <p:nvSpPr>
              <p:cNvPr id="12" name="文本框 11"/>
              <p:cNvSpPr txBox="1"/>
              <p:nvPr/>
            </p:nvSpPr>
            <p:spPr>
              <a:xfrm>
                <a:off x="355600" y="1140927"/>
                <a:ext cx="11358139" cy="598434"/>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sz="1600" b="0" dirty="0">
                    <a:solidFill>
                      <a:srgbClr val="121212"/>
                    </a:solidFill>
                    <a:effectLst/>
                  </a:rPr>
                  <a:t>期货</a:t>
                </a:r>
                <a14:m>
                  <m:oMath xmlns:m="http://schemas.openxmlformats.org/officeDocument/2006/math">
                    <m:r>
                      <a:rPr lang="zh-CN" altLang="en-US" sz="1600" i="1">
                        <a:solidFill>
                          <a:srgbClr val="121212"/>
                        </a:solidFill>
                        <a:latin typeface="Cambria Math" panose="02040503050406030204" pitchFamily="18" charset="0"/>
                      </a:rPr>
                      <m:t>定价公式</m:t>
                    </m:r>
                    <m:r>
                      <a:rPr lang="zh-CN" altLang="en-US" sz="1600" i="1" smtClean="0">
                        <a:solidFill>
                          <a:srgbClr val="121212"/>
                        </a:solidFill>
                        <a:latin typeface="Cambria Math" panose="02040503050406030204" pitchFamily="18" charset="0"/>
                      </a:rPr>
                      <m:t>：</m:t>
                    </m:r>
                    <m:sSub>
                      <m:sSubPr>
                        <m:ctrlPr>
                          <a:rPr lang="en-US" altLang="zh-CN" sz="1600" b="0" i="1" smtClean="0">
                            <a:solidFill>
                              <a:srgbClr val="121212"/>
                            </a:solidFill>
                            <a:effectLst/>
                            <a:latin typeface="Cambria Math" panose="02040503050406030204" pitchFamily="18" charset="0"/>
                          </a:rPr>
                        </m:ctrlPr>
                      </m:sSubPr>
                      <m:e>
                        <m:r>
                          <a:rPr lang="en-US" altLang="zh-CN" sz="1600" b="0" i="1" smtClean="0">
                            <a:solidFill>
                              <a:srgbClr val="121212"/>
                            </a:solidFill>
                            <a:effectLst/>
                            <a:latin typeface="Cambria Math" panose="02040503050406030204" pitchFamily="18" charset="0"/>
                          </a:rPr>
                          <m:t>𝐹</m:t>
                        </m:r>
                      </m:e>
                      <m:sub>
                        <m:r>
                          <a:rPr lang="en-US" altLang="zh-CN" sz="1600" b="0" i="1" smtClean="0">
                            <a:solidFill>
                              <a:srgbClr val="121212"/>
                            </a:solidFill>
                            <a:effectLst/>
                            <a:latin typeface="Cambria Math" panose="02040503050406030204" pitchFamily="18" charset="0"/>
                          </a:rPr>
                          <m:t>0</m:t>
                        </m:r>
                      </m:sub>
                    </m:sSub>
                    <m:r>
                      <a:rPr lang="en-US" altLang="zh-CN" sz="1600" b="0" i="1" smtClean="0">
                        <a:solidFill>
                          <a:srgbClr val="121212"/>
                        </a:solidFill>
                        <a:effectLst/>
                        <a:latin typeface="Cambria Math" panose="02040503050406030204" pitchFamily="18" charset="0"/>
                      </a:rPr>
                      <m:t>=</m:t>
                    </m:r>
                    <m:d>
                      <m:dPr>
                        <m:ctrlPr>
                          <a:rPr lang="en-US" altLang="zh-CN" sz="1600" b="0" i="1" smtClean="0">
                            <a:solidFill>
                              <a:srgbClr val="121212"/>
                            </a:solidFill>
                            <a:effectLst/>
                            <a:latin typeface="Cambria Math" panose="02040503050406030204" pitchFamily="18" charset="0"/>
                          </a:rPr>
                        </m:ctrlPr>
                      </m:dPr>
                      <m:e>
                        <m:sSub>
                          <m:sSubPr>
                            <m:ctrlPr>
                              <a:rPr lang="en-US" altLang="zh-CN" sz="1600" b="0" i="1" smtClean="0">
                                <a:solidFill>
                                  <a:srgbClr val="121212"/>
                                </a:solidFill>
                                <a:effectLst/>
                                <a:latin typeface="Cambria Math" panose="02040503050406030204" pitchFamily="18" charset="0"/>
                              </a:rPr>
                            </m:ctrlPr>
                          </m:sSubPr>
                          <m:e>
                            <m:r>
                              <a:rPr lang="en-US" altLang="zh-CN" sz="1600" b="0" i="1" smtClean="0">
                                <a:solidFill>
                                  <a:srgbClr val="121212"/>
                                </a:solidFill>
                                <a:effectLst/>
                                <a:latin typeface="Cambria Math" panose="02040503050406030204" pitchFamily="18" charset="0"/>
                              </a:rPr>
                              <m:t>𝑆</m:t>
                            </m:r>
                          </m:e>
                          <m:sub>
                            <m:r>
                              <a:rPr lang="en-US" altLang="zh-CN" sz="1600" b="0" i="1" smtClean="0">
                                <a:solidFill>
                                  <a:srgbClr val="121212"/>
                                </a:solidFill>
                                <a:effectLst/>
                                <a:latin typeface="Cambria Math" panose="02040503050406030204" pitchFamily="18" charset="0"/>
                              </a:rPr>
                              <m:t>0</m:t>
                            </m:r>
                          </m:sub>
                        </m:sSub>
                        <m:r>
                          <a:rPr lang="en-US" altLang="zh-CN" sz="1600" b="0" i="1" smtClean="0">
                            <a:solidFill>
                              <a:srgbClr val="121212"/>
                            </a:solidFill>
                            <a:effectLst/>
                            <a:latin typeface="Cambria Math" panose="02040503050406030204" pitchFamily="18" charset="0"/>
                          </a:rPr>
                          <m:t>+</m:t>
                        </m:r>
                        <m:r>
                          <a:rPr lang="en-US" altLang="zh-CN" sz="1600" b="0" i="1" smtClean="0">
                            <a:solidFill>
                              <a:srgbClr val="121212"/>
                            </a:solidFill>
                            <a:effectLst/>
                            <a:latin typeface="Cambria Math" panose="02040503050406030204" pitchFamily="18" charset="0"/>
                          </a:rPr>
                          <m:t>𝑈</m:t>
                        </m:r>
                      </m:e>
                    </m:d>
                    <m:sSup>
                      <m:sSupPr>
                        <m:ctrlPr>
                          <a:rPr lang="en-US" altLang="zh-CN" sz="1600" b="0" i="1" smtClean="0">
                            <a:solidFill>
                              <a:srgbClr val="121212"/>
                            </a:solidFill>
                            <a:effectLst/>
                            <a:latin typeface="Cambria Math" panose="02040503050406030204" pitchFamily="18" charset="0"/>
                          </a:rPr>
                        </m:ctrlPr>
                      </m:sSupPr>
                      <m:e>
                        <m:r>
                          <a:rPr lang="en-US" altLang="zh-CN" sz="1600" b="0" i="1" smtClean="0">
                            <a:solidFill>
                              <a:srgbClr val="121212"/>
                            </a:solidFill>
                            <a:effectLst/>
                            <a:latin typeface="Cambria Math" panose="02040503050406030204" pitchFamily="18" charset="0"/>
                          </a:rPr>
                          <m:t>𝑒</m:t>
                        </m:r>
                      </m:e>
                      <m:sup>
                        <m:r>
                          <a:rPr lang="en-US" altLang="zh-CN" sz="1600" b="0" i="1" smtClean="0">
                            <a:solidFill>
                              <a:srgbClr val="121212"/>
                            </a:solidFill>
                            <a:effectLst/>
                            <a:latin typeface="Cambria Math" panose="02040503050406030204" pitchFamily="18" charset="0"/>
                          </a:rPr>
                          <m:t>𝑟𝑇</m:t>
                        </m:r>
                      </m:sup>
                    </m:sSup>
                  </m:oMath>
                </a14:m>
                <a:endParaRPr lang="en-US" altLang="zh-CN" sz="1600" b="0" dirty="0">
                  <a:solidFill>
                    <a:srgbClr val="121212"/>
                  </a:solidFill>
                  <a:effectLst/>
                </a:endParaRPr>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sz="1600" b="0" i="0" dirty="0">
                    <a:solidFill>
                      <a:srgbClr val="121212"/>
                    </a:solidFill>
                    <a:effectLst/>
                    <a:latin typeface="-apple-system"/>
                  </a:rPr>
                  <a:t>政策干预、保证金率调整等均使得动力煤套利成本增加</a:t>
                </a:r>
                <a:endParaRPr lang="en-US" altLang="zh-CN" sz="1600" b="0" i="0" dirty="0">
                  <a:solidFill>
                    <a:srgbClr val="121212"/>
                  </a:solidFill>
                  <a:effectLst/>
                  <a:latin typeface="-apple-system"/>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355600" y="1140927"/>
                <a:ext cx="11358139" cy="598434"/>
              </a:xfrm>
              <a:prstGeom prst="rect">
                <a:avLst/>
              </a:prstGeom>
              <a:blipFill rotWithShape="1">
                <a:blip r:embed="rId3"/>
                <a:stretch>
                  <a:fillRect l="-84" t="-1670" r="-79" b="-5077"/>
                </a:stretch>
              </a:blipFill>
              <a:ln w="19050">
                <a:solidFill>
                  <a:srgbClr val="972022"/>
                </a:solidFill>
                <a:prstDash val="sysDash"/>
              </a:ln>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4760295" y="2032000"/>
            <a:ext cx="7076105" cy="3937175"/>
          </a:xfrm>
          <a:prstGeom prst="rect">
            <a:avLst/>
          </a:prstGeom>
        </p:spPr>
      </p:pic>
      <p:pic>
        <p:nvPicPr>
          <p:cNvPr id="8" name="图片 7"/>
          <p:cNvPicPr>
            <a:picLocks noChangeAspect="1"/>
          </p:cNvPicPr>
          <p:nvPr/>
        </p:nvPicPr>
        <p:blipFill>
          <a:blip r:embed="rId5"/>
          <a:stretch>
            <a:fillRect/>
          </a:stretch>
        </p:blipFill>
        <p:spPr>
          <a:xfrm>
            <a:off x="614270" y="4264782"/>
            <a:ext cx="3872272" cy="2593218"/>
          </a:xfrm>
          <a:prstGeom prst="rect">
            <a:avLst/>
          </a:prstGeom>
        </p:spPr>
      </p:pic>
      <p:pic>
        <p:nvPicPr>
          <p:cNvPr id="15" name="图片 14"/>
          <p:cNvPicPr>
            <a:picLocks noChangeAspect="1"/>
          </p:cNvPicPr>
          <p:nvPr/>
        </p:nvPicPr>
        <p:blipFill>
          <a:blip r:embed="rId6"/>
          <a:stretch>
            <a:fillRect/>
          </a:stretch>
        </p:blipFill>
        <p:spPr>
          <a:xfrm>
            <a:off x="726276" y="1829463"/>
            <a:ext cx="3648259" cy="2435319"/>
          </a:xfrm>
          <a:prstGeom prst="rect">
            <a:avLst/>
          </a:prstGeom>
        </p:spPr>
      </p:pic>
      <p:sp>
        <p:nvSpPr>
          <p:cNvPr id="20" name="文本框 19"/>
          <p:cNvSpPr txBox="1"/>
          <p:nvPr/>
        </p:nvSpPr>
        <p:spPr>
          <a:xfrm>
            <a:off x="355600" y="774433"/>
            <a:ext cx="1595755"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动力煤</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56050" y="1716046"/>
            <a:ext cx="4453984" cy="40011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dirty="0">
                <a:solidFill>
                  <a:prstClr val="white">
                    <a:lumMod val="65000"/>
                  </a:prstClr>
                </a:solidFill>
                <a:cs typeface="+mn-ea"/>
                <a:sym typeface="+mn-lt"/>
              </a:rPr>
              <a:t>衍生品市场概览</a:t>
            </a:r>
          </a:p>
        </p:txBody>
      </p:sp>
      <p:sp>
        <p:nvSpPr>
          <p:cNvPr id="6" name="文本框 5"/>
          <p:cNvSpPr txBox="1"/>
          <p:nvPr/>
        </p:nvSpPr>
        <p:spPr>
          <a:xfrm>
            <a:off x="4356050" y="2577217"/>
            <a:ext cx="4453984" cy="400110"/>
          </a:xfrm>
          <a:prstGeom prst="rect">
            <a:avLst/>
          </a:prstGeom>
          <a:noFill/>
        </p:spPr>
        <p:txBody>
          <a:bodyPr wrap="square" rtlCol="0">
            <a:spAutoFit/>
          </a:bodyPr>
          <a:lstStyle/>
          <a:p>
            <a:pPr>
              <a:spcAft>
                <a:spcPts val="50"/>
              </a:spcAft>
              <a:defRPr/>
            </a:pPr>
            <a:r>
              <a:rPr lang="zh-CN" altLang="en-US" sz="2000" dirty="0">
                <a:solidFill>
                  <a:prstClr val="white">
                    <a:lumMod val="65000"/>
                  </a:prstClr>
                </a:solidFill>
                <a:cs typeface="+mn-ea"/>
                <a:sym typeface="+mn-lt"/>
              </a:rPr>
              <a:t>远期及期货定价</a:t>
            </a:r>
          </a:p>
        </p:txBody>
      </p:sp>
      <p:sp>
        <p:nvSpPr>
          <p:cNvPr id="7" name="文本框 6"/>
          <p:cNvSpPr txBox="1"/>
          <p:nvPr/>
        </p:nvSpPr>
        <p:spPr>
          <a:xfrm>
            <a:off x="4356050" y="3428065"/>
            <a:ext cx="4375830" cy="400110"/>
          </a:xfrm>
          <a:prstGeom prst="rect">
            <a:avLst/>
          </a:prstGeom>
          <a:noFill/>
        </p:spPr>
        <p:txBody>
          <a:bodyPr wrap="square" rtlCol="0">
            <a:spAutoFit/>
          </a:bodyPr>
          <a:lstStyle/>
          <a:p>
            <a:pPr marR="0" lvl="0" indent="0" fontAlgn="auto">
              <a:spcAft>
                <a:spcPts val="50"/>
              </a:spcAft>
              <a:buClrTx/>
              <a:buSzTx/>
              <a:buFontTx/>
              <a:buNone/>
              <a:defRPr/>
            </a:pPr>
            <a:r>
              <a:rPr lang="zh-CN" altLang="en-US" sz="2000" dirty="0">
                <a:solidFill>
                  <a:prstClr val="white">
                    <a:lumMod val="65000"/>
                  </a:prstClr>
                </a:solidFill>
                <a:cs typeface="+mn-ea"/>
                <a:sym typeface="+mn-lt"/>
              </a:rPr>
              <a:t>期货策略</a:t>
            </a:r>
          </a:p>
        </p:txBody>
      </p:sp>
      <p:sp>
        <p:nvSpPr>
          <p:cNvPr id="2" name="灯片编号占位符 1"/>
          <p:cNvSpPr>
            <a:spLocks noGrp="1"/>
          </p:cNvSpPr>
          <p:nvPr>
            <p:ph type="sldNum" sz="quarter" idx="12"/>
          </p:nvPr>
        </p:nvSpPr>
        <p:spPr/>
        <p:txBody>
          <a:bodyPr/>
          <a:lstStyle/>
          <a:p>
            <a:fld id="{B3D16A10-271B-4362-BAC4-0DEA405ED26B}" type="slidenum">
              <a:rPr lang="zh-CN" altLang="en-US" smtClean="0"/>
              <a:t>28</a:t>
            </a:fld>
            <a:endParaRPr lang="zh-CN" altLang="en-US" dirty="0"/>
          </a:p>
        </p:txBody>
      </p:sp>
      <p:sp>
        <p:nvSpPr>
          <p:cNvPr id="3" name="矩形: 圆角 2"/>
          <p:cNvSpPr/>
          <p:nvPr/>
        </p:nvSpPr>
        <p:spPr>
          <a:xfrm>
            <a:off x="3676458" y="1664032"/>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1</a:t>
            </a:r>
            <a:endParaRPr lang="zh-CN" altLang="en-US" sz="1600" dirty="0">
              <a:latin typeface="Arial" panose="020B0604020202020204" pitchFamily="34" charset="0"/>
              <a:cs typeface="Arial" panose="020B0604020202020204" pitchFamily="34" charset="0"/>
            </a:endParaRPr>
          </a:p>
        </p:txBody>
      </p:sp>
      <p:cxnSp>
        <p:nvCxnSpPr>
          <p:cNvPr id="9" name="直接连接符 8"/>
          <p:cNvCxnSpPr/>
          <p:nvPr/>
        </p:nvCxnSpPr>
        <p:spPr>
          <a:xfrm>
            <a:off x="4289196" y="2210424"/>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1" name="标题 3"/>
          <p:cNvSpPr txBox="1"/>
          <p:nvPr/>
        </p:nvSpPr>
        <p:spPr>
          <a:xfrm>
            <a:off x="525184" y="569600"/>
            <a:ext cx="10515600"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50"/>
              </a:spcAft>
            </a:pPr>
            <a:r>
              <a:rPr lang="zh-CN" altLang="en-US" sz="3200" b="1" dirty="0">
                <a:solidFill>
                  <a:srgbClr val="972022"/>
                </a:solidFill>
                <a:latin typeface="+mn-lt"/>
                <a:ea typeface="+mn-ea"/>
                <a:cs typeface="+mn-ea"/>
                <a:sym typeface="+mn-lt"/>
              </a:rPr>
              <a:t>衍生品</a:t>
            </a:r>
          </a:p>
        </p:txBody>
      </p:sp>
      <p:sp>
        <p:nvSpPr>
          <p:cNvPr id="13" name="矩形: 圆角 12"/>
          <p:cNvSpPr/>
          <p:nvPr/>
        </p:nvSpPr>
        <p:spPr>
          <a:xfrm>
            <a:off x="3676458" y="2511553"/>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2</a:t>
            </a:r>
            <a:endParaRPr lang="zh-CN" altLang="en-US" sz="1600" dirty="0">
              <a:latin typeface="Arial" panose="020B0604020202020204" pitchFamily="34" charset="0"/>
              <a:cs typeface="Arial" panose="020B0604020202020204" pitchFamily="34" charset="0"/>
            </a:endParaRPr>
          </a:p>
        </p:txBody>
      </p:sp>
      <p:cxnSp>
        <p:nvCxnSpPr>
          <p:cNvPr id="14" name="直接连接符 13"/>
          <p:cNvCxnSpPr/>
          <p:nvPr/>
        </p:nvCxnSpPr>
        <p:spPr>
          <a:xfrm>
            <a:off x="4289196" y="3057945"/>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5" name="矩形: 圆角 14"/>
          <p:cNvSpPr/>
          <p:nvPr/>
        </p:nvSpPr>
        <p:spPr>
          <a:xfrm>
            <a:off x="3676458" y="3365422"/>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3</a:t>
            </a:r>
            <a:endParaRPr lang="zh-CN" altLang="en-US" sz="1600" dirty="0">
              <a:latin typeface="Arial" panose="020B0604020202020204" pitchFamily="34" charset="0"/>
              <a:cs typeface="Arial" panose="020B0604020202020204" pitchFamily="34" charset="0"/>
            </a:endParaRPr>
          </a:p>
        </p:txBody>
      </p:sp>
      <p:cxnSp>
        <p:nvCxnSpPr>
          <p:cNvPr id="16" name="直接连接符 15"/>
          <p:cNvCxnSpPr/>
          <p:nvPr/>
        </p:nvCxnSpPr>
        <p:spPr>
          <a:xfrm>
            <a:off x="4289196" y="3911814"/>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7" name="矩形: 圆角 16"/>
          <p:cNvSpPr/>
          <p:nvPr/>
        </p:nvSpPr>
        <p:spPr>
          <a:xfrm>
            <a:off x="3676458" y="4219291"/>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4</a:t>
            </a:r>
            <a:endParaRPr lang="zh-CN" altLang="en-US" sz="1600" dirty="0">
              <a:latin typeface="Arial" panose="020B0604020202020204" pitchFamily="34" charset="0"/>
              <a:cs typeface="Arial" panose="020B0604020202020204" pitchFamily="34" charset="0"/>
            </a:endParaRPr>
          </a:p>
        </p:txBody>
      </p:sp>
      <p:cxnSp>
        <p:nvCxnSpPr>
          <p:cNvPr id="18" name="直接连接符 17"/>
          <p:cNvCxnSpPr/>
          <p:nvPr/>
        </p:nvCxnSpPr>
        <p:spPr>
          <a:xfrm>
            <a:off x="4289196" y="4765683"/>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9" name="文本框 18"/>
          <p:cNvSpPr txBox="1"/>
          <p:nvPr/>
        </p:nvSpPr>
        <p:spPr>
          <a:xfrm>
            <a:off x="4356050" y="4289236"/>
            <a:ext cx="4375830" cy="400110"/>
          </a:xfrm>
          <a:prstGeom prst="rect">
            <a:avLst/>
          </a:prstGeom>
          <a:noFill/>
        </p:spPr>
        <p:txBody>
          <a:bodyPr wrap="square" rtlCol="0">
            <a:spAutoFit/>
          </a:bodyPr>
          <a:lstStyle/>
          <a:p>
            <a:pPr>
              <a:spcAft>
                <a:spcPts val="50"/>
              </a:spcAft>
              <a:defRPr/>
            </a:pPr>
            <a:r>
              <a:rPr lang="zh-CN" altLang="en-US" sz="2000" b="1" dirty="0">
                <a:solidFill>
                  <a:srgbClr val="972022"/>
                </a:solidFill>
                <a:cs typeface="+mn-ea"/>
                <a:sym typeface="+mn-lt"/>
              </a:rPr>
              <a:t>期权定价</a:t>
            </a:r>
          </a:p>
        </p:txBody>
      </p:sp>
      <p:sp>
        <p:nvSpPr>
          <p:cNvPr id="20" name="矩形: 圆角 19"/>
          <p:cNvSpPr/>
          <p:nvPr/>
        </p:nvSpPr>
        <p:spPr>
          <a:xfrm>
            <a:off x="3676458" y="5073160"/>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5</a:t>
            </a:r>
            <a:endParaRPr lang="zh-CN" altLang="en-US" sz="1600" dirty="0">
              <a:latin typeface="Arial" panose="020B0604020202020204" pitchFamily="34" charset="0"/>
              <a:cs typeface="Arial" panose="020B0604020202020204" pitchFamily="34" charset="0"/>
            </a:endParaRPr>
          </a:p>
        </p:txBody>
      </p:sp>
      <p:cxnSp>
        <p:nvCxnSpPr>
          <p:cNvPr id="21" name="直接连接符 20"/>
          <p:cNvCxnSpPr/>
          <p:nvPr/>
        </p:nvCxnSpPr>
        <p:spPr>
          <a:xfrm>
            <a:off x="4289196" y="5619552"/>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23" name="文本框 22"/>
          <p:cNvSpPr txBox="1"/>
          <p:nvPr/>
        </p:nvSpPr>
        <p:spPr>
          <a:xfrm>
            <a:off x="4356050" y="5161910"/>
            <a:ext cx="6094428" cy="400110"/>
          </a:xfrm>
          <a:prstGeom prst="rect">
            <a:avLst/>
          </a:prstGeom>
          <a:noFill/>
        </p:spPr>
        <p:txBody>
          <a:bodyPr wrap="square">
            <a:spAutoFit/>
          </a:bodyPr>
          <a:lstStyle/>
          <a:p>
            <a:r>
              <a:rPr lang="zh-CN" altLang="en-US" sz="2000" dirty="0">
                <a:solidFill>
                  <a:prstClr val="white">
                    <a:lumMod val="65000"/>
                  </a:prstClr>
                </a:solidFill>
                <a:cs typeface="+mn-ea"/>
                <a:sym typeface="+mn-lt"/>
              </a:rPr>
              <a:t>期权策略及实证</a:t>
            </a:r>
            <a:endParaRPr lang="zh-CN" altLang="en-US" sz="2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2856"/>
          <a:stretch>
            <a:fillRect/>
          </a:stretch>
        </p:blipFill>
        <p:spPr>
          <a:xfrm>
            <a:off x="2796476" y="4735359"/>
            <a:ext cx="6255158" cy="1993057"/>
          </a:xfrm>
          <a:prstGeom prst="rect">
            <a:avLst/>
          </a:prstGeom>
        </p:spPr>
      </p:pic>
      <p:sp>
        <p:nvSpPr>
          <p:cNvPr id="11" name="标题 10"/>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基础知识</a:t>
            </a:r>
          </a:p>
        </p:txBody>
      </p:sp>
      <mc:AlternateContent xmlns:mc="http://schemas.openxmlformats.org/markup-compatibility/2006" xmlns:a14="http://schemas.microsoft.com/office/drawing/2010/main">
        <mc:Choice Requires="a14">
          <p:sp>
            <p:nvSpPr>
              <p:cNvPr id="10" name="文本框 9"/>
              <p:cNvSpPr txBox="1"/>
              <p:nvPr/>
            </p:nvSpPr>
            <p:spPr>
              <a:xfrm>
                <a:off x="330200" y="1139821"/>
                <a:ext cx="11531600" cy="1538370"/>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cs typeface="+mn-ea"/>
                    <a:sym typeface="+mn-lt"/>
                  </a:rPr>
                  <a:t>基于无套利的原则，可以得出在行权日之前期权的价值范围</a:t>
                </a: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342900" marR="0" lvl="0" indent="-342900" algn="l" defTabSz="914400" rtl="0" eaLnBrk="1" fontAlgn="auto" latinLnBrk="0" hangingPunct="1">
                  <a:spcAft>
                    <a:spcPts val="50"/>
                  </a:spcAft>
                  <a:buClrTx/>
                  <a:buSzTx/>
                  <a:buFont typeface="Arial" panose="020B0604020202020204" pitchFamily="34" charset="0"/>
                  <a:buChar char="•"/>
                  <a:defRPr/>
                </a:pPr>
                <a:r>
                  <a:rPr lang="zh-CN" altLang="en-US" sz="1600" dirty="0">
                    <a:solidFill>
                      <a:prstClr val="black"/>
                    </a:solidFill>
                    <a:cs typeface="+mn-ea"/>
                    <a:sym typeface="+mn-lt"/>
                  </a:rPr>
                  <a:t>波动率、到期时间、利率的增大都会使期权价格向上方拉升</a:t>
                </a: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800100" lvl="1" indent="-342900">
                  <a:spcAft>
                    <a:spcPts val="50"/>
                  </a:spcAft>
                  <a:buFont typeface="Arial" panose="020B0604020202020204" pitchFamily="34" charset="0"/>
                  <a:buChar char="•"/>
                  <a:defRPr/>
                </a:pPr>
                <a:r>
                  <a:rPr lang="en-US" altLang="zh-CN" sz="1600" dirty="0">
                    <a:solidFill>
                      <a:prstClr val="black"/>
                    </a:solidFill>
                    <a:cs typeface="+mn-ea"/>
                    <a:sym typeface="+mn-lt"/>
                  </a:rPr>
                  <a:t>Call option</a:t>
                </a:r>
                <a:r>
                  <a:rPr lang="zh-CN" altLang="en-US" sz="1600" dirty="0">
                    <a:solidFill>
                      <a:prstClr val="black"/>
                    </a:solidFill>
                    <a:cs typeface="+mn-ea"/>
                    <a:sym typeface="+mn-lt"/>
                  </a:rPr>
                  <a:t>：</a:t>
                </a:r>
                <a14:m>
                  <m:oMath xmlns:m="http://schemas.openxmlformats.org/officeDocument/2006/math">
                    <m:r>
                      <a:rPr lang="en-US" altLang="zh-CN" i="1">
                        <a:latin typeface="Cambria Math" panose="02040503050406030204" pitchFamily="18" charset="0"/>
                      </a:rPr>
                      <m:t>𝑚𝑎𝑥</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altLang="zh-CN" i="1">
                            <a:latin typeface="Cambria Math" panose="02040503050406030204" pitchFamily="18" charset="0"/>
                          </a:rPr>
                          <m:t>𝐾</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𝑟𝑇</m:t>
                            </m:r>
                          </m:sup>
                        </m:sSup>
                        <m:r>
                          <a:rPr lang="en-US" altLang="zh-CN" i="1">
                            <a:latin typeface="Cambria Math" panose="02040503050406030204" pitchFamily="18" charset="0"/>
                          </a:rPr>
                          <m:t>,0</m:t>
                        </m:r>
                      </m:e>
                    </m:d>
                    <m:r>
                      <m:rPr>
                        <m:nor/>
                      </m:rPr>
                      <a:rPr lang="en-US" altLang="zh-CN">
                        <a:latin typeface="Cambria Math" panose="02040503050406030204" pitchFamily="18" charset="0"/>
                      </a:rPr>
                      <m:t> </m:t>
                    </m:r>
                    <m:r>
                      <a:rPr lang="en-US" altLang="zh-CN" i="1">
                        <a:latin typeface="Cambria Math" panose="02040503050406030204" pitchFamily="18" charset="0"/>
                      </a:rPr>
                      <m:t>⩽</m:t>
                    </m:r>
                    <m:r>
                      <a:rPr lang="en-US" altLang="zh-CN" i="1">
                        <a:latin typeface="Cambria Math" panose="02040503050406030204" pitchFamily="18" charset="0"/>
                      </a:rPr>
                      <m:t>𝐶</m:t>
                    </m:r>
                    <m:r>
                      <a:rPr lang="en-US" altLang="zh-CN" i="1">
                        <a:latin typeface="Cambria Math" panose="02040503050406030204" pitchFamily="18" charset="0"/>
                      </a:rPr>
                      <m:t>⩽</m:t>
                    </m:r>
                    <m:r>
                      <m:rPr>
                        <m:nor/>
                      </m:rPr>
                      <a:rPr lang="en-US" altLang="zh-CN">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0</m:t>
                        </m:r>
                      </m:sub>
                    </m:sSub>
                  </m:oMath>
                </a14:m>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r>
                  <a:rPr lang="en-US" altLang="zh-CN" sz="1600" dirty="0">
                    <a:solidFill>
                      <a:prstClr val="black"/>
                    </a:solidFill>
                    <a:cs typeface="+mn-ea"/>
                    <a:sym typeface="+mn-lt"/>
                  </a:rPr>
                  <a:t>European Put option : </a:t>
                </a:r>
                <a14:m>
                  <m:oMath xmlns:m="http://schemas.openxmlformats.org/officeDocument/2006/math">
                    <m:r>
                      <a:rPr lang="en-US" altLang="zh-CN" i="1">
                        <a:latin typeface="Cambria Math" panose="02040503050406030204" pitchFamily="18" charset="0"/>
                      </a:rPr>
                      <m:t>𝑚𝑎𝑥</m:t>
                    </m:r>
                    <m:d>
                      <m:dPr>
                        <m:ctrlPr>
                          <a:rPr lang="zh-CN" altLang="zh-CN" i="1">
                            <a:latin typeface="Cambria Math" panose="02040503050406030204" pitchFamily="18" charset="0"/>
                          </a:rPr>
                        </m:ctrlPr>
                      </m:dPr>
                      <m:e>
                        <m:r>
                          <a:rPr lang="en-US" altLang="zh-CN" i="1">
                            <a:latin typeface="Cambria Math" panose="02040503050406030204" pitchFamily="18" charset="0"/>
                          </a:rPr>
                          <m:t>𝐾</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𝑟𝑇</m:t>
                            </m:r>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0</m:t>
                            </m:r>
                          </m:sub>
                        </m:sSub>
                        <m:r>
                          <a:rPr lang="en-US" altLang="zh-CN" i="1">
                            <a:latin typeface="Cambria Math" panose="02040503050406030204" pitchFamily="18" charset="0"/>
                          </a:rPr>
                          <m:t>,0</m:t>
                        </m:r>
                      </m:e>
                    </m:d>
                    <m:r>
                      <a:rPr lang="en-US" altLang="zh-CN" i="1">
                        <a:latin typeface="Cambria Math" panose="02040503050406030204" pitchFamily="18" charset="0"/>
                      </a:rPr>
                      <m:t>⩽</m:t>
                    </m:r>
                    <m:r>
                      <a:rPr lang="en-US" altLang="zh-CN" b="0" i="1" smtClean="0">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𝐾</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𝑟𝑇</m:t>
                        </m:r>
                      </m:sup>
                    </m:sSup>
                  </m:oMath>
                </a14:m>
                <a:endParaRPr lang="zh-CN" altLang="zh-CN" dirty="0"/>
              </a:p>
              <a:p>
                <a:pPr marL="800100" lvl="1" indent="-342900">
                  <a:spcAft>
                    <a:spcPts val="50"/>
                  </a:spcAft>
                  <a:buFont typeface="Arial" panose="020B0604020202020204" pitchFamily="34" charset="0"/>
                  <a:buChar char="•"/>
                  <a:defRPr/>
                </a:pPr>
                <a:r>
                  <a:rPr lang="en-US" altLang="zh-CN" sz="1600" dirty="0">
                    <a:solidFill>
                      <a:prstClr val="black"/>
                    </a:solidFill>
                    <a:cs typeface="+mn-ea"/>
                    <a:sym typeface="+mn-lt"/>
                  </a:rPr>
                  <a:t>American </a:t>
                </a:r>
                <a:r>
                  <a:rPr kumimoji="0" lang="en-US" altLang="zh-CN" sz="1600" b="0" i="0" u="none" strike="noStrike" kern="1200" cap="none" spc="0" normalizeH="0" baseline="0" noProof="0" dirty="0">
                    <a:ln>
                      <a:noFill/>
                    </a:ln>
                    <a:solidFill>
                      <a:prstClr val="black"/>
                    </a:solidFill>
                    <a:effectLst/>
                    <a:uLnTx/>
                    <a:uFillTx/>
                    <a:cs typeface="+mn-ea"/>
                    <a:sym typeface="+mn-lt"/>
                  </a:rPr>
                  <a:t>Put </a:t>
                </a:r>
                <a:r>
                  <a:rPr kumimoji="0" lang="en-US" altLang="zh-CN" sz="1600" b="0" i="0" u="none" strike="noStrike" kern="1200" cap="none" spc="0" normalizeH="0" baseline="0" noProof="0" dirty="0" err="1">
                    <a:ln>
                      <a:noFill/>
                    </a:ln>
                    <a:solidFill>
                      <a:prstClr val="black"/>
                    </a:solidFill>
                    <a:effectLst/>
                    <a:uLnTx/>
                    <a:uFillTx/>
                    <a:cs typeface="+mn-ea"/>
                    <a:sym typeface="+mn-lt"/>
                  </a:rPr>
                  <a:t>optio</a:t>
                </a:r>
                <a:r>
                  <a:rPr lang="en-US" altLang="zh-CN" sz="1600" dirty="0">
                    <a:solidFill>
                      <a:prstClr val="black"/>
                    </a:solidFill>
                    <a:cs typeface="+mn-ea"/>
                    <a:sym typeface="+mn-lt"/>
                  </a:rPr>
                  <a:t>n : </a:t>
                </a:r>
                <a14:m>
                  <m:oMath xmlns:m="http://schemas.openxmlformats.org/officeDocument/2006/math">
                    <m:r>
                      <a:rPr lang="en-US" altLang="zh-CN" i="1">
                        <a:latin typeface="Cambria Math" panose="02040503050406030204" pitchFamily="18" charset="0"/>
                      </a:rPr>
                      <m:t>𝑚𝑎𝑥</m:t>
                    </m:r>
                    <m:d>
                      <m:dPr>
                        <m:ctrlPr>
                          <a:rPr lang="zh-CN" altLang="zh-CN" i="1">
                            <a:latin typeface="Cambria Math" panose="02040503050406030204" pitchFamily="18" charset="0"/>
                          </a:rPr>
                        </m:ctrlPr>
                      </m:dPr>
                      <m:e>
                        <m:r>
                          <a:rPr lang="en-US" altLang="zh-CN" i="1">
                            <a:latin typeface="Cambria Math" panose="02040503050406030204" pitchFamily="18" charset="0"/>
                          </a:rPr>
                          <m:t>𝐾</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0</m:t>
                            </m:r>
                          </m:sub>
                        </m:sSub>
                        <m:r>
                          <a:rPr lang="en-US" altLang="zh-CN" i="1">
                            <a:latin typeface="Cambria Math" panose="02040503050406030204" pitchFamily="18" charset="0"/>
                          </a:rPr>
                          <m:t>,0</m:t>
                        </m:r>
                      </m:e>
                    </m:d>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𝐾</m:t>
                    </m:r>
                  </m:oMath>
                </a14:m>
                <a:endParaRPr lang="zh-CN" altLang="zh-CN" dirty="0"/>
              </a:p>
            </p:txBody>
          </p:sp>
        </mc:Choice>
        <mc:Fallback xmlns="">
          <p:sp>
            <p:nvSpPr>
              <p:cNvPr id="10" name="文本框 9"/>
              <p:cNvSpPr txBox="1">
                <a:spLocks noRot="1" noChangeAspect="1" noMove="1" noResize="1" noEditPoints="1" noAdjustHandles="1" noChangeArrowheads="1" noChangeShapeType="1" noTextEdit="1"/>
              </p:cNvSpPr>
              <p:nvPr/>
            </p:nvSpPr>
            <p:spPr>
              <a:xfrm>
                <a:off x="330200" y="1139821"/>
                <a:ext cx="11531600" cy="1538370"/>
              </a:xfrm>
              <a:prstGeom prst="rect">
                <a:avLst/>
              </a:prstGeom>
              <a:blipFill rotWithShape="1">
                <a:blip r:embed="rId4"/>
                <a:stretch>
                  <a:fillRect l="-83" t="-660" r="-83" b="-593"/>
                </a:stretch>
              </a:blipFill>
              <a:ln w="19050">
                <a:solidFill>
                  <a:srgbClr val="972022"/>
                </a:solidFill>
                <a:prstDash val="sysDash"/>
              </a:ln>
            </p:spPr>
            <p:txBody>
              <a:bodyPr/>
              <a:lstStyle/>
              <a:p>
                <a:r>
                  <a:rPr lang="zh-CN" altLang="en-US">
                    <a:noFill/>
                  </a:rPr>
                  <a:t> </a:t>
                </a:r>
              </a:p>
            </p:txBody>
          </p:sp>
        </mc:Fallback>
      </mc:AlternateContent>
      <p:sp>
        <p:nvSpPr>
          <p:cNvPr id="12" name="文本框 11"/>
          <p:cNvSpPr txBox="1"/>
          <p:nvPr/>
        </p:nvSpPr>
        <p:spPr>
          <a:xfrm>
            <a:off x="320675" y="770489"/>
            <a:ext cx="1855995" cy="369332"/>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lang="zh-CN" altLang="en-US" dirty="0">
                <a:solidFill>
                  <a:prstClr val="white"/>
                </a:solidFill>
                <a:cs typeface="+mn-ea"/>
                <a:sym typeface="+mn-lt"/>
              </a:rPr>
              <a:t>期权价值范围</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96476" y="2750973"/>
            <a:ext cx="2606798" cy="2004025"/>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1960" y="2770611"/>
            <a:ext cx="3363186" cy="196474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衍生品市场概述（续）</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3</a:t>
            </a:fld>
            <a:endParaRPr lang="zh-CN" altLang="en-US" dirty="0"/>
          </a:p>
        </p:txBody>
      </p:sp>
      <p:sp>
        <p:nvSpPr>
          <p:cNvPr id="4" name="文本框 3"/>
          <p:cNvSpPr txBox="1"/>
          <p:nvPr/>
        </p:nvSpPr>
        <p:spPr>
          <a:xfrm>
            <a:off x="375919" y="2106740"/>
            <a:ext cx="11531600" cy="338554"/>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dirty="0">
                <a:solidFill>
                  <a:srgbClr val="121212"/>
                </a:solidFill>
                <a:latin typeface="-apple-system"/>
              </a:rPr>
              <a:t>标的资产为</a:t>
            </a:r>
            <a:r>
              <a:rPr lang="zh-CN" altLang="en-US" sz="1600" b="0" i="0" dirty="0">
                <a:solidFill>
                  <a:srgbClr val="121212"/>
                </a:solidFill>
                <a:effectLst/>
                <a:latin typeface="-apple-system"/>
              </a:rPr>
              <a:t>单只股票，一篮子股票或股指。</a:t>
            </a:r>
            <a:r>
              <a:rPr lang="en-US" altLang="zh-CN" sz="1600" dirty="0">
                <a:solidFill>
                  <a:prstClr val="white"/>
                </a:solidFill>
                <a:cs typeface="+mn-ea"/>
                <a:sym typeface="+mn-lt"/>
              </a:rPr>
              <a:t>Future</a:t>
            </a:r>
            <a:r>
              <a:rPr lang="zh-CN" altLang="en-US" sz="1600" dirty="0">
                <a:solidFill>
                  <a:prstClr val="white"/>
                </a:solidFill>
                <a:cs typeface="+mn-ea"/>
                <a:sym typeface="+mn-lt"/>
              </a:rPr>
              <a:t>）</a:t>
            </a:r>
            <a:endParaRPr kumimoji="0" lang="zh-CN" altLang="en-US" sz="1600" b="0" i="0" u="none" strike="noStrike" kern="1200" cap="none" spc="0" normalizeH="0" baseline="0" noProof="0" dirty="0">
              <a:ln>
                <a:noFill/>
              </a:ln>
              <a:solidFill>
                <a:prstClr val="white"/>
              </a:solidFill>
              <a:effectLst/>
              <a:uLnTx/>
              <a:uFillTx/>
              <a:cs typeface="+mn-ea"/>
              <a:sym typeface="+mn-lt"/>
            </a:endParaRPr>
          </a:p>
        </p:txBody>
      </p:sp>
      <p:sp>
        <p:nvSpPr>
          <p:cNvPr id="5" name="文本框 4"/>
          <p:cNvSpPr txBox="1"/>
          <p:nvPr/>
        </p:nvSpPr>
        <p:spPr>
          <a:xfrm>
            <a:off x="375918" y="1737405"/>
            <a:ext cx="1511876" cy="369332"/>
          </a:xfrm>
          <a:prstGeom prst="rect">
            <a:avLst/>
          </a:prstGeom>
          <a:solidFill>
            <a:srgbClr val="9C0308"/>
          </a:solidFill>
        </p:spPr>
        <p:txBody>
          <a:bodyPr wrap="square" rtlCol="0">
            <a:spAutoFit/>
          </a:bodyPr>
          <a:lstStyle/>
          <a:p>
            <a:pPr algn="ctr">
              <a:spcAft>
                <a:spcPts val="50"/>
              </a:spcAft>
              <a:defRPr/>
            </a:pPr>
            <a:r>
              <a:rPr kumimoji="0" lang="zh-CN" altLang="en-US" sz="1800" b="0" i="0" u="none" strike="noStrike" kern="1200" cap="none" spc="0" normalizeH="0" baseline="0" noProof="0" dirty="0">
                <a:ln>
                  <a:noFill/>
                </a:ln>
                <a:solidFill>
                  <a:prstClr val="white"/>
                </a:solidFill>
                <a:effectLst/>
                <a:uLnTx/>
                <a:uFillTx/>
                <a:cs typeface="+mn-ea"/>
                <a:sym typeface="+mn-lt"/>
              </a:rPr>
              <a:t>股权衍生品</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17" name="文本框 16"/>
          <p:cNvSpPr txBox="1"/>
          <p:nvPr/>
        </p:nvSpPr>
        <p:spPr>
          <a:xfrm>
            <a:off x="375918" y="2614454"/>
            <a:ext cx="1511876" cy="369332"/>
          </a:xfrm>
          <a:prstGeom prst="rect">
            <a:avLst/>
          </a:prstGeom>
          <a:solidFill>
            <a:srgbClr val="9C0308"/>
          </a:solidFill>
        </p:spPr>
        <p:txBody>
          <a:bodyPr wrap="square" rtlCol="0">
            <a:spAutoFit/>
          </a:bodyPr>
          <a:lstStyle/>
          <a:p>
            <a:pPr algn="ctr">
              <a:spcAft>
                <a:spcPts val="50"/>
              </a:spcAft>
              <a:defRPr/>
            </a:pPr>
            <a:r>
              <a:rPr lang="zh-CN" altLang="en-US" dirty="0">
                <a:solidFill>
                  <a:prstClr val="white"/>
                </a:solidFill>
                <a:cs typeface="+mn-ea"/>
                <a:sym typeface="+mn-lt"/>
              </a:rPr>
              <a:t>商品</a:t>
            </a:r>
            <a:r>
              <a:rPr kumimoji="0" lang="zh-CN" altLang="en-US" sz="1800" b="0" i="0" u="none" strike="noStrike" kern="1200" cap="none" spc="0" normalizeH="0" baseline="0" noProof="0" dirty="0">
                <a:ln>
                  <a:noFill/>
                </a:ln>
                <a:solidFill>
                  <a:prstClr val="white"/>
                </a:solidFill>
                <a:effectLst/>
                <a:uLnTx/>
                <a:uFillTx/>
                <a:cs typeface="+mn-ea"/>
                <a:sym typeface="+mn-lt"/>
              </a:rPr>
              <a:t>衍生品</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18" name="文本框 17"/>
          <p:cNvSpPr txBox="1"/>
          <p:nvPr/>
        </p:nvSpPr>
        <p:spPr>
          <a:xfrm>
            <a:off x="375919" y="2983786"/>
            <a:ext cx="11531600" cy="338554"/>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dirty="0">
                <a:solidFill>
                  <a:srgbClr val="121212"/>
                </a:solidFill>
                <a:latin typeface="-apple-system"/>
              </a:rPr>
              <a:t>标的资产包括农产品、金属、能源产品等。</a:t>
            </a:r>
            <a:r>
              <a:rPr lang="en-US" altLang="zh-CN" sz="1600" dirty="0">
                <a:solidFill>
                  <a:prstClr val="white"/>
                </a:solidFill>
                <a:cs typeface="+mn-ea"/>
                <a:sym typeface="+mn-lt"/>
              </a:rPr>
              <a:t>Future</a:t>
            </a:r>
            <a:r>
              <a:rPr lang="zh-CN" altLang="en-US" sz="1600" dirty="0">
                <a:solidFill>
                  <a:prstClr val="white"/>
                </a:solidFill>
                <a:cs typeface="+mn-ea"/>
                <a:sym typeface="+mn-lt"/>
              </a:rPr>
              <a:t>）</a:t>
            </a:r>
            <a:endParaRPr kumimoji="0" lang="zh-CN" altLang="en-US" sz="1600" b="0" i="0" u="none" strike="noStrike" kern="1200" cap="none" spc="0" normalizeH="0" baseline="0" noProof="0" dirty="0">
              <a:ln>
                <a:noFill/>
              </a:ln>
              <a:solidFill>
                <a:prstClr val="white"/>
              </a:solidFill>
              <a:effectLst/>
              <a:uLnTx/>
              <a:uFillTx/>
              <a:cs typeface="+mn-ea"/>
              <a:sym typeface="+mn-lt"/>
            </a:endParaRPr>
          </a:p>
        </p:txBody>
      </p:sp>
      <p:sp>
        <p:nvSpPr>
          <p:cNvPr id="21" name="文本框 20"/>
          <p:cNvSpPr txBox="1"/>
          <p:nvPr/>
        </p:nvSpPr>
        <p:spPr>
          <a:xfrm>
            <a:off x="375918" y="3624539"/>
            <a:ext cx="1511876" cy="369332"/>
          </a:xfrm>
          <a:prstGeom prst="rect">
            <a:avLst/>
          </a:prstGeom>
          <a:solidFill>
            <a:srgbClr val="9C0308"/>
          </a:solidFill>
        </p:spPr>
        <p:txBody>
          <a:bodyPr wrap="square" rtlCol="0">
            <a:spAutoFit/>
          </a:bodyPr>
          <a:lstStyle/>
          <a:p>
            <a:pPr algn="ctr">
              <a:spcAft>
                <a:spcPts val="50"/>
              </a:spcAft>
              <a:defRPr/>
            </a:pPr>
            <a:r>
              <a:rPr kumimoji="0" lang="zh-CN" altLang="en-US" sz="1800" b="0" i="0" u="none" strike="noStrike" kern="1200" cap="none" spc="0" normalizeH="0" baseline="0" noProof="0" dirty="0">
                <a:ln>
                  <a:noFill/>
                </a:ln>
                <a:solidFill>
                  <a:prstClr val="white"/>
                </a:solidFill>
                <a:effectLst/>
                <a:uLnTx/>
                <a:uFillTx/>
                <a:cs typeface="+mn-ea"/>
                <a:sym typeface="+mn-lt"/>
              </a:rPr>
              <a:t>外汇衍生品</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22" name="文本框 21"/>
          <p:cNvSpPr txBox="1"/>
          <p:nvPr/>
        </p:nvSpPr>
        <p:spPr>
          <a:xfrm>
            <a:off x="375919" y="3993871"/>
            <a:ext cx="11531600" cy="1633781"/>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dirty="0">
                <a:solidFill>
                  <a:srgbClr val="121212"/>
                </a:solidFill>
                <a:latin typeface="-apple-system"/>
              </a:rPr>
              <a:t>标的资产为外汇。</a:t>
            </a:r>
            <a:endParaRPr lang="en-US" altLang="zh-CN" sz="1600" dirty="0">
              <a:solidFill>
                <a:srgbClr val="121212"/>
              </a:solidFill>
              <a:latin typeface="-apple-system"/>
            </a:endParaRPr>
          </a:p>
          <a:p>
            <a:pPr marL="342900" indent="-342900">
              <a:spcAft>
                <a:spcPts val="50"/>
              </a:spcAft>
              <a:buFont typeface="Arial" panose="020B0604020202020204" pitchFamily="34" charset="0"/>
              <a:buChar char="•"/>
              <a:defRPr/>
            </a:pPr>
            <a:r>
              <a:rPr lang="zh-CN" altLang="en-US" sz="1600" b="1" dirty="0">
                <a:solidFill>
                  <a:srgbClr val="121212"/>
                </a:solidFill>
                <a:latin typeface="-apple-system"/>
                <a:cs typeface="+mn-ea"/>
                <a:sym typeface="+mn-lt"/>
              </a:rPr>
              <a:t>货币互换</a:t>
            </a:r>
            <a:endParaRPr lang="en-US" altLang="zh-CN" sz="1600" b="1" dirty="0">
              <a:solidFill>
                <a:srgbClr val="121212"/>
              </a:solidFill>
              <a:latin typeface="-apple-system"/>
              <a:cs typeface="+mn-ea"/>
              <a:sym typeface="+mn-lt"/>
            </a:endParaRPr>
          </a:p>
          <a:p>
            <a:pPr marL="342900" indent="-342900">
              <a:spcAft>
                <a:spcPts val="50"/>
              </a:spcAft>
              <a:buFont typeface="Arial" panose="020B0604020202020204" pitchFamily="34" charset="0"/>
              <a:buChar char="•"/>
              <a:defRPr/>
            </a:pPr>
            <a:r>
              <a:rPr lang="zh-CN" altLang="en-US" sz="1600" b="1" dirty="0">
                <a:solidFill>
                  <a:srgbClr val="121212"/>
                </a:solidFill>
                <a:latin typeface="-apple-system"/>
                <a:cs typeface="+mn-ea"/>
                <a:sym typeface="+mn-lt"/>
              </a:rPr>
              <a:t>外汇期货</a:t>
            </a:r>
            <a:r>
              <a:rPr lang="en-US" altLang="zh-CN" sz="1600" b="1" dirty="0">
                <a:solidFill>
                  <a:srgbClr val="121212"/>
                </a:solidFill>
                <a:latin typeface="-apple-system"/>
                <a:cs typeface="+mn-ea"/>
                <a:sym typeface="+mn-lt"/>
              </a:rPr>
              <a:t>/</a:t>
            </a:r>
            <a:r>
              <a:rPr lang="zh-CN" altLang="en-US" sz="1600" b="1" dirty="0">
                <a:solidFill>
                  <a:srgbClr val="121212"/>
                </a:solidFill>
                <a:latin typeface="-apple-system"/>
                <a:cs typeface="+mn-ea"/>
                <a:sym typeface="+mn-lt"/>
              </a:rPr>
              <a:t>货币期货</a:t>
            </a:r>
            <a:endParaRPr lang="en-US" altLang="zh-CN" sz="1600" b="1" dirty="0">
              <a:solidFill>
                <a:srgbClr val="121212"/>
              </a:solidFill>
              <a:latin typeface="-apple-system"/>
              <a:cs typeface="+mn-ea"/>
              <a:sym typeface="+mn-lt"/>
            </a:endParaRPr>
          </a:p>
          <a:p>
            <a:pPr marL="800100" lvl="1" indent="-342900">
              <a:spcAft>
                <a:spcPts val="50"/>
              </a:spcAft>
              <a:buFont typeface="Arial" panose="020B0604020202020204" pitchFamily="34" charset="0"/>
              <a:buChar char="•"/>
              <a:defRPr/>
            </a:pPr>
            <a:r>
              <a:rPr lang="zh-CN" altLang="en-US" sz="1600" dirty="0">
                <a:solidFill>
                  <a:srgbClr val="121212"/>
                </a:solidFill>
                <a:latin typeface="-apple-system"/>
                <a:cs typeface="+mn-ea"/>
                <a:sym typeface="+mn-lt"/>
              </a:rPr>
              <a:t>规定期货多头在将来某一时间以某一</a:t>
            </a:r>
            <a:r>
              <a:rPr lang="zh-CN" altLang="en-US" sz="1600" b="1" dirty="0">
                <a:solidFill>
                  <a:srgbClr val="121212"/>
                </a:solidFill>
                <a:latin typeface="-apple-system"/>
                <a:cs typeface="+mn-ea"/>
                <a:sym typeface="+mn-lt"/>
              </a:rPr>
              <a:t>固定汇率</a:t>
            </a:r>
            <a:r>
              <a:rPr lang="zh-CN" altLang="en-US" sz="1600" dirty="0">
                <a:solidFill>
                  <a:srgbClr val="121212"/>
                </a:solidFill>
                <a:latin typeface="-apple-system"/>
                <a:cs typeface="+mn-ea"/>
                <a:sym typeface="+mn-lt"/>
              </a:rPr>
              <a:t>从期货空头买入某种外汇资产。</a:t>
            </a:r>
            <a:endParaRPr lang="en-US" altLang="zh-CN" sz="1600" dirty="0">
              <a:solidFill>
                <a:prstClr val="white"/>
              </a:solidFill>
              <a:latin typeface="-apple-system"/>
              <a:cs typeface="+mn-ea"/>
              <a:sym typeface="+mn-lt"/>
            </a:endParaRPr>
          </a:p>
          <a:p>
            <a:pPr marL="342900" indent="-342900">
              <a:spcAft>
                <a:spcPts val="50"/>
              </a:spcAft>
              <a:buFont typeface="Arial" panose="020B0604020202020204" pitchFamily="34" charset="0"/>
              <a:buChar char="•"/>
              <a:defRPr/>
            </a:pPr>
            <a:r>
              <a:rPr lang="zh-CN" altLang="en-US" sz="1600" b="1" dirty="0">
                <a:solidFill>
                  <a:srgbClr val="121212"/>
                </a:solidFill>
                <a:latin typeface="-apple-system"/>
                <a:cs typeface="+mn-ea"/>
                <a:sym typeface="+mn-lt"/>
              </a:rPr>
              <a:t>外汇期权</a:t>
            </a:r>
            <a:r>
              <a:rPr lang="en-US" altLang="zh-CN" sz="1600" b="1" dirty="0">
                <a:solidFill>
                  <a:srgbClr val="121212"/>
                </a:solidFill>
                <a:latin typeface="-apple-system"/>
                <a:cs typeface="+mn-ea"/>
                <a:sym typeface="+mn-lt"/>
              </a:rPr>
              <a:t>/</a:t>
            </a:r>
            <a:r>
              <a:rPr lang="zh-CN" altLang="en-US" sz="1600" b="1" dirty="0">
                <a:solidFill>
                  <a:srgbClr val="121212"/>
                </a:solidFill>
                <a:latin typeface="-apple-system"/>
                <a:cs typeface="+mn-ea"/>
                <a:sym typeface="+mn-lt"/>
              </a:rPr>
              <a:t>货币期权</a:t>
            </a:r>
            <a:endParaRPr lang="en-US" altLang="zh-CN" sz="1600" b="1" dirty="0">
              <a:solidFill>
                <a:srgbClr val="121212"/>
              </a:solidFill>
              <a:latin typeface="-apple-system"/>
              <a:cs typeface="+mn-ea"/>
              <a:sym typeface="+mn-lt"/>
            </a:endParaRPr>
          </a:p>
          <a:p>
            <a:pPr marL="800100" lvl="1" indent="-342900">
              <a:spcAft>
                <a:spcPts val="50"/>
              </a:spcAft>
              <a:buFont typeface="Arial" panose="020B0604020202020204" pitchFamily="34" charset="0"/>
              <a:buChar char="•"/>
              <a:defRPr/>
            </a:pPr>
            <a:r>
              <a:rPr lang="zh-CN" altLang="en-US" sz="1600" dirty="0">
                <a:solidFill>
                  <a:srgbClr val="121212"/>
                </a:solidFill>
                <a:latin typeface="-apple-system"/>
                <a:cs typeface="+mn-ea"/>
                <a:sym typeface="+mn-lt"/>
              </a:rPr>
              <a:t>给予期权多头在将来某一时间以某一</a:t>
            </a:r>
            <a:r>
              <a:rPr lang="zh-CN" altLang="en-US" sz="1600" b="1" dirty="0">
                <a:solidFill>
                  <a:srgbClr val="121212"/>
                </a:solidFill>
                <a:latin typeface="-apple-system"/>
                <a:cs typeface="+mn-ea"/>
                <a:sym typeface="+mn-lt"/>
              </a:rPr>
              <a:t>固定汇率</a:t>
            </a:r>
            <a:r>
              <a:rPr lang="zh-CN" altLang="en-US" sz="1600" dirty="0">
                <a:solidFill>
                  <a:srgbClr val="121212"/>
                </a:solidFill>
                <a:latin typeface="-apple-system"/>
                <a:cs typeface="+mn-ea"/>
                <a:sym typeface="+mn-lt"/>
              </a:rPr>
              <a:t>买入或卖出某种外汇资产的权利。</a:t>
            </a:r>
            <a:endParaRPr lang="en-US" altLang="zh-CN" sz="1600" dirty="0">
              <a:solidFill>
                <a:srgbClr val="121212"/>
              </a:solidFill>
              <a:latin typeface="-apple-system"/>
              <a:cs typeface="+mn-ea"/>
              <a:sym typeface="+mn-lt"/>
            </a:endParaRPr>
          </a:p>
        </p:txBody>
      </p:sp>
      <p:sp>
        <p:nvSpPr>
          <p:cNvPr id="10" name="文本框 9"/>
          <p:cNvSpPr txBox="1"/>
          <p:nvPr/>
        </p:nvSpPr>
        <p:spPr>
          <a:xfrm>
            <a:off x="375919" y="1056050"/>
            <a:ext cx="10882632" cy="338554"/>
          </a:xfrm>
          <a:prstGeom prst="rect">
            <a:avLst/>
          </a:prstGeom>
          <a:noFill/>
        </p:spPr>
        <p:txBody>
          <a:bodyPr wrap="square" rtlCol="0">
            <a:spAutoFit/>
          </a:bodyPr>
          <a:lstStyle/>
          <a:p>
            <a:r>
              <a:rPr lang="zh-CN" altLang="en-US" sz="1600" dirty="0"/>
              <a:t>按照</a:t>
            </a:r>
            <a:r>
              <a:rPr lang="zh-CN" altLang="en-US" sz="1600" b="1" dirty="0"/>
              <a:t>标的资产</a:t>
            </a:r>
            <a:r>
              <a:rPr lang="zh-CN" altLang="en-US" sz="1600" dirty="0"/>
              <a:t>分类：股权衍生品、商品衍生品、外汇衍生品、利率衍生品等</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基础知识（续）</a:t>
            </a:r>
          </a:p>
        </p:txBody>
      </p:sp>
      <p:sp>
        <p:nvSpPr>
          <p:cNvPr id="17" name="文本框 16"/>
          <p:cNvSpPr txBox="1"/>
          <p:nvPr/>
        </p:nvSpPr>
        <p:spPr>
          <a:xfrm>
            <a:off x="413328" y="1425382"/>
            <a:ext cx="11531600" cy="2092960"/>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spcAft>
                <a:spcPts val="50"/>
              </a:spcAft>
              <a:buClrTx/>
              <a:buSzTx/>
              <a:buFont typeface="Arial" panose="020B0604020202020204" pitchFamily="34" charset="0"/>
              <a:buChar char="•"/>
              <a:defRPr/>
            </a:pPr>
            <a:r>
              <a:rPr kumimoji="0" lang="zh-CN" altLang="en-US" sz="1600" b="1" i="0" u="none" strike="noStrike" kern="1200" cap="none" spc="0" normalizeH="0" baseline="0" noProof="0" dirty="0">
                <a:ln>
                  <a:noFill/>
                </a:ln>
                <a:effectLst/>
                <a:uLnTx/>
                <a:uFillTx/>
                <a:cs typeface="+mn-ea"/>
                <a:sym typeface="+mn-lt"/>
              </a:rPr>
              <a:t>永远不要提前执行一份无分红的美式看涨期权</a:t>
            </a:r>
            <a:endParaRPr kumimoji="0" lang="en-US" altLang="zh-CN" sz="1600" b="1" i="0" u="none" strike="noStrike" kern="1200" cap="none" spc="0" normalizeH="0" baseline="0" noProof="0" dirty="0">
              <a:ln>
                <a:noFill/>
              </a:ln>
              <a:effectLst/>
              <a:uLnTx/>
              <a:uFillTx/>
              <a:cs typeface="+mn-ea"/>
              <a:sym typeface="+mn-lt"/>
            </a:endParaRPr>
          </a:p>
          <a:p>
            <a:pPr marL="0" marR="0" lvl="0" indent="0" algn="l" defTabSz="914400" rtl="0" eaLnBrk="1" fontAlgn="auto" latinLnBrk="0" hangingPunct="1">
              <a:spcAft>
                <a:spcPts val="50"/>
              </a:spcAft>
              <a:buClrTx/>
              <a:buSzTx/>
              <a:buFontTx/>
              <a:buNone/>
              <a:defRPr/>
            </a:pPr>
            <a:r>
              <a:rPr lang="en-US" altLang="zh-CN" sz="1600" dirty="0">
                <a:cs typeface="+mn-ea"/>
                <a:sym typeface="+mn-lt"/>
              </a:rPr>
              <a:t>       </a:t>
            </a:r>
            <a:r>
              <a:rPr kumimoji="0" lang="en-US" altLang="zh-CN" sz="1600" b="0" i="0" u="none" strike="noStrike" kern="1200" cap="none" spc="0" normalizeH="0" baseline="0" noProof="0" dirty="0">
                <a:ln>
                  <a:noFill/>
                </a:ln>
                <a:effectLst/>
                <a:uLnTx/>
                <a:uFillTx/>
                <a:cs typeface="+mn-ea"/>
                <a:sym typeface="+mn-lt"/>
              </a:rPr>
              <a:t>Intuition:  </a:t>
            </a:r>
            <a:r>
              <a:rPr kumimoji="0" lang="zh-CN" altLang="en-US" sz="1600" b="0" i="0" u="none" strike="noStrike" kern="1200" cap="none" spc="0" normalizeH="0" baseline="0" noProof="0" dirty="0">
                <a:ln>
                  <a:noFill/>
                </a:ln>
                <a:effectLst/>
                <a:uLnTx/>
                <a:uFillTx/>
                <a:cs typeface="+mn-ea"/>
                <a:sym typeface="+mn-lt"/>
              </a:rPr>
              <a:t>由于股票价格上涨时，期权价值没有上限，而股票价格下跌时，期权价值存在下限，这就相当于为投资者提供了保险，所以美式看涨期权的持有价值永远大于行权价值。当有股息时可能在分红时刻执行美式看涨期权时最优选择</a:t>
            </a:r>
            <a:endParaRPr kumimoji="0" lang="en-US" altLang="zh-CN" sz="1600" b="0" i="0" u="none" strike="noStrike" kern="1200" cap="none" spc="0" normalizeH="0" baseline="0" noProof="0" dirty="0">
              <a:ln>
                <a:noFill/>
              </a:ln>
              <a:effectLst/>
              <a:uLnTx/>
              <a:uFillTx/>
              <a:cs typeface="+mn-ea"/>
              <a:sym typeface="+mn-lt"/>
            </a:endParaRPr>
          </a:p>
          <a:p>
            <a:pPr marL="285750" marR="0" lvl="0" indent="-285750" algn="l" defTabSz="914400" rtl="0" eaLnBrk="1" fontAlgn="auto" latinLnBrk="0" hangingPunct="1">
              <a:spcAft>
                <a:spcPts val="50"/>
              </a:spcAft>
              <a:buClrTx/>
              <a:buSzTx/>
              <a:buFont typeface="Arial" panose="020B0604020202020204" pitchFamily="34" charset="0"/>
              <a:buChar char="•"/>
              <a:defRPr/>
            </a:pPr>
            <a:r>
              <a:rPr kumimoji="0" lang="zh-CN" altLang="en-US" sz="1600" b="1" i="0" u="none" strike="noStrike" kern="1200" cap="none" spc="0" normalizeH="0" baseline="0" noProof="0" dirty="0">
                <a:ln>
                  <a:noFill/>
                </a:ln>
                <a:effectLst/>
                <a:uLnTx/>
                <a:uFillTx/>
                <a:cs typeface="+mn-ea"/>
                <a:sym typeface="+mn-lt"/>
              </a:rPr>
              <a:t>提前行使无</a:t>
            </a:r>
            <a:r>
              <a:rPr lang="zh-CN" altLang="en-US" sz="1600" b="1" dirty="0">
                <a:cs typeface="+mn-ea"/>
                <a:sym typeface="+mn-lt"/>
              </a:rPr>
              <a:t>分红的美式</a:t>
            </a:r>
            <a:r>
              <a:rPr kumimoji="0" lang="zh-CN" altLang="en-US" sz="1600" b="1" i="0" u="none" strike="noStrike" kern="1200" cap="none" spc="0" normalizeH="0" baseline="0" noProof="0" dirty="0">
                <a:ln>
                  <a:noFill/>
                </a:ln>
                <a:effectLst/>
                <a:uLnTx/>
                <a:uFillTx/>
                <a:cs typeface="+mn-ea"/>
                <a:sym typeface="+mn-lt"/>
              </a:rPr>
              <a:t>看跌期权有时可能是最优的</a:t>
            </a:r>
            <a:endParaRPr kumimoji="0" lang="en-US" altLang="zh-CN" sz="1600" b="1" i="0" u="none" strike="noStrike" kern="1200" cap="none" spc="0" normalizeH="0" baseline="0" noProof="0" dirty="0">
              <a:ln>
                <a:noFill/>
              </a:ln>
              <a:effectLst/>
              <a:uLnTx/>
              <a:uFillTx/>
              <a:cs typeface="+mn-ea"/>
              <a:sym typeface="+mn-lt"/>
            </a:endParaRPr>
          </a:p>
          <a:p>
            <a:pPr marL="0" marR="0" lvl="0" indent="0" algn="l" defTabSz="914400" rtl="0" eaLnBrk="1" fontAlgn="auto" latinLnBrk="0" hangingPunct="1">
              <a:spcAft>
                <a:spcPts val="50"/>
              </a:spcAft>
              <a:buClrTx/>
              <a:buSzTx/>
              <a:buFontTx/>
              <a:buNone/>
              <a:defRPr/>
            </a:pPr>
            <a:r>
              <a:rPr kumimoji="0" lang="en-US" altLang="zh-CN" sz="1600" b="0" i="0" u="none" strike="noStrike" kern="1200" cap="none" spc="0" normalizeH="0" baseline="0" noProof="0" dirty="0">
                <a:ln>
                  <a:noFill/>
                </a:ln>
                <a:effectLst/>
                <a:uLnTx/>
                <a:uFillTx/>
                <a:cs typeface="+mn-ea"/>
                <a:sym typeface="+mn-lt"/>
              </a:rPr>
              <a:t>       Intuition:  </a:t>
            </a:r>
            <a:r>
              <a:rPr kumimoji="0" lang="zh-CN" altLang="en-US" sz="1600" b="0" i="0" u="none" strike="noStrike" kern="1200" cap="none" spc="0" normalizeH="0" baseline="0" noProof="0" dirty="0">
                <a:ln>
                  <a:noFill/>
                </a:ln>
                <a:effectLst/>
                <a:uLnTx/>
                <a:uFillTx/>
                <a:cs typeface="+mn-ea"/>
                <a:sym typeface="+mn-lt"/>
              </a:rPr>
              <a:t>由于股票价格不能为负，所以当股票价格较低的时候，股票下跌空间有限，导致期权价值存在上限，期权持有价值可能低于行权价值</a:t>
            </a:r>
            <a:endParaRPr kumimoji="0" lang="en-US" altLang="zh-CN" sz="1600" b="0" i="0" u="none" strike="noStrike" kern="1200" cap="none" spc="0" normalizeH="0" baseline="0" noProof="0" dirty="0">
              <a:ln>
                <a:noFill/>
              </a:ln>
              <a:effectLst/>
              <a:uLnTx/>
              <a:uFillTx/>
              <a:cs typeface="+mn-ea"/>
              <a:sym typeface="+mn-lt"/>
            </a:endParaRPr>
          </a:p>
          <a:p>
            <a:pPr marL="0" marR="0" lvl="0" indent="0" algn="l" defTabSz="914400" rtl="0" eaLnBrk="1" fontAlgn="auto" latinLnBrk="0" hangingPunct="1">
              <a:spcAft>
                <a:spcPts val="50"/>
              </a:spcAft>
              <a:buClrTx/>
              <a:buSzTx/>
              <a:buFontTx/>
              <a:buNone/>
              <a:defRPr/>
            </a:pPr>
            <a:endParaRPr lang="en-US" altLang="zh-CN" sz="1600" dirty="0">
              <a:cs typeface="+mn-ea"/>
              <a:sym typeface="+mn-lt"/>
            </a:endParaRPr>
          </a:p>
          <a:p>
            <a:pPr marL="285750" marR="0" lvl="0" indent="-285750" algn="l" defTabSz="914400" rtl="0" eaLnBrk="1" fontAlgn="auto" latinLnBrk="0" hangingPunct="1">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effectLst/>
                <a:uLnTx/>
                <a:uFillTx/>
                <a:cs typeface="+mn-ea"/>
                <a:sym typeface="+mn-lt"/>
              </a:rPr>
              <a:t> </a:t>
            </a:r>
            <a:r>
              <a:rPr kumimoji="0" lang="zh-CN" altLang="en-US" sz="1600" b="1" i="0" u="none" strike="noStrike" kern="1200" cap="none" spc="0" normalizeH="0" baseline="0" noProof="0" dirty="0">
                <a:ln>
                  <a:noFill/>
                </a:ln>
                <a:effectLst/>
                <a:uLnTx/>
                <a:uFillTx/>
                <a:cs typeface="+mn-ea"/>
                <a:sym typeface="+mn-lt"/>
              </a:rPr>
              <a:t>可以通过无风险套利的角度理解，行使期权 </a:t>
            </a:r>
            <a:r>
              <a:rPr kumimoji="0" lang="en-US" altLang="zh-CN" sz="1600" b="1" i="0" u="none" strike="noStrike" kern="1200" cap="none" spc="0" normalizeH="0" baseline="0" noProof="0" dirty="0">
                <a:ln>
                  <a:noFill/>
                </a:ln>
                <a:effectLst/>
                <a:uLnTx/>
                <a:uFillTx/>
                <a:cs typeface="+mn-ea"/>
                <a:sym typeface="+mn-lt"/>
              </a:rPr>
              <a:t>or </a:t>
            </a:r>
            <a:r>
              <a:rPr kumimoji="0" lang="zh-CN" altLang="en-US" sz="1600" b="1" i="0" u="none" strike="noStrike" kern="1200" cap="none" spc="0" normalizeH="0" baseline="0" noProof="0" dirty="0">
                <a:ln>
                  <a:noFill/>
                </a:ln>
                <a:effectLst/>
                <a:uLnTx/>
                <a:uFillTx/>
                <a:cs typeface="+mn-ea"/>
                <a:sym typeface="+mn-lt"/>
              </a:rPr>
              <a:t>转手卖出</a:t>
            </a:r>
            <a:endParaRPr kumimoji="0" lang="en-US" altLang="zh-CN" sz="1600" b="1" i="0" u="none" strike="noStrike" kern="1200" cap="none" spc="0" normalizeH="0" baseline="0" noProof="0" dirty="0">
              <a:ln>
                <a:noFill/>
              </a:ln>
              <a:effectLst/>
              <a:uLnTx/>
              <a:uFillTx/>
              <a:cs typeface="+mn-ea"/>
              <a:sym typeface="+mn-lt"/>
            </a:endParaRPr>
          </a:p>
        </p:txBody>
      </p:sp>
      <p:sp>
        <p:nvSpPr>
          <p:cNvPr id="18" name="文本框 17"/>
          <p:cNvSpPr txBox="1"/>
          <p:nvPr/>
        </p:nvSpPr>
        <p:spPr>
          <a:xfrm>
            <a:off x="403803" y="1056050"/>
            <a:ext cx="2308225"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美式期权与提前执行</a:t>
            </a:r>
          </a:p>
        </p:txBody>
      </p:sp>
      <p:sp>
        <p:nvSpPr>
          <p:cNvPr id="2" name="灯片编号占位符 1"/>
          <p:cNvSpPr>
            <a:spLocks noGrp="1"/>
          </p:cNvSpPr>
          <p:nvPr>
            <p:ph type="sldNum" sz="quarter" idx="12"/>
          </p:nvPr>
        </p:nvSpPr>
        <p:spPr>
          <a:xfrm>
            <a:off x="9300027" y="3200305"/>
            <a:ext cx="2743200" cy="365125"/>
          </a:xfrm>
        </p:spPr>
        <p:txBody>
          <a:bodyPr/>
          <a:lstStyle/>
          <a:p>
            <a:fld id="{1EA6C56D-0CE0-47FB-86BA-7B1B4E55B176}" type="slidenum">
              <a:rPr lang="zh-CN" altLang="en-US" smtClean="0"/>
              <a:t>30</a:t>
            </a:fld>
            <a:endParaRPr lang="zh-CN" altLang="en-US" dirty="0"/>
          </a:p>
        </p:txBody>
      </p:sp>
      <p:sp>
        <p:nvSpPr>
          <p:cNvPr id="9" name="文本框 8"/>
          <p:cNvSpPr txBox="1"/>
          <p:nvPr/>
        </p:nvSpPr>
        <p:spPr>
          <a:xfrm>
            <a:off x="403803" y="4161777"/>
            <a:ext cx="11531600" cy="1361911"/>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spcAft>
                <a:spcPts val="50"/>
              </a:spcAft>
              <a:buClrTx/>
              <a:buSzTx/>
              <a:buFont typeface="Arial" panose="020B0604020202020204" pitchFamily="34" charset="0"/>
              <a:buChar char="•"/>
              <a:defRPr/>
            </a:pPr>
            <a:r>
              <a:rPr lang="zh-CN" altLang="en-US" sz="1600" dirty="0">
                <a:latin typeface="Cambria Math" panose="02040503050406030204" pitchFamily="18" charset="0"/>
                <a:cs typeface="+mn-ea"/>
                <a:sym typeface="+mn-lt"/>
              </a:rPr>
              <a:t>对于期货期权，其标的物价格可能为负，当期货价格接近</a:t>
            </a:r>
            <a:r>
              <a:rPr lang="en-US" altLang="zh-CN" sz="1600" dirty="0">
                <a:latin typeface="Cambria Math" panose="02040503050406030204" pitchFamily="18" charset="0"/>
                <a:cs typeface="+mn-ea"/>
                <a:sym typeface="+mn-lt"/>
              </a:rPr>
              <a:t>0</a:t>
            </a:r>
            <a:r>
              <a:rPr lang="zh-CN" altLang="en-US" sz="1600" dirty="0">
                <a:latin typeface="Cambria Math" panose="02040503050406030204" pitchFamily="18" charset="0"/>
                <a:cs typeface="+mn-ea"/>
                <a:sym typeface="+mn-lt"/>
              </a:rPr>
              <a:t>时，提前行使无分红的美式看跌期权并非最优</a:t>
            </a:r>
            <a:endParaRPr lang="en-US" altLang="zh-CN" sz="1600" dirty="0">
              <a:latin typeface="Cambria Math" panose="02040503050406030204" pitchFamily="18" charset="0"/>
              <a:cs typeface="+mn-ea"/>
              <a:sym typeface="+mn-lt"/>
            </a:endParaRPr>
          </a:p>
          <a:p>
            <a:pPr marL="342900" marR="0" lvl="0" indent="-342900" algn="l" defTabSz="914400" rtl="0" eaLnBrk="1" fontAlgn="auto" latinLnBrk="0" hangingPunct="1">
              <a:spcAft>
                <a:spcPts val="50"/>
              </a:spcAft>
              <a:buClrTx/>
              <a:buSzTx/>
              <a:buFont typeface="Arial" panose="020B0604020202020204" pitchFamily="34" charset="0"/>
              <a:buChar char="•"/>
              <a:defRPr/>
            </a:pPr>
            <a:r>
              <a:rPr lang="zh-CN" altLang="en-US" sz="1600" dirty="0">
                <a:latin typeface="Cambria Math" panose="02040503050406030204" pitchFamily="18" charset="0"/>
                <a:cs typeface="+mn-ea"/>
                <a:sym typeface="+mn-lt"/>
              </a:rPr>
              <a:t>如果投资者不想继续承担未来的风险，可能会提前行使美式看涨期权（提前获利了结）</a:t>
            </a:r>
            <a:endParaRPr lang="en-US" altLang="zh-CN" sz="1600" dirty="0">
              <a:latin typeface="Cambria Math" panose="02040503050406030204" pitchFamily="18" charset="0"/>
              <a:cs typeface="+mn-ea"/>
              <a:sym typeface="+mn-lt"/>
            </a:endParaRPr>
          </a:p>
          <a:p>
            <a:pPr marL="800100" lvl="1" indent="-342900">
              <a:spcAft>
                <a:spcPts val="50"/>
              </a:spcAft>
              <a:buFont typeface="Arial" panose="020B0604020202020204" pitchFamily="34" charset="0"/>
              <a:buChar char="•"/>
              <a:defRPr/>
            </a:pPr>
            <a:r>
              <a:rPr lang="zh-CN" altLang="en-US" sz="1600" dirty="0">
                <a:latin typeface="Cambria Math" panose="02040503050406030204" pitchFamily="18" charset="0"/>
                <a:cs typeface="+mn-ea"/>
                <a:sym typeface="+mn-lt"/>
              </a:rPr>
              <a:t>当期权交易流动性低，无法将期权转手卖出；并且无法通过融券做空股票，形成</a:t>
            </a:r>
            <a:r>
              <a:rPr lang="en-US" altLang="zh-CN" sz="1600" dirty="0">
                <a:latin typeface="Cambria Math" panose="02040503050406030204" pitchFamily="18" charset="0"/>
                <a:cs typeface="+mn-ea"/>
                <a:sym typeface="+mn-lt"/>
              </a:rPr>
              <a:t>long gamma</a:t>
            </a:r>
            <a:r>
              <a:rPr lang="zh-CN" altLang="en-US" sz="1600" dirty="0">
                <a:latin typeface="Cambria Math" panose="02040503050406030204" pitchFamily="18" charset="0"/>
                <a:cs typeface="+mn-ea"/>
                <a:sym typeface="+mn-lt"/>
              </a:rPr>
              <a:t>组合时，期权的时间价值就无法通过无风险套利拿到，持有者若不想承担股价下跌的风险，只能提前行权</a:t>
            </a:r>
            <a:endParaRPr lang="en-US" altLang="zh-CN" sz="1600" dirty="0">
              <a:latin typeface="Cambria Math" panose="02040503050406030204" pitchFamily="18" charset="0"/>
              <a:cs typeface="+mn-ea"/>
              <a:sym typeface="+mn-lt"/>
            </a:endParaRPr>
          </a:p>
          <a:p>
            <a:pPr marL="0" marR="0" lvl="0" indent="0" algn="l"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effectLst/>
              <a:uLnTx/>
              <a:uFillTx/>
              <a:latin typeface="Cambria Math" panose="02040503050406030204" pitchFamily="18" charset="0"/>
              <a:cs typeface="+mn-ea"/>
              <a:sym typeface="+mn-lt"/>
            </a:endParaRPr>
          </a:p>
        </p:txBody>
      </p:sp>
      <p:sp>
        <p:nvSpPr>
          <p:cNvPr id="13" name="文本框 12"/>
          <p:cNvSpPr txBox="1"/>
          <p:nvPr/>
        </p:nvSpPr>
        <p:spPr>
          <a:xfrm>
            <a:off x="403803" y="3736271"/>
            <a:ext cx="2687268"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一些与理论相悖的情况</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基础知识（续）</a:t>
            </a:r>
          </a:p>
        </p:txBody>
      </p:sp>
      <mc:AlternateContent xmlns:mc="http://schemas.openxmlformats.org/markup-compatibility/2006" xmlns:a14="http://schemas.microsoft.com/office/drawing/2010/main">
        <mc:Choice Requires="a14">
          <p:sp>
            <p:nvSpPr>
              <p:cNvPr id="17" name="文本框 16"/>
              <p:cNvSpPr txBox="1"/>
              <p:nvPr/>
            </p:nvSpPr>
            <p:spPr>
              <a:xfrm>
                <a:off x="330200" y="1101721"/>
                <a:ext cx="11531600" cy="2462405"/>
              </a:xfrm>
              <a:prstGeom prst="rect">
                <a:avLst/>
              </a:prstGeom>
              <a:noFill/>
              <a:ln w="19050">
                <a:solidFill>
                  <a:srgbClr val="972022"/>
                </a:solidFill>
                <a:prstDash val="sysDash"/>
              </a:ln>
            </p:spPr>
            <p:txBody>
              <a:bodyPr wrap="square" rtlCol="0">
                <a:spAutoFit/>
              </a:bodyPr>
              <a:lstStyle/>
              <a:p>
                <a:pPr marR="0" lvl="0" algn="l" defTabSz="914400" rtl="0" eaLnBrk="1" fontAlgn="auto" latinLnBrk="0" hangingPunct="1">
                  <a:spcAft>
                    <a:spcPts val="50"/>
                  </a:spcAft>
                  <a:buClrTx/>
                  <a:buSzTx/>
                  <a:defRPr/>
                </a:pPr>
                <a:r>
                  <a:rPr lang="zh-CN" altLang="en-US" sz="1600" dirty="0">
                    <a:solidFill>
                      <a:prstClr val="black"/>
                    </a:solidFill>
                    <a:cs typeface="+mn-ea"/>
                    <a:sym typeface="+mn-lt"/>
                  </a:rPr>
                  <a:t>假设股票分红为</a:t>
                </a:r>
                <a:r>
                  <a:rPr lang="en-US" altLang="zh-CN" sz="1600" dirty="0">
                    <a:solidFill>
                      <a:prstClr val="black"/>
                    </a:solidFill>
                    <a:cs typeface="+mn-ea"/>
                    <a:sym typeface="+mn-lt"/>
                  </a:rPr>
                  <a:t>D</a:t>
                </a:r>
                <a:r>
                  <a:rPr kumimoji="0" lang="zh-CN" altLang="en-US" sz="1600" b="1" i="0" u="none" strike="noStrike" kern="1200" cap="none" spc="0" normalizeH="0" baseline="0" noProof="0" dirty="0">
                    <a:ln>
                      <a:noFill/>
                    </a:ln>
                    <a:solidFill>
                      <a:prstClr val="black"/>
                    </a:solidFill>
                    <a:effectLst/>
                    <a:uLnTx/>
                    <a:uFillTx/>
                    <a:cs typeface="+mn-ea"/>
                    <a:sym typeface="+mn-lt"/>
                  </a:rPr>
                  <a:t>：</a:t>
                </a:r>
                <a:endParaRPr kumimoji="0" lang="en-US" altLang="zh-CN" sz="1600" b="1"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endParaRPr kumimoji="0" lang="en-US" altLang="zh-CN" sz="1600" b="1" i="1"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endParaRPr kumimoji="0" lang="en-US" altLang="zh-CN" sz="1600" b="1" i="1"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endParaRPr kumimoji="0" lang="en-US" altLang="zh-CN" sz="1600" b="1" i="1"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14:m>
                  <m:oMathPara xmlns:m="http://schemas.openxmlformats.org/officeDocument/2006/math">
                    <m:oMathParaPr>
                      <m:jc m:val="left"/>
                    </m:oMathParaPr>
                    <m:oMath xmlns:m="http://schemas.openxmlformats.org/officeDocument/2006/math">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                                           </m:t>
                      </m:r>
                      <m:sSub>
                        <m:sSubPr>
                          <m:ctrlP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ctrlPr>
                        </m:sSubPr>
                        <m:e>
                          <m:r>
                            <m:rPr>
                              <m:sty m:val="p"/>
                            </m:rPr>
                            <a:rPr kumimoji="0" lang="en-US" altLang="zh-CN" sz="1600" b="1"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C</m:t>
                          </m:r>
                        </m:e>
                        <m:sub>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𝟎</m:t>
                          </m:r>
                        </m:sub>
                      </m:sSub>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m:t>
                      </m:r>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𝑲</m:t>
                      </m:r>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m:t>
                      </m:r>
                      <m:sSubSup>
                        <m:sSubSupPr>
                          <m:ctrlP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ctrlPr>
                        </m:sSubSupPr>
                        <m:e>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𝑹</m:t>
                          </m:r>
                        </m:e>
                        <m:sub>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𝒇</m:t>
                          </m:r>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 </m:t>
                          </m:r>
                        </m:sub>
                        <m:sup>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m:t>
                          </m:r>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𝑻</m:t>
                          </m:r>
                        </m:sup>
                      </m:sSubSup>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m:t>
                      </m:r>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𝑫</m:t>
                      </m:r>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m:t>
                      </m:r>
                      <m:sSub>
                        <m:sSubPr>
                          <m:ctrlP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ctrlPr>
                        </m:sSubPr>
                        <m:e>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𝑷</m:t>
                          </m:r>
                        </m:e>
                        <m:sub>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𝟎</m:t>
                          </m:r>
                        </m:sub>
                      </m:sSub>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m:t>
                      </m:r>
                      <m:sSub>
                        <m:sSubPr>
                          <m:ctrlP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ctrlPr>
                        </m:sSubPr>
                        <m:e>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𝑺</m:t>
                          </m:r>
                        </m:e>
                        <m:sub>
                          <m:r>
                            <a:rPr kumimoji="0" lang="en-US" altLang="zh-CN" sz="1600" b="1"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𝟎</m:t>
                          </m:r>
                        </m:sub>
                      </m:sSub>
                    </m:oMath>
                  </m:oMathPara>
                </a14:m>
                <a:endParaRPr kumimoji="0" lang="en-US" altLang="zh-CN" sz="1600" b="1"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r>
                  <a:rPr kumimoji="0" lang="zh-CN" altLang="en-US" sz="1600" b="0" i="0" u="none" strike="noStrike" kern="1200" cap="none" spc="0" normalizeH="0" baseline="0" noProof="0" dirty="0">
                    <a:ln>
                      <a:noFill/>
                    </a:ln>
                    <a:solidFill>
                      <a:prstClr val="black"/>
                    </a:solidFill>
                    <a:effectLst/>
                    <a:uLnTx/>
                    <a:uFillTx/>
                    <a:cs typeface="+mn-ea"/>
                    <a:sym typeface="+mn-lt"/>
                  </a:rPr>
                  <a:t>       </a:t>
                </a: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r>
                  <a:rPr kumimoji="0" lang="zh-CN" altLang="en-US" sz="1600" b="0" i="0" u="none" strike="noStrike" kern="1200" cap="none" spc="0" normalizeH="0" baseline="0" noProof="0" dirty="0">
                    <a:ln>
                      <a:noFill/>
                    </a:ln>
                    <a:solidFill>
                      <a:prstClr val="black"/>
                    </a:solidFill>
                    <a:effectLst/>
                    <a:uLnTx/>
                    <a:uFillTx/>
                    <a:cs typeface="+mn-ea"/>
                    <a:sym typeface="+mn-lt"/>
                  </a:rPr>
                  <a:t>基本思想：购买一份看涨期权和一份执行价格加分红的债券收益 </a:t>
                </a:r>
                <a:r>
                  <a:rPr kumimoji="0" lang="en-US" altLang="zh-CN" sz="1600" b="0" i="0" u="none" strike="noStrike" kern="1200" cap="none" spc="0" normalizeH="0" baseline="0" noProof="0" dirty="0">
                    <a:ln>
                      <a:noFill/>
                    </a:ln>
                    <a:solidFill>
                      <a:prstClr val="black"/>
                    </a:solidFill>
                    <a:effectLst/>
                    <a:uLnTx/>
                    <a:uFillTx/>
                    <a:cs typeface="+mn-ea"/>
                    <a:sym typeface="+mn-lt"/>
                  </a:rPr>
                  <a:t>= </a:t>
                </a:r>
                <a:r>
                  <a:rPr kumimoji="0" lang="zh-CN" altLang="en-US" sz="1600" b="0" i="0" u="none" strike="noStrike" kern="1200" cap="none" spc="0" normalizeH="0" baseline="0" noProof="0" dirty="0">
                    <a:ln>
                      <a:noFill/>
                    </a:ln>
                    <a:solidFill>
                      <a:prstClr val="black"/>
                    </a:solidFill>
                    <a:effectLst/>
                    <a:uLnTx/>
                    <a:uFillTx/>
                    <a:cs typeface="+mn-ea"/>
                    <a:sym typeface="+mn-lt"/>
                  </a:rPr>
                  <a:t>购买一份看跌期权和一份对应标的股票的收益</a:t>
                </a:r>
                <a:endParaRPr kumimoji="0" lang="en-US" altLang="zh-CN" sz="1600" b="0" i="0" u="none" strike="noStrike" kern="1200" cap="none" spc="0" normalizeH="0" baseline="0" noProof="0" dirty="0">
                  <a:ln>
                    <a:noFill/>
                  </a:ln>
                  <a:solidFill>
                    <a:prstClr val="black"/>
                  </a:solidFill>
                  <a:effectLst/>
                  <a:uLnTx/>
                  <a:uFillTx/>
                  <a:cs typeface="+mn-ea"/>
                  <a:sym typeface="+mn-lt"/>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330200" y="1101721"/>
                <a:ext cx="11531600" cy="2462405"/>
              </a:xfrm>
              <a:prstGeom prst="rect">
                <a:avLst/>
              </a:prstGeom>
              <a:blipFill rotWithShape="1">
                <a:blip r:embed="rId3"/>
                <a:stretch>
                  <a:fillRect l="-83" t="-412" r="-83" b="-366"/>
                </a:stretch>
              </a:blipFill>
              <a:ln w="19050">
                <a:solidFill>
                  <a:srgbClr val="972022"/>
                </a:solidFill>
                <a:prstDash val="sysDash"/>
              </a:ln>
            </p:spPr>
            <p:txBody>
              <a:bodyPr/>
              <a:lstStyle/>
              <a:p>
                <a:r>
                  <a:rPr lang="zh-CN" altLang="en-US">
                    <a:noFill/>
                  </a:rPr>
                  <a:t> </a:t>
                </a:r>
              </a:p>
            </p:txBody>
          </p:sp>
        </mc:Fallback>
      </mc:AlternateContent>
      <p:sp>
        <p:nvSpPr>
          <p:cNvPr id="18" name="文本框 17"/>
          <p:cNvSpPr txBox="1"/>
          <p:nvPr/>
        </p:nvSpPr>
        <p:spPr>
          <a:xfrm>
            <a:off x="320675" y="732389"/>
            <a:ext cx="1527175"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Put-call parity</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5" name="文本框 14"/>
          <p:cNvSpPr txBox="1"/>
          <p:nvPr/>
        </p:nvSpPr>
        <p:spPr>
          <a:xfrm>
            <a:off x="339725" y="4179879"/>
            <a:ext cx="11531600" cy="2151871"/>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342900" marR="0" lvl="0" indent="-342900" algn="l" defTabSz="914400" rtl="0" eaLnBrk="1" fontAlgn="auto" latinLnBrk="0" hangingPunct="1">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342900" marR="0" lvl="0" indent="-342900" algn="l" defTabSz="914400" rtl="0" eaLnBrk="1" fontAlgn="auto" latinLnBrk="0" hangingPunct="1">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342900" marR="0" lvl="0" indent="-342900" algn="l" defTabSz="914400" rtl="0" eaLnBrk="1" fontAlgn="auto" latinLnBrk="0" hangingPunct="1">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342900" marR="0" lvl="0" indent="-342900" algn="l" defTabSz="914400" rtl="0" eaLnBrk="1" fontAlgn="auto" latinLnBrk="0" hangingPunct="1">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342900" marR="0" lvl="0" indent="-342900" algn="l" defTabSz="914400" rtl="0" eaLnBrk="1" fontAlgn="auto" latinLnBrk="0" hangingPunct="1">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342900" marR="0" lvl="0" indent="-342900" algn="l" defTabSz="914400" rtl="0" eaLnBrk="1" fontAlgn="auto" latinLnBrk="0" hangingPunct="1">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p:txBody>
      </p:sp>
      <p:sp>
        <p:nvSpPr>
          <p:cNvPr id="16" name="文本框 15"/>
          <p:cNvSpPr txBox="1"/>
          <p:nvPr/>
        </p:nvSpPr>
        <p:spPr>
          <a:xfrm>
            <a:off x="320675" y="3810547"/>
            <a:ext cx="2308225"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影响期权价格的因素</a:t>
            </a:r>
          </a:p>
        </p:txBody>
      </p:sp>
      <p:sp>
        <p:nvSpPr>
          <p:cNvPr id="2" name="灯片编号占位符 1"/>
          <p:cNvSpPr>
            <a:spLocks noGrp="1"/>
          </p:cNvSpPr>
          <p:nvPr>
            <p:ph type="sldNum" sz="quarter" idx="12"/>
          </p:nvPr>
        </p:nvSpPr>
        <p:spPr/>
        <p:txBody>
          <a:bodyPr/>
          <a:lstStyle/>
          <a:p>
            <a:fld id="{1EA6C56D-0CE0-47FB-86BA-7B1B4E55B176}" type="slidenum">
              <a:rPr lang="zh-CN" altLang="en-US" smtClean="0"/>
              <a:t>31</a:t>
            </a:fld>
            <a:endParaRPr lang="zh-CN" altLang="en-US" dirty="0"/>
          </a:p>
        </p:txBody>
      </p:sp>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t="-1" b="4113"/>
          <a:stretch>
            <a:fillRect/>
          </a:stretch>
        </p:blipFill>
        <p:spPr>
          <a:xfrm>
            <a:off x="2238804" y="4320484"/>
            <a:ext cx="6817014" cy="1914061"/>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3968" y="1208253"/>
            <a:ext cx="4203700" cy="177583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260" y="-16162"/>
            <a:ext cx="11531599" cy="1072212"/>
          </a:xfrm>
        </p:spPr>
        <p:txBody>
          <a:bodyPr/>
          <a:lstStyle/>
          <a:p>
            <a:pPr>
              <a:lnSpc>
                <a:spcPct val="100000"/>
              </a:lnSpc>
              <a:spcAft>
                <a:spcPts val="50"/>
              </a:spcAft>
            </a:pPr>
            <a:r>
              <a:rPr lang="zh-CN" altLang="en-US" dirty="0">
                <a:latin typeface="+mn-lt"/>
                <a:ea typeface="+mn-ea"/>
                <a:cs typeface="+mn-ea"/>
                <a:sym typeface="+mn-lt"/>
              </a:rPr>
              <a:t>期权定价模型</a:t>
            </a:r>
            <a:r>
              <a:rPr lang="en-US" altLang="zh-CN" dirty="0">
                <a:latin typeface="+mn-lt"/>
                <a:ea typeface="+mn-ea"/>
                <a:cs typeface="+mn-ea"/>
                <a:sym typeface="+mn-lt"/>
              </a:rPr>
              <a:t>——Black-Scholes-</a:t>
            </a:r>
            <a:r>
              <a:rPr lang="en-US" altLang="zh-CN" dirty="0" err="1">
                <a:latin typeface="+mn-lt"/>
                <a:ea typeface="+mn-ea"/>
                <a:cs typeface="+mn-ea"/>
                <a:sym typeface="+mn-lt"/>
              </a:rPr>
              <a:t>Metron</a:t>
            </a:r>
            <a:r>
              <a:rPr lang="en-US" altLang="zh-CN" dirty="0">
                <a:latin typeface="+mn-lt"/>
                <a:ea typeface="+mn-ea"/>
                <a:cs typeface="+mn-ea"/>
                <a:sym typeface="+mn-lt"/>
              </a:rPr>
              <a:t> Model</a:t>
            </a:r>
            <a:endParaRPr lang="zh-CN" altLang="en-US" dirty="0">
              <a:latin typeface="+mn-lt"/>
              <a:ea typeface="+mn-ea"/>
              <a:cs typeface="+mn-ea"/>
              <a:sym typeface="+mn-lt"/>
            </a:endParaRPr>
          </a:p>
        </p:txBody>
      </p:sp>
      <mc:AlternateContent xmlns:mc="http://schemas.openxmlformats.org/markup-compatibility/2006" xmlns:a14="http://schemas.microsoft.com/office/drawing/2010/main">
        <mc:Choice Requires="a14">
          <p:sp>
            <p:nvSpPr>
              <p:cNvPr id="4" name="文本框 3"/>
              <p:cNvSpPr txBox="1"/>
              <p:nvPr/>
            </p:nvSpPr>
            <p:spPr>
              <a:xfrm>
                <a:off x="330200" y="1187446"/>
                <a:ext cx="11531600" cy="1974708"/>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spcAft>
                    <a:spcPts val="5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prstClr val="black"/>
                    </a:solidFill>
                    <a:effectLst/>
                    <a:uLnTx/>
                    <a:uFillTx/>
                    <a:cs typeface="+mn-ea"/>
                    <a:sym typeface="+mn-lt"/>
                  </a:rPr>
                  <a:t>Brownian motion </a:t>
                </a:r>
                <a:r>
                  <a:rPr kumimoji="0" lang="zh-CN" altLang="en-US" sz="1600" b="0" i="0" u="none" strike="noStrike" kern="1200" cap="none" spc="0" normalizeH="0" baseline="0" noProof="0" dirty="0">
                    <a:ln>
                      <a:noFill/>
                    </a:ln>
                    <a:solidFill>
                      <a:prstClr val="black"/>
                    </a:solidFill>
                    <a:effectLst/>
                    <a:uLnTx/>
                    <a:uFillTx/>
                    <a:cs typeface="+mn-ea"/>
                    <a:sym typeface="+mn-lt"/>
                  </a:rPr>
                  <a:t>（</a:t>
                </a:r>
                <a:r>
                  <a:rPr kumimoji="0" lang="en-US" altLang="zh-CN" sz="1600" b="0" i="0" u="none" strike="noStrike" kern="1200" cap="none" spc="0" normalizeH="0" baseline="0" noProof="0" dirty="0">
                    <a:ln>
                      <a:noFill/>
                    </a:ln>
                    <a:solidFill>
                      <a:prstClr val="black"/>
                    </a:solidFill>
                    <a:effectLst/>
                    <a:uLnTx/>
                    <a:uFillTx/>
                    <a:cs typeface="+mn-ea"/>
                    <a:sym typeface="+mn-lt"/>
                  </a:rPr>
                  <a:t>BM</a:t>
                </a:r>
                <a:r>
                  <a:rPr kumimoji="0" lang="zh-CN" altLang="en-US" sz="1600" b="0" i="0" u="none" strike="noStrike" kern="1200" cap="none" spc="0" normalizeH="0" baseline="0" noProof="0" dirty="0">
                    <a:ln>
                      <a:noFill/>
                    </a:ln>
                    <a:solidFill>
                      <a:prstClr val="black"/>
                    </a:solidFill>
                    <a:effectLst/>
                    <a:uLnTx/>
                    <a:uFillTx/>
                    <a:cs typeface="+mn-ea"/>
                    <a:sym typeface="+mn-lt"/>
                  </a:rPr>
                  <a:t>）：</a:t>
                </a: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r>
                  <a:rPr kumimoji="0" lang="en-US" altLang="zh-CN" sz="1600" b="0" i="0" u="none" strike="noStrike" kern="1200" cap="none" spc="0" normalizeH="0" baseline="0" noProof="0" dirty="0">
                    <a:ln>
                      <a:noFill/>
                    </a:ln>
                    <a:solidFill>
                      <a:prstClr val="black"/>
                    </a:solidFill>
                    <a:effectLst/>
                    <a:uLnTx/>
                    <a:uFillTx/>
                    <a:cs typeface="+mn-ea"/>
                    <a:sym typeface="+mn-lt"/>
                  </a:rPr>
                  <a:t>A continuous-time stochastic process </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 0≤</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oMath>
                </a14:m>
                <a:r>
                  <a:rPr kumimoji="0" lang="en-US" altLang="zh-CN" sz="1600" b="0" i="0" u="none" strike="noStrike" kern="1200" cap="none" spc="0" normalizeH="0" baseline="0" noProof="0" dirty="0">
                    <a:ln>
                      <a:noFill/>
                    </a:ln>
                    <a:solidFill>
                      <a:prstClr val="black"/>
                    </a:solidFill>
                    <a:effectLst/>
                    <a:uLnTx/>
                    <a:uFillTx/>
                    <a:cs typeface="+mn-ea"/>
                    <a:sym typeface="+mn-lt"/>
                  </a:rPr>
                  <a:t> T} is called a Standard Brownian Motion on [0, T) if (</a:t>
                </a:r>
                <a:r>
                  <a:rPr kumimoji="0" lang="en-US" altLang="zh-CN" sz="1600" b="0" i="0" u="none" strike="noStrike" kern="1200" cap="none" spc="0" normalizeH="0" baseline="0" noProof="0" dirty="0" err="1">
                    <a:ln>
                      <a:noFill/>
                    </a:ln>
                    <a:solidFill>
                      <a:prstClr val="black"/>
                    </a:solidFill>
                    <a:effectLst/>
                    <a:uLnTx/>
                    <a:uFillTx/>
                    <a:cs typeface="+mn-ea"/>
                    <a:sym typeface="+mn-lt"/>
                  </a:rPr>
                  <a:t>i</a:t>
                </a:r>
                <a:r>
                  <a:rPr kumimoji="0" lang="en-US" altLang="zh-CN" sz="1600" b="0" i="0" u="none" strike="noStrike" kern="1200" cap="none" spc="0" normalizeH="0" baseline="0" noProof="0" dirty="0">
                    <a:ln>
                      <a:noFill/>
                    </a:ln>
                    <a:solidFill>
                      <a:prstClr val="black"/>
                    </a:solidFill>
                    <a:effectLst/>
                    <a:uLnTx/>
                    <a:uFillTx/>
                    <a:cs typeface="+mn-ea"/>
                    <a:sym typeface="+mn-lt"/>
                  </a:rPr>
                  <a:t>) </a:t>
                </a:r>
                <a14:m>
                  <m:oMath xmlns:m="http://schemas.openxmlformats.org/officeDocument/2006/math">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0</m:t>
                        </m:r>
                      </m:sub>
                    </m:sSub>
                  </m:oMath>
                </a14:m>
                <a:r>
                  <a:rPr kumimoji="0" lang="en-US" altLang="zh-CN" sz="1600" b="0" i="0" u="none" strike="noStrike" kern="1200" cap="none" spc="0" normalizeH="0" baseline="0" noProof="0" dirty="0">
                    <a:ln>
                      <a:noFill/>
                    </a:ln>
                    <a:solidFill>
                      <a:prstClr val="black"/>
                    </a:solidFill>
                    <a:effectLst/>
                    <a:uLnTx/>
                    <a:uFillTx/>
                    <a:cs typeface="+mn-ea"/>
                    <a:sym typeface="+mn-lt"/>
                  </a:rPr>
                  <a:t> = 0, (ii) The increments of </a:t>
                </a:r>
                <a14:m>
                  <m:oMath xmlns:m="http://schemas.openxmlformats.org/officeDocument/2006/math">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sub>
                    </m:sSub>
                  </m:oMath>
                </a14:m>
                <a:r>
                  <a:rPr kumimoji="0" lang="en-US" altLang="zh-CN" sz="1600" b="0" i="0" u="none" strike="noStrike" kern="1200" cap="none" spc="0" normalizeH="0" baseline="0" noProof="0" dirty="0">
                    <a:ln>
                      <a:noFill/>
                    </a:ln>
                    <a:solidFill>
                      <a:prstClr val="black"/>
                    </a:solidFill>
                    <a:effectLst/>
                    <a:uLnTx/>
                    <a:uFillTx/>
                    <a:cs typeface="+mn-ea"/>
                    <a:sym typeface="+mn-lt"/>
                  </a:rPr>
                  <a:t> , i.e., </a:t>
                </a:r>
                <a14:m>
                  <m:oMath xmlns:m="http://schemas.openxmlformats.org/officeDocument/2006/math">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sub>
                        </m:sSub>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1</m:t>
                            </m:r>
                          </m:sub>
                        </m:sSub>
                      </m:sub>
                    </m:sSub>
                    <m: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3</m:t>
                            </m:r>
                          </m:sub>
                        </m:sSub>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1</m:t>
                            </m:r>
                          </m:sub>
                        </m:sSub>
                      </m:sub>
                    </m:s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oMath>
                </a14:m>
                <a:r>
                  <a:rPr kumimoji="0" lang="en-US" altLang="zh-CN" sz="1600" b="0" i="0" u="none" strike="noStrike" kern="1200" cap="none" spc="0" normalizeH="0" baseline="0" noProof="0" dirty="0">
                    <a:ln>
                      <a:noFill/>
                    </a:ln>
                    <a:solidFill>
                      <a:prstClr val="black"/>
                    </a:solidFill>
                    <a:effectLst/>
                    <a:uLnTx/>
                    <a:uFillTx/>
                    <a:cs typeface="+mn-ea"/>
                    <a:sym typeface="+mn-lt"/>
                  </a:rPr>
                  <a:t>… for </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0≤</m:t>
                    </m:r>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1</m:t>
                        </m:r>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 ≤</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oMath>
                </a14:m>
                <a:r>
                  <a:rPr kumimoji="0" lang="en-US" altLang="zh-CN" sz="1600" b="0" i="0" u="none" strike="noStrike" kern="1200" cap="none" spc="0" normalizeH="0" baseline="0" noProof="0" dirty="0">
                    <a:ln>
                      <a:noFill/>
                    </a:ln>
                    <a:solidFill>
                      <a:prstClr val="black"/>
                    </a:solidFill>
                    <a:effectLst/>
                    <a:uLnTx/>
                    <a:uFillTx/>
                    <a:cs typeface="+mn-ea"/>
                    <a:sym typeface="+mn-lt"/>
                  </a:rPr>
                  <a:t>, are independent, (iii) the increment, </a:t>
                </a:r>
                <a14:m>
                  <m:oMath xmlns:m="http://schemas.openxmlformats.org/officeDocument/2006/math">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𝑠</m:t>
                        </m:r>
                      </m:sub>
                    </m:sSub>
                  </m:oMath>
                </a14:m>
                <a:r>
                  <a:rPr kumimoji="0" lang="en-US" altLang="zh-CN" sz="1600" b="0" i="0" u="none" strike="noStrike" kern="1200" cap="none" spc="0" normalizeH="0" baseline="0" noProof="0" dirty="0">
                    <a:ln>
                      <a:noFill/>
                    </a:ln>
                    <a:solidFill>
                      <a:prstClr val="black"/>
                    </a:solidFill>
                    <a:effectLst/>
                    <a:uLnTx/>
                    <a:uFillTx/>
                    <a:cs typeface="+mn-ea"/>
                    <a:sym typeface="+mn-lt"/>
                  </a:rPr>
                  <a:t>, for s ≤ t has the Gaussian distribution with mean 0 and standard deviation </a:t>
                </a:r>
                <a14:m>
                  <m:oMath xmlns:m="http://schemas.openxmlformats.org/officeDocument/2006/math">
                    <m:rad>
                      <m:radPr>
                        <m:degHide m:val="on"/>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radPr>
                      <m:deg/>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𝑠</m:t>
                        </m:r>
                      </m:e>
                    </m:rad>
                  </m:oMath>
                </a14:m>
                <a:r>
                  <a:rPr kumimoji="0" lang="en-US" altLang="zh-CN" sz="1600" b="0" i="0" u="none" strike="noStrike" kern="1200" cap="none" spc="0" normalizeH="0" baseline="0" noProof="0" dirty="0">
                    <a:ln>
                      <a:noFill/>
                    </a:ln>
                    <a:solidFill>
                      <a:prstClr val="black"/>
                    </a:solidFill>
                    <a:effectLst/>
                    <a:uLnTx/>
                    <a:uFillTx/>
                    <a:cs typeface="+mn-ea"/>
                    <a:sym typeface="+mn-lt"/>
                  </a:rPr>
                  <a:t>, and (iv) </a:t>
                </a:r>
                <a14:m>
                  <m:oMath xmlns:m="http://schemas.openxmlformats.org/officeDocument/2006/math">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sub>
                    </m:sSub>
                  </m:oMath>
                </a14:m>
                <a:r>
                  <a:rPr kumimoji="0" lang="en-US" altLang="zh-CN" sz="1600" b="0" i="0" u="none" strike="noStrike" kern="1200" cap="none" spc="0" normalizeH="0" baseline="0" noProof="0" dirty="0">
                    <a:ln>
                      <a:noFill/>
                    </a:ln>
                    <a:solidFill>
                      <a:prstClr val="black"/>
                    </a:solidFill>
                    <a:effectLst/>
                    <a:uLnTx/>
                    <a:uFillTx/>
                    <a:cs typeface="+mn-ea"/>
                    <a:sym typeface="+mn-lt"/>
                  </a:rPr>
                  <a:t> is a continuous function. </a:t>
                </a:r>
              </a:p>
              <a:p>
                <a:pPr marL="285750" marR="0" lvl="0" indent="-285750" algn="l" defTabSz="914400" rtl="0" eaLnBrk="1" fontAlgn="auto" latinLnBrk="0" hangingPunct="1">
                  <a:spcAft>
                    <a:spcPts val="50"/>
                  </a:spcAft>
                  <a:buClrTx/>
                  <a:buSzTx/>
                  <a:buFont typeface="Arial" panose="020B0604020202020204" pitchFamily="34" charset="0"/>
                  <a:buChar char="•"/>
                  <a:defRPr/>
                </a:pPr>
                <a:r>
                  <a:rPr kumimoji="0" lang="en-US" altLang="zh-CN" sz="1600" b="0" i="0" u="none" strike="noStrike" kern="1200" cap="none" spc="0" normalizeH="0" baseline="0" noProof="0" dirty="0" err="1">
                    <a:ln>
                      <a:noFill/>
                    </a:ln>
                    <a:solidFill>
                      <a:prstClr val="black"/>
                    </a:solidFill>
                    <a:effectLst/>
                    <a:uLnTx/>
                    <a:uFillTx/>
                    <a:cs typeface="+mn-ea"/>
                    <a:sym typeface="+mn-lt"/>
                  </a:rPr>
                  <a:t>Itô</a:t>
                </a:r>
                <a:r>
                  <a:rPr kumimoji="0" lang="en-US" altLang="zh-CN" sz="1600" b="0" i="0" u="none" strike="noStrike" kern="1200" cap="none" spc="0" normalizeH="0" baseline="0" noProof="0" dirty="0">
                    <a:ln>
                      <a:noFill/>
                    </a:ln>
                    <a:solidFill>
                      <a:prstClr val="black"/>
                    </a:solidFill>
                    <a:effectLst/>
                    <a:uLnTx/>
                    <a:uFillTx/>
                    <a:cs typeface="+mn-ea"/>
                    <a:sym typeface="+mn-lt"/>
                  </a:rPr>
                  <a:t> formula</a:t>
                </a:r>
              </a:p>
              <a:p>
                <a:pPr marL="0" marR="0" lvl="0" indent="0" algn="l" defTabSz="914400" rtl="0" eaLnBrk="1" fontAlgn="auto" latinLnBrk="0" hangingPunct="1">
                  <a:spcAft>
                    <a:spcPts val="5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𝑑𝑓</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sub>
                          </m:sSub>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f>
                        <m:f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fPr>
                        <m:num>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𝑓</m:t>
                          </m:r>
                          <m:d>
                            <m:d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sub>
                              </m:sSub>
                            </m:e>
                          </m:d>
                        </m:num>
                        <m:den>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sub>
                          </m:sSub>
                        </m:den>
                      </m:f>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𝑑</m:t>
                      </m:r>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f>
                        <m:f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fPr>
                        <m:num>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𝑓</m:t>
                          </m:r>
                          <m:d>
                            <m:d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sub>
                              </m:sSub>
                            </m:e>
                          </m:d>
                        </m:num>
                        <m:den>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den>
                      </m:f>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f>
                        <m:f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fPr>
                        <m:num>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1</m:t>
                          </m:r>
                        </m:num>
                        <m:den>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den>
                      </m:f>
                      <m:f>
                        <m:f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fPr>
                        <m:num>
                          <m:sSup>
                            <m:sSup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pPr>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e>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sup>
                          </m:s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𝑓</m:t>
                          </m:r>
                          <m:d>
                            <m:d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sub>
                              </m:sSub>
                            </m:e>
                          </m:d>
                        </m:num>
                        <m:den>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sSubSup>
                            <m:sSubSup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sub>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sup>
                          </m:sSubSup>
                        </m:den>
                      </m:f>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𝑑𝑡</m:t>
                      </m:r>
                    </m:oMath>
                  </m:oMathPara>
                </a14:m>
                <a:endParaRPr kumimoji="0" lang="en-US" altLang="zh-CN" sz="1600" b="0" i="0" u="none" strike="noStrike" kern="1200" cap="none" spc="0" normalizeH="0" baseline="0" noProof="0" dirty="0">
                  <a:ln>
                    <a:noFill/>
                  </a:ln>
                  <a:solidFill>
                    <a:prstClr val="black"/>
                  </a:solidFill>
                  <a:effectLst/>
                  <a:uLnTx/>
                  <a:uFillTx/>
                  <a:cs typeface="+mn-ea"/>
                  <a:sym typeface="+mn-lt"/>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30200" y="1187446"/>
                <a:ext cx="11531600" cy="1974708"/>
              </a:xfrm>
              <a:prstGeom prst="rect">
                <a:avLst/>
              </a:prstGeom>
              <a:blipFill rotWithShape="1">
                <a:blip r:embed="rId3"/>
                <a:stretch>
                  <a:fillRect l="-83" t="-514" r="-83" b="-458"/>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20675" y="818114"/>
            <a:ext cx="3555999"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Brownian motion &amp; </a:t>
            </a:r>
            <a:r>
              <a:rPr kumimoji="0" lang="en-US" altLang="zh-CN" sz="1800" b="0" i="0" u="none" strike="noStrike" kern="1200" cap="none" spc="0" normalizeH="0" baseline="0" noProof="0" dirty="0" err="1">
                <a:ln>
                  <a:noFill/>
                </a:ln>
                <a:solidFill>
                  <a:prstClr val="white"/>
                </a:solidFill>
                <a:effectLst/>
                <a:uLnTx/>
                <a:uFillTx/>
                <a:cs typeface="+mn-ea"/>
                <a:sym typeface="+mn-lt"/>
              </a:rPr>
              <a:t>Itô</a:t>
            </a:r>
            <a:r>
              <a:rPr kumimoji="0" lang="en-US" altLang="zh-CN" sz="1800" b="0" i="0" u="none" strike="noStrike" kern="1200" cap="none" spc="0" normalizeH="0" baseline="0" noProof="0" dirty="0">
                <a:ln>
                  <a:noFill/>
                </a:ln>
                <a:solidFill>
                  <a:prstClr val="white"/>
                </a:solidFill>
                <a:effectLst/>
                <a:uLnTx/>
                <a:uFillTx/>
                <a:cs typeface="+mn-ea"/>
                <a:sym typeface="+mn-lt"/>
              </a:rPr>
              <a:t> formula</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6" name="灯片编号占位符 5"/>
          <p:cNvSpPr>
            <a:spLocks noGrp="1"/>
          </p:cNvSpPr>
          <p:nvPr>
            <p:ph type="sldNum" sz="quarter" idx="12"/>
          </p:nvPr>
        </p:nvSpPr>
        <p:spPr/>
        <p:txBody>
          <a:bodyPr/>
          <a:lstStyle/>
          <a:p>
            <a:fld id="{1EA6C56D-0CE0-47FB-86BA-7B1B4E55B176}" type="slidenum">
              <a:rPr lang="zh-CN" altLang="en-US" smtClean="0"/>
              <a:t>32</a:t>
            </a:fld>
            <a:endParaRPr lang="zh-CN" altLang="en-US" dirty="0"/>
          </a:p>
        </p:txBody>
      </p:sp>
      <p:sp>
        <p:nvSpPr>
          <p:cNvPr id="10" name="文本框 9"/>
          <p:cNvSpPr txBox="1"/>
          <p:nvPr/>
        </p:nvSpPr>
        <p:spPr>
          <a:xfrm>
            <a:off x="320675" y="3662882"/>
            <a:ext cx="11531600" cy="2929007"/>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cs typeface="+mn-ea"/>
                <a:sym typeface="+mn-lt"/>
              </a:rPr>
              <a:t>本质思想：无套利定价，将运动方程中的随机项 </a:t>
            </a:r>
            <a:r>
              <a:rPr kumimoji="0" lang="en-US" altLang="zh-CN" sz="1600" b="0" i="1" u="none" strike="noStrike" kern="1200" cap="none" spc="0" normalizeH="0" baseline="0" noProof="0" dirty="0">
                <a:ln>
                  <a:noFill/>
                </a:ln>
                <a:solidFill>
                  <a:prstClr val="black"/>
                </a:solidFill>
                <a:effectLst/>
                <a:uLnTx/>
                <a:uFillTx/>
                <a:cs typeface="+mn-ea"/>
                <a:sym typeface="+mn-lt"/>
              </a:rPr>
              <a:t>dB </a:t>
            </a:r>
            <a:r>
              <a:rPr kumimoji="0" lang="zh-CN" altLang="en-US" sz="1600" b="0" i="0" u="none" strike="noStrike" kern="1200" cap="none" spc="0" normalizeH="0" baseline="0" noProof="0" dirty="0">
                <a:ln>
                  <a:noFill/>
                </a:ln>
                <a:solidFill>
                  <a:prstClr val="black"/>
                </a:solidFill>
                <a:effectLst/>
                <a:uLnTx/>
                <a:uFillTx/>
                <a:cs typeface="+mn-ea"/>
                <a:sym typeface="+mn-lt"/>
              </a:rPr>
              <a:t>通过 </a:t>
            </a:r>
            <a:r>
              <a:rPr lang="en-US" altLang="zh-CN" sz="1600" i="1" dirty="0">
                <a:solidFill>
                  <a:prstClr val="black"/>
                </a:solidFill>
                <a:cs typeface="+mn-ea"/>
                <a:sym typeface="+mn-lt"/>
              </a:rPr>
              <a:t>delta </a:t>
            </a:r>
            <a:r>
              <a:rPr lang="zh-CN" altLang="en-US" sz="1600" dirty="0">
                <a:solidFill>
                  <a:prstClr val="black"/>
                </a:solidFill>
                <a:cs typeface="+mn-ea"/>
                <a:sym typeface="+mn-lt"/>
              </a:rPr>
              <a:t>对冲消除，得到不含随机项的投资组合</a:t>
            </a: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600" dirty="0">
                <a:solidFill>
                  <a:prstClr val="black"/>
                </a:solidFill>
                <a:cs typeface="+mn-ea"/>
                <a:sym typeface="+mn-lt"/>
              </a:rPr>
              <a:t>第一步：写出股票和期权价格的随机微分方程</a:t>
            </a: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800100" lvl="1" indent="-342900">
              <a:spcAft>
                <a:spcPts val="50"/>
              </a:spcAft>
              <a:buFont typeface="Arial" panose="020B0604020202020204" pitchFamily="34" charset="0"/>
              <a:buChar char="•"/>
              <a:defRPr/>
            </a:pP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800100" lvl="1" indent="-342900">
              <a:spcAft>
                <a:spcPts val="50"/>
              </a:spcAft>
              <a:buFont typeface="Arial" panose="020B0604020202020204" pitchFamily="34" charset="0"/>
              <a:buChar char="•"/>
              <a:defRPr/>
            </a:pPr>
            <a:r>
              <a:rPr lang="zh-CN" altLang="en-US" sz="1600" dirty="0">
                <a:solidFill>
                  <a:prstClr val="black"/>
                </a:solidFill>
                <a:cs typeface="+mn-ea"/>
                <a:sym typeface="+mn-lt"/>
              </a:rPr>
              <a:t>第二步：构建无风险组合</a:t>
            </a: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800100" lvl="1" indent="-342900">
              <a:spcAft>
                <a:spcPts val="50"/>
              </a:spcAft>
              <a:buFont typeface="Arial" panose="020B0604020202020204" pitchFamily="34" charset="0"/>
              <a:buChar char="•"/>
              <a:defRPr/>
            </a:pP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800100" lvl="1" indent="-342900">
              <a:spcAft>
                <a:spcPts val="50"/>
              </a:spcAft>
              <a:buFont typeface="Arial" panose="020B0604020202020204" pitchFamily="34" charset="0"/>
              <a:buChar char="•"/>
              <a:defRPr/>
            </a:pP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p:txBody>
      </p:sp>
      <p:sp>
        <p:nvSpPr>
          <p:cNvPr id="11" name="文本框 10"/>
          <p:cNvSpPr txBox="1"/>
          <p:nvPr/>
        </p:nvSpPr>
        <p:spPr>
          <a:xfrm>
            <a:off x="311150" y="3293550"/>
            <a:ext cx="1582305" cy="369332"/>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BSM </a:t>
            </a:r>
            <a:r>
              <a:rPr kumimoji="0" lang="en-US" altLang="zh-CN" sz="1800" b="0" i="0" u="none" strike="noStrike" kern="1200" cap="none" spc="0" normalizeH="0" baseline="0" noProof="0" dirty="0" err="1">
                <a:ln>
                  <a:noFill/>
                </a:ln>
                <a:solidFill>
                  <a:prstClr val="white"/>
                </a:solidFill>
                <a:effectLst/>
                <a:uLnTx/>
                <a:uFillTx/>
                <a:cs typeface="+mn-ea"/>
                <a:sym typeface="+mn-lt"/>
              </a:rPr>
              <a:t>PDE</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mc:AlternateContent xmlns:mc="http://schemas.openxmlformats.org/markup-compatibility/2006" xmlns:a14="http://schemas.microsoft.com/office/drawing/2010/main">
        <mc:Choice Requires="a14">
          <p:sp>
            <p:nvSpPr>
              <p:cNvPr id="3" name="矩形 2"/>
              <p:cNvSpPr/>
              <p:nvPr/>
            </p:nvSpPr>
            <p:spPr>
              <a:xfrm>
                <a:off x="2695443" y="4388379"/>
                <a:ext cx="2105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𝑑𝑆</m:t>
                      </m:r>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1">
                          <a:latin typeface="Cambria Math" panose="02040503050406030204" pitchFamily="18" charset="0"/>
                        </a:rPr>
                        <m:t>𝑆𝑑𝑡</m:t>
                      </m:r>
                      <m:r>
                        <a:rPr lang="zh-CN" altLang="en-US" i="0">
                          <a:latin typeface="Cambria Math" panose="02040503050406030204" pitchFamily="18" charset="0"/>
                        </a:rPr>
                        <m:t>+</m:t>
                      </m:r>
                      <m:r>
                        <a:rPr lang="zh-CN" altLang="en-US" i="1">
                          <a:latin typeface="Cambria Math" panose="02040503050406030204" pitchFamily="18" charset="0"/>
                        </a:rPr>
                        <m:t>𝜎</m:t>
                      </m:r>
                      <m:r>
                        <a:rPr lang="zh-CN" altLang="en-US" i="1">
                          <a:latin typeface="Cambria Math" panose="02040503050406030204" pitchFamily="18" charset="0"/>
                        </a:rPr>
                        <m:t>𝑆𝑑𝐵</m:t>
                      </m:r>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2695443" y="4388379"/>
                <a:ext cx="2105385" cy="369332"/>
              </a:xfrm>
              <a:prstGeom prst="rect">
                <a:avLst/>
              </a:prstGeom>
              <a:blipFill rotWithShape="1">
                <a:blip r:embed="rId4"/>
                <a:stretch>
                  <a:fillRect l="-24" t="-143" r="11" b="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742780" y="4247165"/>
                <a:ext cx="4964308" cy="720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𝑑𝐶</m:t>
                      </m:r>
                      <m:r>
                        <a:rPr lang="zh-CN" altLang="en-US" i="0">
                          <a:latin typeface="Cambria Math" panose="02040503050406030204" pitchFamily="18" charset="0"/>
                        </a:rPr>
                        <m:t>=</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𝑆</m:t>
                              </m:r>
                            </m:den>
                          </m:f>
                          <m:r>
                            <a:rPr lang="zh-CN" altLang="en-US" i="1">
                              <a:latin typeface="Cambria Math" panose="02040503050406030204" pitchFamily="18" charset="0"/>
                            </a:rPr>
                            <m:t>𝜇</m:t>
                          </m:r>
                          <m:r>
                            <a:rPr lang="zh-CN" altLang="en-US" i="1">
                              <a:latin typeface="Cambria Math" panose="02040503050406030204" pitchFamily="18" charset="0"/>
                            </a:rPr>
                            <m:t>𝑆</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𝑡</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𝐶</m:t>
                              </m:r>
                            </m:num>
                            <m:den>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2</m:t>
                                  </m:r>
                                </m:sup>
                              </m:sSup>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i="0">
                                  <a:latin typeface="Cambria Math" panose="02040503050406030204" pitchFamily="18" charset="0"/>
                                </a:rPr>
                                <m:t>2</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2</m:t>
                              </m:r>
                            </m:sup>
                          </m:sSup>
                        </m:e>
                      </m:d>
                      <m:r>
                        <a:rPr lang="zh-CN" altLang="en-US" i="1">
                          <a:latin typeface="Cambria Math" panose="02040503050406030204" pitchFamily="18" charset="0"/>
                        </a:rPr>
                        <m:t>𝑑𝑡</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𝑆</m:t>
                          </m:r>
                        </m:den>
                      </m:f>
                      <m:r>
                        <a:rPr lang="zh-CN" altLang="en-US" i="1">
                          <a:latin typeface="Cambria Math" panose="02040503050406030204" pitchFamily="18" charset="0"/>
                        </a:rPr>
                        <m:t>𝜎</m:t>
                      </m:r>
                      <m:r>
                        <a:rPr lang="zh-CN" altLang="en-US" i="1">
                          <a:latin typeface="Cambria Math" panose="02040503050406030204" pitchFamily="18" charset="0"/>
                        </a:rPr>
                        <m:t>𝑆𝑑𝐵</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5742780" y="4247165"/>
                <a:ext cx="4964308" cy="720325"/>
              </a:xfrm>
              <a:prstGeom prst="rect">
                <a:avLst/>
              </a:prstGeom>
              <a:blipFill rotWithShape="1">
                <a:blip r:embed="rId5"/>
                <a:stretch>
                  <a:fillRect l="-10" t="-40" r="7" b="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793302" y="5258439"/>
                <a:ext cx="4988352" cy="9948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r>
                            <a:rPr lang="zh-CN" altLang="en-US" i="1">
                              <a:latin typeface="Cambria Math" panose="02040503050406030204" pitchFamily="18" charset="0"/>
                            </a:rPr>
                            <m:t>𝛥</m:t>
                          </m:r>
                          <m:r>
                            <a:rPr lang="zh-CN" altLang="en-US" i="1">
                              <a:latin typeface="Cambria Math" panose="02040503050406030204" pitchFamily="18" charset="0"/>
                            </a:rPr>
                            <m:t>𝐶</m:t>
                          </m:r>
                          <m:r>
                            <a:rPr lang="zh-CN" altLang="en-US" i="0">
                              <a:latin typeface="Cambria Math" panose="02040503050406030204" pitchFamily="18" charset="0"/>
                            </a:rPr>
                            <m:t>=</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𝑆</m:t>
                                  </m:r>
                                </m:den>
                              </m:f>
                              <m:r>
                                <a:rPr lang="zh-CN" altLang="en-US" i="1">
                                  <a:latin typeface="Cambria Math" panose="02040503050406030204" pitchFamily="18" charset="0"/>
                                </a:rPr>
                                <m:t>𝜇</m:t>
                              </m:r>
                              <m:r>
                                <a:rPr lang="zh-CN" altLang="en-US" i="1">
                                  <a:latin typeface="Cambria Math" panose="02040503050406030204" pitchFamily="18" charset="0"/>
                                </a:rPr>
                                <m:t>𝑆</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𝑡</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𝐶</m:t>
                                  </m:r>
                                </m:num>
                                <m:den>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2</m:t>
                                      </m:r>
                                    </m:sup>
                                  </m:sSup>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i="0">
                                      <a:latin typeface="Cambria Math" panose="02040503050406030204" pitchFamily="18" charset="0"/>
                                    </a:rPr>
                                    <m:t>2</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2</m:t>
                                  </m:r>
                                </m:sup>
                              </m:sSup>
                            </m:e>
                          </m:d>
                          <m:r>
                            <a:rPr lang="zh-CN" altLang="en-US" i="1">
                              <a:latin typeface="Cambria Math" panose="02040503050406030204" pitchFamily="18" charset="0"/>
                            </a:rPr>
                            <m:t>𝛥</m:t>
                          </m:r>
                          <m:r>
                            <a:rPr lang="zh-CN" altLang="en-US" i="1">
                              <a:latin typeface="Cambria Math" panose="02040503050406030204" pitchFamily="18" charset="0"/>
                            </a:rPr>
                            <m:t>𝑡</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𝑆</m:t>
                              </m:r>
                            </m:den>
                          </m:f>
                          <m:r>
                            <a:rPr lang="zh-CN" altLang="en-US" i="1">
                              <a:latin typeface="Cambria Math" panose="02040503050406030204" pitchFamily="18" charset="0"/>
                            </a:rPr>
                            <m:t>𝜎</m:t>
                          </m:r>
                          <m:r>
                            <a:rPr lang="zh-CN" altLang="en-US" i="1">
                              <a:latin typeface="Cambria Math" panose="02040503050406030204" pitchFamily="18" charset="0"/>
                            </a:rPr>
                            <m:t>𝑆</m:t>
                          </m:r>
                          <m:r>
                            <a:rPr lang="zh-CN" altLang="en-US" i="1">
                              <a:latin typeface="Cambria Math" panose="02040503050406030204" pitchFamily="18" charset="0"/>
                            </a:rPr>
                            <m:t>𝛥</m:t>
                          </m:r>
                          <m:r>
                            <a:rPr lang="zh-CN" altLang="en-US" i="1">
                              <a:latin typeface="Cambria Math" panose="02040503050406030204" pitchFamily="18" charset="0"/>
                            </a:rPr>
                            <m:t>𝐵</m:t>
                          </m:r>
                        </m:e>
                        <m:e>
                          <m:r>
                            <a:rPr lang="zh-CN" altLang="en-US" i="0">
                              <a:latin typeface="Cambria Math" panose="02040503050406030204" pitchFamily="18" charset="0"/>
                            </a:rPr>
                            <m:t>&amp;</m:t>
                          </m:r>
                          <m:r>
                            <a:rPr lang="zh-CN" altLang="en-US" i="1">
                              <a:latin typeface="Cambria Math" panose="02040503050406030204" pitchFamily="18" charset="0"/>
                            </a:rPr>
                            <m:t>𝛥</m:t>
                          </m:r>
                          <m:r>
                            <a:rPr lang="zh-CN" altLang="en-US" i="1">
                              <a:latin typeface="Cambria Math" panose="02040503050406030204" pitchFamily="18" charset="0"/>
                            </a:rPr>
                            <m:t>𝑆</m:t>
                          </m:r>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1">
                              <a:latin typeface="Cambria Math" panose="02040503050406030204" pitchFamily="18" charset="0"/>
                            </a:rPr>
                            <m:t>𝑆</m:t>
                          </m:r>
                          <m:r>
                            <a:rPr lang="zh-CN" altLang="en-US" i="1">
                              <a:latin typeface="Cambria Math" panose="02040503050406030204" pitchFamily="18" charset="0"/>
                            </a:rPr>
                            <m:t>𝛥</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𝜎</m:t>
                          </m:r>
                          <m:r>
                            <a:rPr lang="zh-CN" altLang="en-US" i="1">
                              <a:latin typeface="Cambria Math" panose="02040503050406030204" pitchFamily="18" charset="0"/>
                            </a:rPr>
                            <m:t>𝑆</m:t>
                          </m:r>
                          <m:r>
                            <a:rPr lang="zh-CN" altLang="en-US" i="1">
                              <a:latin typeface="Cambria Math" panose="02040503050406030204" pitchFamily="18" charset="0"/>
                            </a:rPr>
                            <m:t>𝛥</m:t>
                          </m:r>
                          <m:r>
                            <a:rPr lang="zh-CN" altLang="en-US" i="1">
                              <a:latin typeface="Cambria Math" panose="02040503050406030204" pitchFamily="18" charset="0"/>
                            </a:rPr>
                            <m:t>𝐵</m:t>
                          </m:r>
                        </m:e>
                      </m:eqAr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793302" y="5258439"/>
                <a:ext cx="4988352" cy="994824"/>
              </a:xfrm>
              <a:prstGeom prst="rect">
                <a:avLst/>
              </a:prstGeom>
              <a:blipFill rotWithShape="1">
                <a:blip r:embed="rId6"/>
                <a:stretch>
                  <a:fillRect l="-11" r="7" b="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8202967" y="5489339"/>
                <a:ext cx="2027863" cy="613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r>
                            <a:rPr lang="zh-CN" altLang="en-US" i="0">
                              <a:latin typeface="Cambria Math" panose="02040503050406030204" pitchFamily="18" charset="0"/>
                            </a:rPr>
                            <m:t>−1&amp;:</m:t>
                          </m:r>
                          <m:r>
                            <m:rPr>
                              <m:nor/>
                            </m:rPr>
                            <a:rPr lang="zh-CN" altLang="en-US">
                              <a:latin typeface="Cambria Math" panose="02040503050406030204" pitchFamily="18" charset="0"/>
                            </a:rPr>
                            <m:t> </m:t>
                          </m:r>
                          <m:r>
                            <m:rPr>
                              <m:nor/>
                            </m:rPr>
                            <a:rPr lang="zh-CN" altLang="en-US">
                              <a:latin typeface="Cambria Math" panose="02040503050406030204" pitchFamily="18" charset="0"/>
                            </a:rPr>
                            <m:t>option</m:t>
                          </m:r>
                          <m:r>
                            <m:rPr>
                              <m:nor/>
                            </m:rPr>
                            <a:rPr lang="zh-CN" altLang="en-US">
                              <a:latin typeface="Cambria Math" panose="02040503050406030204" pitchFamily="18" charset="0"/>
                            </a:rPr>
                            <m:t> </m:t>
                          </m:r>
                        </m:e>
                        <m:e>
                          <m:r>
                            <a:rPr lang="zh-CN" altLang="en-US" i="0">
                              <a:latin typeface="Cambria Math" panose="02040503050406030204" pitchFamily="18" charset="0"/>
                            </a:rPr>
                            <m:t>+</m:t>
                          </m:r>
                          <m:r>
                            <a:rPr lang="zh-CN" altLang="en-US" i="1">
                              <a:latin typeface="Cambria Math" panose="02040503050406030204" pitchFamily="18" charset="0"/>
                            </a:rPr>
                            <m:t>𝜕</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𝐶</m:t>
                              </m:r>
                            </m:num>
                            <m:den>
                              <m:r>
                                <a:rPr lang="zh-CN" altLang="en-US" i="1">
                                  <a:latin typeface="Cambria Math" panose="02040503050406030204" pitchFamily="18" charset="0"/>
                                </a:rPr>
                                <m:t>𝜕</m:t>
                              </m:r>
                            </m:den>
                          </m:f>
                          <m:r>
                            <a:rPr lang="zh-CN" altLang="en-US" i="1">
                              <a:latin typeface="Cambria Math" panose="02040503050406030204" pitchFamily="18" charset="0"/>
                            </a:rPr>
                            <m:t>𝑆</m:t>
                          </m:r>
                          <m:r>
                            <a:rPr lang="zh-CN" altLang="en-US" i="0">
                              <a:latin typeface="Cambria Math" panose="02040503050406030204" pitchFamily="18" charset="0"/>
                            </a:rPr>
                            <m:t>&amp;:</m:t>
                          </m:r>
                          <m:r>
                            <m:rPr>
                              <m:nor/>
                            </m:rPr>
                            <a:rPr lang="zh-CN" altLang="en-US">
                              <a:latin typeface="Cambria Math" panose="02040503050406030204" pitchFamily="18" charset="0"/>
                            </a:rPr>
                            <m:t> </m:t>
                          </m:r>
                          <m:r>
                            <m:rPr>
                              <m:nor/>
                            </m:rPr>
                            <a:rPr lang="zh-CN" altLang="en-US">
                              <a:latin typeface="Cambria Math" panose="02040503050406030204" pitchFamily="18" charset="0"/>
                            </a:rPr>
                            <m:t>stock</m:t>
                          </m:r>
                          <m:r>
                            <m:rPr>
                              <m:nor/>
                            </m:rPr>
                            <a:rPr lang="zh-CN" altLang="en-US">
                              <a:latin typeface="Cambria Math" panose="02040503050406030204" pitchFamily="18" charset="0"/>
                            </a:rPr>
                            <m:t> </m:t>
                          </m:r>
                        </m:e>
                      </m:eqAr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8202967" y="5489339"/>
                <a:ext cx="2027863" cy="613566"/>
              </a:xfrm>
              <a:prstGeom prst="rect">
                <a:avLst/>
              </a:prstGeom>
              <a:blipFill rotWithShape="1">
                <a:blip r:embed="rId7"/>
                <a:stretch>
                  <a:fillRect l="-2" t="-65" r="17" b="90"/>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260" y="-16162"/>
            <a:ext cx="11531599" cy="1072212"/>
          </a:xfrm>
        </p:spPr>
        <p:txBody>
          <a:bodyPr/>
          <a:lstStyle/>
          <a:p>
            <a:pPr>
              <a:lnSpc>
                <a:spcPct val="100000"/>
              </a:lnSpc>
              <a:spcAft>
                <a:spcPts val="50"/>
              </a:spcAft>
            </a:pPr>
            <a:r>
              <a:rPr lang="zh-CN" altLang="en-US" dirty="0">
                <a:latin typeface="+mn-lt"/>
                <a:ea typeface="+mn-ea"/>
                <a:cs typeface="+mn-ea"/>
                <a:sym typeface="+mn-lt"/>
              </a:rPr>
              <a:t>期权定价模型</a:t>
            </a:r>
            <a:r>
              <a:rPr lang="en-US" altLang="zh-CN" dirty="0">
                <a:latin typeface="+mn-lt"/>
                <a:ea typeface="+mn-ea"/>
                <a:cs typeface="+mn-ea"/>
                <a:sym typeface="+mn-lt"/>
              </a:rPr>
              <a:t>——Black-Scholes-</a:t>
            </a:r>
            <a:r>
              <a:rPr lang="en-US" altLang="zh-CN" dirty="0" err="1">
                <a:latin typeface="+mn-lt"/>
                <a:ea typeface="+mn-ea"/>
                <a:cs typeface="+mn-ea"/>
                <a:sym typeface="+mn-lt"/>
              </a:rPr>
              <a:t>Metron</a:t>
            </a:r>
            <a:r>
              <a:rPr lang="en-US" altLang="zh-CN" dirty="0">
                <a:latin typeface="+mn-lt"/>
                <a:ea typeface="+mn-ea"/>
                <a:cs typeface="+mn-ea"/>
                <a:sym typeface="+mn-lt"/>
              </a:rPr>
              <a:t> Model</a:t>
            </a:r>
            <a:endParaRPr lang="zh-CN" altLang="en-US" dirty="0">
              <a:latin typeface="+mn-lt"/>
              <a:ea typeface="+mn-ea"/>
              <a:cs typeface="+mn-ea"/>
              <a:sym typeface="+mn-lt"/>
            </a:endParaRPr>
          </a:p>
        </p:txBody>
      </p:sp>
      <p:sp>
        <p:nvSpPr>
          <p:cNvPr id="6" name="灯片编号占位符 5"/>
          <p:cNvSpPr>
            <a:spLocks noGrp="1"/>
          </p:cNvSpPr>
          <p:nvPr>
            <p:ph type="sldNum" sz="quarter" idx="12"/>
          </p:nvPr>
        </p:nvSpPr>
        <p:spPr/>
        <p:txBody>
          <a:bodyPr/>
          <a:lstStyle/>
          <a:p>
            <a:fld id="{1EA6C56D-0CE0-47FB-86BA-7B1B4E55B176}" type="slidenum">
              <a:rPr lang="zh-CN" altLang="en-US" smtClean="0"/>
              <a:t>33</a:t>
            </a:fld>
            <a:endParaRPr lang="zh-CN" altLang="en-US" dirty="0"/>
          </a:p>
        </p:txBody>
      </p:sp>
      <p:sp>
        <p:nvSpPr>
          <p:cNvPr id="13" name="文本框 12"/>
          <p:cNvSpPr txBox="1"/>
          <p:nvPr/>
        </p:nvSpPr>
        <p:spPr>
          <a:xfrm>
            <a:off x="348095" y="1056049"/>
            <a:ext cx="1683905" cy="369332"/>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BSM </a:t>
            </a:r>
            <a:r>
              <a:rPr kumimoji="0" lang="en-US" altLang="zh-CN" sz="1800" b="0" i="0" u="none" strike="noStrike" kern="1200" cap="none" spc="0" normalizeH="0" baseline="0" noProof="0" dirty="0" err="1">
                <a:ln>
                  <a:noFill/>
                </a:ln>
                <a:solidFill>
                  <a:prstClr val="white"/>
                </a:solidFill>
                <a:effectLst/>
                <a:uLnTx/>
                <a:uFillTx/>
                <a:cs typeface="+mn-ea"/>
                <a:sym typeface="+mn-lt"/>
              </a:rPr>
              <a:t>PDE</a:t>
            </a:r>
            <a:r>
              <a:rPr kumimoji="0" lang="zh-CN" altLang="en-US" sz="1800" b="0" i="0" u="none" strike="noStrike" kern="1200" cap="none" spc="0" normalizeH="0" baseline="0" noProof="0" dirty="0">
                <a:ln>
                  <a:noFill/>
                </a:ln>
                <a:solidFill>
                  <a:prstClr val="white"/>
                </a:solidFill>
                <a:effectLst/>
                <a:uLnTx/>
                <a:uFillTx/>
                <a:cs typeface="+mn-ea"/>
                <a:sym typeface="+mn-lt"/>
              </a:rPr>
              <a:t>（续）</a:t>
            </a:r>
          </a:p>
        </p:txBody>
      </p:sp>
      <mc:AlternateContent xmlns:mc="http://schemas.openxmlformats.org/markup-compatibility/2006" xmlns:a14="http://schemas.microsoft.com/office/drawing/2010/main">
        <mc:Choice Requires="a14">
          <p:sp>
            <p:nvSpPr>
              <p:cNvPr id="17" name="文本框 16"/>
              <p:cNvSpPr txBox="1"/>
              <p:nvPr/>
            </p:nvSpPr>
            <p:spPr>
              <a:xfrm>
                <a:off x="357620" y="4252408"/>
                <a:ext cx="11531600" cy="533672"/>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cs typeface="+mn-ea"/>
                    <a:sym typeface="+mn-lt"/>
                  </a:rPr>
                  <a:t>本质是不带随机项的偏微分方程，可以利用热方程（</a:t>
                </a:r>
                <a14:m>
                  <m:oMath xmlns:m="http://schemas.openxmlformats.org/officeDocument/2006/math">
                    <m:f>
                      <m:fPr>
                        <m:ctrlPr>
                          <a:rPr lang="zh-CN" altLang="zh-CN" i="1">
                            <a:latin typeface="Cambria Math" panose="02040503050406030204" pitchFamily="18" charset="0"/>
                          </a:rPr>
                        </m:ctrlPr>
                      </m:fPr>
                      <m:num>
                        <m:r>
                          <a:rPr lang="en-US" altLang="zh-CN">
                            <a:latin typeface="Cambria Math" panose="02040503050406030204" pitchFamily="18" charset="0"/>
                          </a:rPr>
                          <m:t>𝜕</m:t>
                        </m:r>
                        <m:r>
                          <a:rPr lang="en-US" altLang="zh-CN" i="1">
                            <a:latin typeface="Cambria Math" panose="02040503050406030204" pitchFamily="18" charset="0"/>
                          </a:rPr>
                          <m:t>𝑢</m:t>
                        </m:r>
                      </m:num>
                      <m:den>
                        <m:r>
                          <a:rPr lang="en-US" altLang="zh-CN">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oMath>
                </a14:m>
                <a:r>
                  <a:rPr kumimoji="0" lang="zh-CN" altLang="en-US" sz="1600" b="0" i="0" u="none" strike="noStrike" kern="1200" cap="none" spc="0" normalizeH="0" baseline="0" noProof="0" dirty="0">
                    <a:ln>
                      <a:noFill/>
                    </a:ln>
                    <a:solidFill>
                      <a:prstClr val="black"/>
                    </a:solidFill>
                    <a:effectLst/>
                    <a:uLnTx/>
                    <a:uFillTx/>
                    <a:cs typeface="+mn-ea"/>
                    <a:sym typeface="+mn-lt"/>
                  </a:rPr>
                  <a:t>）求解方法，结合终值条件和边界条件求出解析解</a:t>
                </a:r>
                <a:endParaRPr kumimoji="0" lang="en-US" altLang="zh-CN" sz="1600" b="0" i="0" u="none" strike="noStrike" kern="1200" cap="none" spc="0" normalizeH="0" baseline="0" noProof="0" dirty="0">
                  <a:ln>
                    <a:noFill/>
                  </a:ln>
                  <a:solidFill>
                    <a:prstClr val="black"/>
                  </a:solidFill>
                  <a:effectLst/>
                  <a:uLnTx/>
                  <a:uFillTx/>
                  <a:cs typeface="+mn-ea"/>
                  <a:sym typeface="+mn-lt"/>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357620" y="4252408"/>
                <a:ext cx="11531600" cy="533672"/>
              </a:xfrm>
              <a:prstGeom prst="rect">
                <a:avLst/>
              </a:prstGeom>
              <a:blipFill rotWithShape="1">
                <a:blip r:embed="rId3"/>
                <a:stretch>
                  <a:fillRect l="-84" t="-1869" r="-82" b="-1769"/>
                </a:stretch>
              </a:blipFill>
              <a:ln w="19050">
                <a:solidFill>
                  <a:srgbClr val="972022"/>
                </a:solidFill>
                <a:prstDash val="sysDash"/>
              </a:ln>
            </p:spPr>
            <p:txBody>
              <a:bodyPr/>
              <a:lstStyle/>
              <a:p>
                <a:r>
                  <a:rPr lang="zh-CN" altLang="en-US">
                    <a:noFill/>
                  </a:rPr>
                  <a:t> </a:t>
                </a:r>
              </a:p>
            </p:txBody>
          </p:sp>
        </mc:Fallback>
      </mc:AlternateContent>
      <p:sp>
        <p:nvSpPr>
          <p:cNvPr id="18" name="文本框 17"/>
          <p:cNvSpPr txBox="1"/>
          <p:nvPr/>
        </p:nvSpPr>
        <p:spPr>
          <a:xfrm>
            <a:off x="348095" y="3810457"/>
            <a:ext cx="1859396" cy="369332"/>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Solve BSM </a:t>
            </a:r>
            <a:r>
              <a:rPr kumimoji="0" lang="en-US" altLang="zh-CN" sz="1800" b="0" i="0" u="none" strike="noStrike" kern="1200" cap="none" spc="0" normalizeH="0" baseline="0" noProof="0" dirty="0" err="1">
                <a:ln>
                  <a:noFill/>
                </a:ln>
                <a:solidFill>
                  <a:prstClr val="white"/>
                </a:solidFill>
                <a:effectLst/>
                <a:uLnTx/>
                <a:uFillTx/>
                <a:cs typeface="+mn-ea"/>
                <a:sym typeface="+mn-lt"/>
              </a:rPr>
              <a:t>PDE</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mc:AlternateContent xmlns:mc="http://schemas.openxmlformats.org/markup-compatibility/2006" xmlns:a14="http://schemas.microsoft.com/office/drawing/2010/main">
        <mc:Choice Requires="a14">
          <p:sp>
            <p:nvSpPr>
              <p:cNvPr id="19" name="矩形 18"/>
              <p:cNvSpPr/>
              <p:nvPr/>
            </p:nvSpPr>
            <p:spPr>
              <a:xfrm>
                <a:off x="659719" y="4949677"/>
                <a:ext cx="3815980" cy="15681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𝑡</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i="0">
                                      <a:latin typeface="Cambria Math" panose="02040503050406030204" pitchFamily="18" charset="0"/>
                                    </a:rPr>
                                    <m:t>2</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2</m:t>
                                  </m:r>
                                </m:sup>
                              </m:sSup>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𝐶</m:t>
                                  </m:r>
                                </m:num>
                                <m:den>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2</m:t>
                                      </m:r>
                                    </m:sup>
                                  </m:sSup>
                                </m:den>
                              </m:f>
                              <m:r>
                                <a:rPr lang="zh-CN" altLang="en-US" i="0">
                                  <a:latin typeface="Cambria Math" panose="02040503050406030204" pitchFamily="18" charset="0"/>
                                </a:rPr>
                                <m:t>+</m:t>
                              </m:r>
                              <m:r>
                                <a:rPr lang="zh-CN" altLang="en-US" i="1">
                                  <a:latin typeface="Cambria Math" panose="02040503050406030204" pitchFamily="18" charset="0"/>
                                </a:rPr>
                                <m:t>𝑟𝑆</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𝑆</m:t>
                                  </m:r>
                                </m:den>
                              </m:f>
                              <m:r>
                                <a:rPr lang="zh-CN" altLang="en-US" i="0">
                                  <a:latin typeface="Cambria Math" panose="02040503050406030204" pitchFamily="18" charset="0"/>
                                </a:rPr>
                                <m:t>−</m:t>
                              </m:r>
                              <m:r>
                                <a:rPr lang="zh-CN" altLang="en-US" i="1">
                                  <a:latin typeface="Cambria Math" panose="02040503050406030204" pitchFamily="18" charset="0"/>
                                </a:rPr>
                                <m:t>𝑟𝐶</m:t>
                              </m:r>
                              <m:r>
                                <a:rPr lang="zh-CN" altLang="en-US" i="0">
                                  <a:latin typeface="Cambria Math" panose="02040503050406030204" pitchFamily="18" charset="0"/>
                                </a:rPr>
                                <m:t>=0</m:t>
                              </m:r>
                            </m:e>
                            <m:e>
                              <m:r>
                                <a:rPr lang="zh-CN" altLang="en-US" i="0">
                                  <a:latin typeface="Cambria Math" panose="02040503050406030204" pitchFamily="18" charset="0"/>
                                </a:rPr>
                                <m:t>&amp;</m:t>
                              </m:r>
                              <m:d>
                                <m:dPr>
                                  <m:begChr m:val=""/>
                                  <m:ctrlPr>
                                    <a:rPr lang="zh-CN" altLang="en-US" i="1">
                                      <a:latin typeface="Cambria Math" panose="02040503050406030204" pitchFamily="18" charset="0"/>
                                    </a:rPr>
                                  </m:ctrlPr>
                                </m:dPr>
                                <m:e>
                                  <m:r>
                                    <a:rPr lang="zh-CN" altLang="en-US" i="1">
                                      <a:latin typeface="Cambria Math" panose="02040503050406030204" pitchFamily="18" charset="0"/>
                                    </a:rPr>
                                    <m:t>𝐶</m:t>
                                  </m:r>
                                  <m:r>
                                    <a:rPr lang="zh-CN" altLang="en-US" i="0">
                                      <a:latin typeface="Cambria Math" panose="02040503050406030204" pitchFamily="18" charset="0"/>
                                    </a:rPr>
                                    <m:t>(</m:t>
                                  </m:r>
                                  <m:r>
                                    <a:rPr lang="zh-CN" altLang="en-US" i="1">
                                      <a:latin typeface="Cambria Math" panose="02040503050406030204" pitchFamily="18" charset="0"/>
                                    </a:rPr>
                                    <m:t>𝑆</m:t>
                                  </m:r>
                                  <m:r>
                                    <a:rPr lang="zh-CN" altLang="en-US" i="0">
                                      <a:latin typeface="Cambria Math" panose="02040503050406030204" pitchFamily="18" charset="0"/>
                                    </a:rPr>
                                    <m:t>,</m:t>
                                  </m:r>
                                  <m:r>
                                    <a:rPr lang="zh-CN" altLang="en-US" i="1">
                                      <a:latin typeface="Cambria Math" panose="02040503050406030204" pitchFamily="18" charset="0"/>
                                    </a:rPr>
                                    <m:t>𝑇</m:t>
                                  </m:r>
                                  <m:r>
                                    <a:rPr lang="zh-CN" altLang="en-US" i="0">
                                      <a:latin typeface="Cambria Math" panose="02040503050406030204" pitchFamily="18" charset="0"/>
                                    </a:rPr>
                                    <m:t>)=</m:t>
                                  </m:r>
                                  <m:r>
                                    <a:rPr lang="zh-CN" altLang="en-US" i="1">
                                      <a:latin typeface="Cambria Math" panose="02040503050406030204" pitchFamily="18" charset="0"/>
                                    </a:rPr>
                                    <m:t>𝑚𝑎𝑥</m:t>
                                  </m:r>
                                  <m:r>
                                    <a:rPr lang="zh-CN" altLang="en-US" i="0">
                                      <a:latin typeface="Cambria Math" panose="02040503050406030204" pitchFamily="18" charset="0"/>
                                    </a:rPr>
                                    <m:t>(</m:t>
                                  </m:r>
                                  <m:r>
                                    <a:rPr lang="zh-CN" altLang="en-US" i="1">
                                      <a:latin typeface="Cambria Math" panose="02040503050406030204" pitchFamily="18" charset="0"/>
                                    </a:rPr>
                                    <m:t>𝑆</m:t>
                                  </m:r>
                                  <m:r>
                                    <a:rPr lang="zh-CN" altLang="en-US" i="0">
                                      <a:latin typeface="Cambria Math" panose="02040503050406030204" pitchFamily="18" charset="0"/>
                                    </a:rPr>
                                    <m:t>−</m:t>
                                  </m:r>
                                  <m:r>
                                    <a:rPr lang="en-US" altLang="zh-CN" i="1" smtClean="0">
                                      <a:latin typeface="Cambria Math" panose="02040503050406030204" pitchFamily="18" charset="0"/>
                                    </a:rPr>
                                    <m:t>𝐾</m:t>
                                  </m:r>
                                  <m:r>
                                    <a:rPr lang="zh-CN" altLang="en-US" i="0">
                                      <a:latin typeface="Cambria Math" panose="02040503050406030204" pitchFamily="18" charset="0"/>
                                    </a:rPr>
                                    <m:t>,0</m:t>
                                  </m:r>
                                </m:e>
                              </m:d>
                            </m:e>
                            <m:e>
                              <m:r>
                                <a:rPr lang="zh-CN" altLang="en-US" i="0">
                                  <a:latin typeface="Cambria Math" panose="02040503050406030204" pitchFamily="18" charset="0"/>
                                </a:rPr>
                                <m:t>&amp;</m:t>
                              </m:r>
                              <m:r>
                                <a:rPr lang="zh-CN" altLang="en-US" i="1">
                                  <a:latin typeface="Cambria Math" panose="02040503050406030204" pitchFamily="18" charset="0"/>
                                </a:rPr>
                                <m:t>𝐶</m:t>
                              </m:r>
                              <m:r>
                                <a:rPr lang="zh-CN" altLang="en-US" i="0">
                                  <a:latin typeface="Cambria Math" panose="02040503050406030204" pitchFamily="18" charset="0"/>
                                </a:rPr>
                                <m:t>(0,</m:t>
                              </m:r>
                              <m:r>
                                <a:rPr lang="zh-CN" altLang="en-US" i="1">
                                  <a:latin typeface="Cambria Math" panose="02040503050406030204" pitchFamily="18" charset="0"/>
                                </a:rPr>
                                <m:t>𝑡</m:t>
                              </m:r>
                              <m:r>
                                <a:rPr lang="zh-CN" altLang="en-US" i="0">
                                  <a:latin typeface="Cambria Math" panose="02040503050406030204" pitchFamily="18" charset="0"/>
                                </a:rPr>
                                <m:t>)=0</m:t>
                              </m:r>
                            </m:e>
                            <m:e>
                              <m:r>
                                <a:rPr lang="zh-CN" altLang="en-US" i="0">
                                  <a:latin typeface="Cambria Math" panose="02040503050406030204" pitchFamily="18" charset="0"/>
                                </a:rPr>
                                <m:t>&amp;</m:t>
                              </m:r>
                              <m:r>
                                <a:rPr lang="zh-CN" altLang="en-US" i="1">
                                  <a:latin typeface="Cambria Math" panose="02040503050406030204" pitchFamily="18" charset="0"/>
                                </a:rPr>
                                <m:t>𝐶</m:t>
                              </m:r>
                              <m:r>
                                <a:rPr lang="zh-CN" altLang="en-US" i="0">
                                  <a:latin typeface="Cambria Math" panose="02040503050406030204" pitchFamily="18" charset="0"/>
                                </a:rPr>
                                <m:t>(</m:t>
                              </m:r>
                              <m:r>
                                <a:rPr lang="zh-CN" altLang="en-US" i="1">
                                  <a:latin typeface="Cambria Math" panose="02040503050406030204" pitchFamily="18" charset="0"/>
                                </a:rPr>
                                <m:t>𝑆</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𝑆</m:t>
                              </m:r>
                              <m:r>
                                <m:rPr>
                                  <m:nor/>
                                </m:rPr>
                                <a:rPr lang="zh-CN" altLang="en-US" i="1">
                                  <a:latin typeface="Cambria Math" panose="02040503050406030204" pitchFamily="18" charset="0"/>
                                </a:rPr>
                                <m:t> </m:t>
                              </m:r>
                              <m:r>
                                <m:rPr>
                                  <m:nor/>
                                </m:rPr>
                                <a:rPr lang="zh-CN" altLang="en-US" i="1">
                                  <a:latin typeface="Cambria Math" panose="02040503050406030204" pitchFamily="18" charset="0"/>
                                </a:rPr>
                                <m:t>as</m:t>
                              </m:r>
                              <m:r>
                                <m:rPr>
                                  <m:nor/>
                                </m:rPr>
                                <a:rPr lang="zh-CN" altLang="en-US" i="1">
                                  <a:latin typeface="Cambria Math" panose="02040503050406030204" pitchFamily="18" charset="0"/>
                                </a:rPr>
                                <m:t> </m:t>
                              </m:r>
                              <m:r>
                                <a:rPr lang="zh-CN" altLang="en-US" i="1">
                                  <a:latin typeface="Cambria Math" panose="02040503050406030204" pitchFamily="18" charset="0"/>
                                </a:rPr>
                                <m:t>𝑆</m:t>
                              </m:r>
                              <m:r>
                                <a:rPr lang="zh-CN" altLang="en-US" i="0">
                                  <a:latin typeface="Cambria Math" panose="02040503050406030204" pitchFamily="18" charset="0"/>
                                </a:rPr>
                                <m:t>→∞</m:t>
                              </m:r>
                            </m:e>
                          </m:eqArr>
                        </m:e>
                      </m:d>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659719" y="4949677"/>
                <a:ext cx="3815980" cy="1568186"/>
              </a:xfrm>
              <a:prstGeom prst="rect">
                <a:avLst/>
              </a:prstGeom>
              <a:blipFill rotWithShape="1">
                <a:blip r:embed="rId4"/>
                <a:stretch>
                  <a:fillRect l="-15" t="-31" r="6" b="14"/>
                </a:stretch>
              </a:blipFill>
            </p:spPr>
            <p:txBody>
              <a:bodyPr/>
              <a:lstStyle/>
              <a:p>
                <a:r>
                  <a:rPr lang="zh-CN" altLang="en-US">
                    <a:noFill/>
                  </a:rPr>
                  <a:t> </a:t>
                </a:r>
              </a:p>
            </p:txBody>
          </p:sp>
        </mc:Fallback>
      </mc:AlternateContent>
      <p:sp>
        <p:nvSpPr>
          <p:cNvPr id="20" name="文本框 19"/>
          <p:cNvSpPr txBox="1"/>
          <p:nvPr/>
        </p:nvSpPr>
        <p:spPr>
          <a:xfrm>
            <a:off x="348095" y="1452712"/>
            <a:ext cx="11541125" cy="2151871"/>
          </a:xfrm>
          <a:prstGeom prst="rect">
            <a:avLst/>
          </a:prstGeom>
          <a:noFill/>
          <a:ln w="19050">
            <a:solidFill>
              <a:srgbClr val="972022"/>
            </a:solidFill>
            <a:prstDash val="sysDash"/>
          </a:ln>
        </p:spPr>
        <p:txBody>
          <a:bodyPr wrap="square" rtlCol="0">
            <a:spAutoFit/>
          </a:bodyPr>
          <a:lstStyle/>
          <a:p>
            <a:pPr marR="0" lvl="0" algn="l" defTabSz="914400" rtl="0" eaLnBrk="1" fontAlgn="auto" latinLnBrk="0" hangingPunct="1">
              <a:spcAft>
                <a:spcPts val="50"/>
              </a:spcAft>
              <a:buClrTx/>
              <a:buSzTx/>
              <a:defRPr/>
            </a:pPr>
            <a:r>
              <a:rPr kumimoji="0" lang="zh-CN" altLang="en-US" sz="1600" b="0" i="0" u="none" strike="noStrike" kern="1200" cap="none" spc="0" normalizeH="0" baseline="0" noProof="0" dirty="0">
                <a:ln>
                  <a:noFill/>
                </a:ln>
                <a:solidFill>
                  <a:prstClr val="black"/>
                </a:solidFill>
                <a:effectLst/>
                <a:uLnTx/>
                <a:uFillTx/>
                <a:cs typeface="+mn-ea"/>
                <a:sym typeface="+mn-lt"/>
              </a:rPr>
              <a:t>第三步：根据无套利定价，无风险投资组合的收益率必然等于无风险收益率</a:t>
            </a: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R="0" lvl="0" algn="l" defTabSz="914400" rtl="0" eaLnBrk="1" fontAlgn="auto" latinLnBrk="0" hangingPunct="1">
              <a:spcAft>
                <a:spcPts val="50"/>
              </a:spcAft>
              <a:buClrTx/>
              <a:buSzTx/>
              <a:defRPr/>
            </a:pPr>
            <a:endParaRPr lang="en-US" altLang="zh-CN" sz="1600" dirty="0">
              <a:solidFill>
                <a:prstClr val="black"/>
              </a:solidFill>
              <a:cs typeface="+mn-ea"/>
              <a:sym typeface="+mn-lt"/>
            </a:endParaRPr>
          </a:p>
          <a:p>
            <a:pPr marR="0" lvl="0" algn="l" defTabSz="914400" rtl="0" eaLnBrk="1" fontAlgn="auto" latinLnBrk="0" hangingPunct="1">
              <a:spcAft>
                <a:spcPts val="50"/>
              </a:spcAft>
              <a:buClrTx/>
              <a:buSzTx/>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R="0" lvl="0" algn="l" defTabSz="914400" rtl="0" eaLnBrk="1" fontAlgn="auto" latinLnBrk="0" hangingPunct="1">
              <a:spcAft>
                <a:spcPts val="50"/>
              </a:spcAft>
              <a:buClrTx/>
              <a:buSzTx/>
              <a:defRPr/>
            </a:pPr>
            <a:endParaRPr lang="en-US" altLang="zh-CN" sz="1600" dirty="0">
              <a:solidFill>
                <a:prstClr val="black"/>
              </a:solidFill>
              <a:cs typeface="+mn-ea"/>
              <a:sym typeface="+mn-lt"/>
            </a:endParaRPr>
          </a:p>
          <a:p>
            <a:pPr marR="0" lvl="0" algn="l" defTabSz="914400" rtl="0" eaLnBrk="1" fontAlgn="auto" latinLnBrk="0" hangingPunct="1">
              <a:spcAft>
                <a:spcPts val="50"/>
              </a:spcAft>
              <a:buClrTx/>
              <a:buSzTx/>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R="0" lvl="0" algn="l" defTabSz="914400" rtl="0" eaLnBrk="1" fontAlgn="auto" latinLnBrk="0" hangingPunct="1">
              <a:spcAft>
                <a:spcPts val="50"/>
              </a:spcAft>
              <a:buClrTx/>
              <a:buSzTx/>
              <a:defRPr/>
            </a:pPr>
            <a:endParaRPr lang="en-US" altLang="zh-CN" sz="1600" dirty="0">
              <a:solidFill>
                <a:prstClr val="black"/>
              </a:solidFill>
              <a:cs typeface="+mn-ea"/>
              <a:sym typeface="+mn-lt"/>
            </a:endParaRPr>
          </a:p>
          <a:p>
            <a:pPr marR="0" lvl="0" algn="l" defTabSz="914400" rtl="0" eaLnBrk="1" fontAlgn="auto" latinLnBrk="0" hangingPunct="1">
              <a:spcAft>
                <a:spcPts val="50"/>
              </a:spcAft>
              <a:buClrTx/>
              <a:buSzTx/>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R="0" lvl="0" algn="l" defTabSz="914400" rtl="0" eaLnBrk="1" fontAlgn="auto" latinLnBrk="0" hangingPunct="1">
              <a:spcAft>
                <a:spcPts val="50"/>
              </a:spcAft>
              <a:buClrTx/>
              <a:buSzTx/>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p:txBody>
      </p:sp>
      <p:sp>
        <p:nvSpPr>
          <p:cNvPr id="25" name="右大括号 24"/>
          <p:cNvSpPr/>
          <p:nvPr/>
        </p:nvSpPr>
        <p:spPr>
          <a:xfrm>
            <a:off x="5177699" y="2092962"/>
            <a:ext cx="166972" cy="819685"/>
          </a:xfrm>
          <a:prstGeom prst="rightBrace">
            <a:avLst/>
          </a:prstGeom>
          <a:ln w="28575">
            <a:solidFill>
              <a:schemeClr val="tx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dirty="0">
              <a:latin typeface="+mj-lt"/>
            </a:endParaRPr>
          </a:p>
        </p:txBody>
      </p:sp>
      <mc:AlternateContent xmlns:mc="http://schemas.openxmlformats.org/markup-compatibility/2006" xmlns:a14="http://schemas.microsoft.com/office/drawing/2010/main">
        <mc:Choice Requires="a14">
          <p:sp>
            <p:nvSpPr>
              <p:cNvPr id="26" name="矩形 25"/>
              <p:cNvSpPr/>
              <p:nvPr/>
            </p:nvSpPr>
            <p:spPr>
              <a:xfrm>
                <a:off x="5789258" y="4949677"/>
                <a:ext cx="3746410" cy="387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𝐶</m:t>
                      </m:r>
                      <m:r>
                        <a:rPr lang="zh-CN" altLang="en-US" i="0">
                          <a:latin typeface="Cambria Math" panose="02040503050406030204" pitchFamily="18" charset="0"/>
                        </a:rPr>
                        <m:t>(</m:t>
                      </m:r>
                      <m:r>
                        <a:rPr lang="zh-CN" altLang="en-US" i="1">
                          <a:latin typeface="Cambria Math" panose="02040503050406030204" pitchFamily="18" charset="0"/>
                        </a:rPr>
                        <m:t>𝑆</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𝑆𝑁</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0">
                                  <a:latin typeface="Cambria Math" panose="02040503050406030204" pitchFamily="18" charset="0"/>
                                </a:rPr>
                                <m:t>1</m:t>
                              </m:r>
                            </m:sub>
                          </m:sSub>
                        </m:e>
                      </m:d>
                      <m:r>
                        <a:rPr lang="zh-CN" altLang="en-US" i="0">
                          <a:latin typeface="Cambria Math" panose="02040503050406030204" pitchFamily="18" charset="0"/>
                        </a:rPr>
                        <m:t>−</m:t>
                      </m:r>
                      <m:r>
                        <a:rPr lang="en-US" altLang="zh-CN" i="1" smtClean="0">
                          <a:latin typeface="Cambria Math" panose="02040503050406030204" pitchFamily="18" charset="0"/>
                        </a:rPr>
                        <m:t>𝐾</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i="0">
                                  <a:latin typeface="Cambria Math" panose="02040503050406030204" pitchFamily="18" charset="0"/>
                                </a:rPr>
                                <m:t>−</m:t>
                              </m:r>
                              <m:r>
                                <a:rPr lang="zh-CN" altLang="en-US" i="1">
                                  <a:latin typeface="Cambria Math" panose="02040503050406030204" pitchFamily="18" charset="0"/>
                                </a:rPr>
                                <m:t>𝑟</m:t>
                              </m:r>
                              <m:r>
                                <a:rPr lang="zh-CN" altLang="en-US" i="0">
                                  <a:latin typeface="Cambria Math" panose="02040503050406030204" pitchFamily="18" charset="0"/>
                                </a:rPr>
                                <m:t>(</m:t>
                              </m:r>
                              <m:r>
                                <a:rPr lang="zh-CN" altLang="en-US" i="1">
                                  <a:latin typeface="Cambria Math" panose="02040503050406030204" pitchFamily="18" charset="0"/>
                                </a:rPr>
                                <m:t>𝑇</m:t>
                              </m:r>
                              <m:r>
                                <a:rPr lang="zh-CN" altLang="en-US" i="0">
                                  <a:latin typeface="Cambria Math" panose="02040503050406030204" pitchFamily="18" charset="0"/>
                                </a:rPr>
                                <m:t>−</m:t>
                              </m:r>
                              <m:r>
                                <a:rPr lang="zh-CN" altLang="en-US" i="1">
                                  <a:latin typeface="Cambria Math" panose="02040503050406030204" pitchFamily="18" charset="0"/>
                                </a:rPr>
                                <m:t>𝑡</m:t>
                              </m:r>
                            </m:e>
                          </m:d>
                        </m:sup>
                      </m:sSup>
                      <m:r>
                        <a:rPr lang="zh-CN" altLang="en-US" i="1">
                          <a:latin typeface="Cambria Math" panose="02040503050406030204" pitchFamily="18" charset="0"/>
                        </a:rPr>
                        <m:t>𝑁</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0">
                                  <a:latin typeface="Cambria Math" panose="02040503050406030204" pitchFamily="18" charset="0"/>
                                </a:rPr>
                                <m:t>2</m:t>
                              </m:r>
                            </m:sub>
                          </m:sSub>
                        </m:e>
                      </m:d>
                    </m:oMath>
                  </m:oMathPara>
                </a14:m>
                <a:endParaRPr lang="zh-CN" altLang="en-US" dirty="0"/>
              </a:p>
            </p:txBody>
          </p:sp>
        </mc:Choice>
        <mc:Fallback xmlns="">
          <p:sp>
            <p:nvSpPr>
              <p:cNvPr id="26" name="矩形 25"/>
              <p:cNvSpPr>
                <a:spLocks noRot="1" noChangeAspect="1" noMove="1" noResize="1" noEditPoints="1" noAdjustHandles="1" noChangeArrowheads="1" noChangeShapeType="1" noTextEdit="1"/>
              </p:cNvSpPr>
              <p:nvPr/>
            </p:nvSpPr>
            <p:spPr>
              <a:xfrm>
                <a:off x="5789258" y="4949677"/>
                <a:ext cx="3746410" cy="387927"/>
              </a:xfrm>
              <a:prstGeom prst="rect">
                <a:avLst/>
              </a:prstGeom>
              <a:blipFill rotWithShape="1">
                <a:blip r:embed="rId5"/>
                <a:stretch>
                  <a:fillRect l="-16" t="-126" r="14" b="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5576821" y="5552947"/>
                <a:ext cx="3872887" cy="10633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1400" i="1">
                              <a:latin typeface="Cambria Math" panose="02040503050406030204" pitchFamily="18" charset="0"/>
                            </a:rPr>
                          </m:ctrlPr>
                        </m:dPr>
                        <m:e>
                          <m:eqArr>
                            <m:eqArrPr>
                              <m:ctrlPr>
                                <a:rPr lang="zh-CN" altLang="en-US" sz="1400" i="1">
                                  <a:latin typeface="Cambria Math" panose="02040503050406030204" pitchFamily="18" charset="0"/>
                                </a:rPr>
                              </m:ctrlPr>
                            </m:eqArrPr>
                            <m:e>
                              <m:r>
                                <a:rPr lang="zh-CN" altLang="en-US" sz="1400">
                                  <a:latin typeface="Cambria Math" panose="02040503050406030204" pitchFamily="18" charset="0"/>
                                </a:rPr>
                                <m:t>&amp;</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0">
                                      <a:latin typeface="Cambria Math" panose="02040503050406030204" pitchFamily="18" charset="0"/>
                                    </a:rPr>
                                    <m:t>1</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d>
                                    <m:dPr>
                                      <m:begChr m:val=""/>
                                      <m:ctrlPr>
                                        <a:rPr lang="zh-CN" altLang="en-US" sz="1400" i="1">
                                          <a:latin typeface="Cambria Math" panose="02040503050406030204" pitchFamily="18" charset="0"/>
                                        </a:rPr>
                                      </m:ctrlPr>
                                    </m:dPr>
                                    <m:e>
                                      <m:r>
                                        <m:rPr>
                                          <m:sty m:val="p"/>
                                        </m:rPr>
                                        <a:rPr lang="zh-CN" altLang="en-US" sz="1400" i="0">
                                          <a:latin typeface="Cambria Math" panose="02040503050406030204" pitchFamily="18" charset="0"/>
                                        </a:rPr>
                                        <m:t>lo</m:t>
                                      </m:r>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g</m:t>
                                          </m:r>
                                        </m:fName>
                                        <m:e>
                                          <m:r>
                                            <a:rPr lang="zh-CN" altLang="en-US" sz="1400" i="0">
                                              <a:latin typeface="Cambria Math" panose="02040503050406030204" pitchFamily="18" charset="0"/>
                                            </a:rPr>
                                            <m:t>(</m:t>
                                          </m:r>
                                        </m:e>
                                      </m:func>
                                      <m:f>
                                        <m:fPr>
                                          <m:type m:val="lin"/>
                                          <m:ctrlPr>
                                            <a:rPr lang="zh-CN" altLang="en-US" sz="1400" i="1" smtClean="0">
                                              <a:latin typeface="Cambria Math" panose="02040503050406030204" pitchFamily="18" charset="0"/>
                                            </a:rPr>
                                          </m:ctrlPr>
                                        </m:fPr>
                                        <m:num>
                                          <m:r>
                                            <a:rPr lang="zh-CN" altLang="en-US" sz="1400" i="1">
                                              <a:latin typeface="Cambria Math" panose="02040503050406030204" pitchFamily="18" charset="0"/>
                                            </a:rPr>
                                            <m:t>𝑆</m:t>
                                          </m:r>
                                        </m:num>
                                        <m:den>
                                          <m:r>
                                            <a:rPr lang="en-US" altLang="zh-CN" sz="1400" i="1" smtClean="0">
                                              <a:latin typeface="Cambria Math" panose="02040503050406030204" pitchFamily="18" charset="0"/>
                                            </a:rPr>
                                            <m:t>𝐾</m:t>
                                          </m:r>
                                        </m:den>
                                      </m:f>
                                      <m:r>
                                        <a:rPr lang="zh-CN" altLang="en-US" sz="1400" i="1">
                                          <a:latin typeface="Cambria Math" panose="02040503050406030204" pitchFamily="18" charset="0"/>
                                        </a:rPr>
                                        <m:t>)</m:t>
                                      </m:r>
                                      <m:r>
                                        <a:rPr lang="zh-CN" altLang="en-US" sz="1400" i="0">
                                          <a:latin typeface="Cambria Math" panose="02040503050406030204" pitchFamily="18" charset="0"/>
                                        </a:rPr>
                                        <m:t>+</m:t>
                                      </m:r>
                                      <m:d>
                                        <m:dPr>
                                          <m:ctrlPr>
                                            <a:rPr lang="zh-CN" altLang="en-US" sz="1400" i="1">
                                              <a:latin typeface="Cambria Math" panose="02040503050406030204" pitchFamily="18" charset="0"/>
                                            </a:rPr>
                                          </m:ctrlPr>
                                        </m:dPr>
                                        <m:e>
                                          <m:r>
                                            <a:rPr lang="zh-CN" altLang="en-US" sz="1400" i="1">
                                              <a:latin typeface="Cambria Math" panose="02040503050406030204" pitchFamily="18" charset="0"/>
                                            </a:rPr>
                                            <m:t>𝑟</m:t>
                                          </m:r>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r>
                                                <a:rPr lang="zh-CN" altLang="en-US" sz="1400" i="0">
                                                  <a:latin typeface="Cambria Math" panose="02040503050406030204" pitchFamily="18" charset="0"/>
                                                </a:rPr>
                                                <m:t>2</m:t>
                                              </m:r>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𝜎</m:t>
                                              </m:r>
                                            </m:e>
                                            <m:sup>
                                              <m:r>
                                                <a:rPr lang="zh-CN" altLang="en-US" sz="1400" i="0">
                                                  <a:latin typeface="Cambria Math" panose="02040503050406030204" pitchFamily="18" charset="0"/>
                                                </a:rPr>
                                                <m:t>2</m:t>
                                              </m:r>
                                            </m:sup>
                                          </m:sSup>
                                        </m:e>
                                      </m:d>
                                      <m:r>
                                        <a:rPr lang="zh-CN" altLang="en-US" sz="1400" i="0">
                                          <a:latin typeface="Cambria Math" panose="02040503050406030204" pitchFamily="18" charset="0"/>
                                        </a:rPr>
                                        <m:t>(</m:t>
                                      </m:r>
                                      <m:r>
                                        <a:rPr lang="zh-CN" altLang="en-US" sz="1400" i="1">
                                          <a:latin typeface="Cambria Math" panose="02040503050406030204" pitchFamily="18" charset="0"/>
                                        </a:rPr>
                                        <m:t>𝑇</m:t>
                                      </m:r>
                                      <m:r>
                                        <a:rPr lang="zh-CN" altLang="en-US" sz="1400" i="0">
                                          <a:latin typeface="Cambria Math" panose="02040503050406030204" pitchFamily="18" charset="0"/>
                                        </a:rPr>
                                        <m:t>−</m:t>
                                      </m:r>
                                      <m:r>
                                        <a:rPr lang="zh-CN" altLang="en-US" sz="1400" i="1">
                                          <a:latin typeface="Cambria Math" panose="02040503050406030204" pitchFamily="18" charset="0"/>
                                        </a:rPr>
                                        <m:t>𝑡</m:t>
                                      </m:r>
                                    </m:e>
                                  </m:d>
                                </m:num>
                                <m:den>
                                  <m:r>
                                    <a:rPr lang="zh-CN" altLang="en-US" sz="1400" i="1">
                                      <a:latin typeface="Cambria Math" panose="02040503050406030204" pitchFamily="18" charset="0"/>
                                    </a:rPr>
                                    <m:t>𝜎</m:t>
                                  </m:r>
                                  <m:rad>
                                    <m:radPr>
                                      <m:degHide m:val="on"/>
                                      <m:ctrlPr>
                                        <a:rPr lang="zh-CN" altLang="en-US" sz="1400" i="1">
                                          <a:latin typeface="Cambria Math" panose="02040503050406030204" pitchFamily="18" charset="0"/>
                                        </a:rPr>
                                      </m:ctrlPr>
                                    </m:radPr>
                                    <m:deg/>
                                    <m:e>
                                      <m:r>
                                        <a:rPr lang="zh-CN" altLang="en-US" sz="1400" i="1">
                                          <a:latin typeface="Cambria Math" panose="02040503050406030204" pitchFamily="18" charset="0"/>
                                        </a:rPr>
                                        <m:t>𝑇</m:t>
                                      </m:r>
                                      <m:r>
                                        <a:rPr lang="zh-CN" altLang="en-US" sz="1400" i="0">
                                          <a:latin typeface="Cambria Math" panose="02040503050406030204" pitchFamily="18" charset="0"/>
                                        </a:rPr>
                                        <m:t>−</m:t>
                                      </m:r>
                                      <m:r>
                                        <a:rPr lang="zh-CN" altLang="en-US" sz="1400" i="1">
                                          <a:latin typeface="Cambria Math" panose="02040503050406030204" pitchFamily="18" charset="0"/>
                                        </a:rPr>
                                        <m:t>𝑡</m:t>
                                      </m:r>
                                    </m:e>
                                  </m:rad>
                                </m:den>
                              </m:f>
                            </m:e>
                            <m:e>
                              <m:r>
                                <a:rPr lang="zh-CN" altLang="en-US" sz="1400" i="0">
                                  <a:latin typeface="Cambria Math" panose="02040503050406030204" pitchFamily="18" charset="0"/>
                                </a:rPr>
                                <m:t>&amp;</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0">
                                      <a:latin typeface="Cambria Math" panose="02040503050406030204" pitchFamily="18" charset="0"/>
                                    </a:rPr>
                                    <m:t>2</m:t>
                                  </m:r>
                                </m:sub>
                              </m:sSub>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0">
                                      <a:latin typeface="Cambria Math" panose="02040503050406030204" pitchFamily="18" charset="0"/>
                                    </a:rPr>
                                    <m:t>1</m:t>
                                  </m:r>
                                </m:sub>
                              </m:sSub>
                              <m:r>
                                <a:rPr lang="zh-CN" altLang="en-US" sz="1400" i="0">
                                  <a:latin typeface="Cambria Math" panose="02040503050406030204" pitchFamily="18" charset="0"/>
                                </a:rPr>
                                <m:t>−</m:t>
                              </m:r>
                              <m:r>
                                <a:rPr lang="zh-CN" altLang="en-US" sz="1400" i="1">
                                  <a:latin typeface="Cambria Math" panose="02040503050406030204" pitchFamily="18" charset="0"/>
                                </a:rPr>
                                <m:t>𝜎</m:t>
                              </m:r>
                              <m:rad>
                                <m:radPr>
                                  <m:degHide m:val="on"/>
                                  <m:ctrlPr>
                                    <a:rPr lang="zh-CN" altLang="en-US" sz="1400" i="1">
                                      <a:latin typeface="Cambria Math" panose="02040503050406030204" pitchFamily="18" charset="0"/>
                                    </a:rPr>
                                  </m:ctrlPr>
                                </m:radPr>
                                <m:deg/>
                                <m:e>
                                  <m:r>
                                    <a:rPr lang="zh-CN" altLang="en-US" sz="1400" i="1">
                                      <a:latin typeface="Cambria Math" panose="02040503050406030204" pitchFamily="18" charset="0"/>
                                    </a:rPr>
                                    <m:t>𝑇</m:t>
                                  </m:r>
                                  <m:r>
                                    <a:rPr lang="zh-CN" altLang="en-US" sz="1400" i="0">
                                      <a:latin typeface="Cambria Math" panose="02040503050406030204" pitchFamily="18" charset="0"/>
                                    </a:rPr>
                                    <m:t>−</m:t>
                                  </m:r>
                                  <m:r>
                                    <a:rPr lang="zh-CN" altLang="en-US" sz="1400" i="1">
                                      <a:latin typeface="Cambria Math" panose="02040503050406030204" pitchFamily="18" charset="0"/>
                                    </a:rPr>
                                    <m:t>𝑡</m:t>
                                  </m:r>
                                </m:e>
                              </m:rad>
                            </m:e>
                          </m:eqArr>
                        </m:e>
                      </m:d>
                    </m:oMath>
                  </m:oMathPara>
                </a14:m>
                <a:endParaRPr lang="zh-CN" altLang="en-US" sz="1400" dirty="0"/>
              </a:p>
            </p:txBody>
          </p:sp>
        </mc:Choice>
        <mc:Fallback xmlns="">
          <p:sp>
            <p:nvSpPr>
              <p:cNvPr id="28" name="矩形 27"/>
              <p:cNvSpPr>
                <a:spLocks noRot="1" noChangeAspect="1" noMove="1" noResize="1" noEditPoints="1" noAdjustHandles="1" noChangeArrowheads="1" noChangeShapeType="1" noTextEdit="1"/>
              </p:cNvSpPr>
              <p:nvPr/>
            </p:nvSpPr>
            <p:spPr>
              <a:xfrm>
                <a:off x="5576821" y="5552947"/>
                <a:ext cx="3872887" cy="1063368"/>
              </a:xfrm>
              <a:prstGeom prst="rect">
                <a:avLst/>
              </a:prstGeom>
              <a:blipFill rotWithShape="1">
                <a:blip r:embed="rId6"/>
                <a:stretch>
                  <a:fillRect l="-6" t="-48" r="7" b="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549472" y="1961233"/>
                <a:ext cx="3216842" cy="9514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r>
                            <a:rPr lang="zh-CN" altLang="en-US" i="1">
                              <a:latin typeface="Cambria Math" panose="02040503050406030204" pitchFamily="18" charset="0"/>
                            </a:rPr>
                            <m:t>𝛥</m:t>
                          </m:r>
                          <m:r>
                            <a:rPr lang="zh-CN" altLang="en-US" i="1">
                              <a:latin typeface="Cambria Math" panose="02040503050406030204" pitchFamily="18" charset="0"/>
                            </a:rPr>
                            <m:t>𝑃</m:t>
                          </m:r>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𝑡</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𝐶</m:t>
                                  </m:r>
                                </m:num>
                                <m:den>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2</m:t>
                                      </m:r>
                                    </m:sup>
                                  </m:sSup>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i="0">
                                      <a:latin typeface="Cambria Math" panose="02040503050406030204" pitchFamily="18" charset="0"/>
                                    </a:rPr>
                                    <m:t>2</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2</m:t>
                                  </m:r>
                                </m:sup>
                              </m:sSup>
                            </m:e>
                          </m:d>
                          <m:r>
                            <a:rPr lang="zh-CN" altLang="en-US" i="1">
                              <a:latin typeface="Cambria Math" panose="02040503050406030204" pitchFamily="18" charset="0"/>
                            </a:rPr>
                            <m:t>𝛥</m:t>
                          </m:r>
                          <m:r>
                            <a:rPr lang="zh-CN" altLang="en-US" i="1">
                              <a:latin typeface="Cambria Math" panose="02040503050406030204" pitchFamily="18" charset="0"/>
                            </a:rPr>
                            <m:t>𝑡</m:t>
                          </m:r>
                        </m:e>
                        <m:e>
                          <m:r>
                            <a:rPr lang="zh-CN" altLang="en-US" i="0">
                              <a:latin typeface="Cambria Math" panose="02040503050406030204" pitchFamily="18" charset="0"/>
                            </a:rPr>
                            <m:t>&amp;</m:t>
                          </m:r>
                          <m:r>
                            <a:rPr lang="zh-CN" altLang="en-US" i="1">
                              <a:latin typeface="Cambria Math" panose="02040503050406030204" pitchFamily="18" charset="0"/>
                            </a:rPr>
                            <m:t>𝛥</m:t>
                          </m:r>
                          <m:r>
                            <a:rPr lang="zh-CN" altLang="en-US" i="1">
                              <a:latin typeface="Cambria Math" panose="02040503050406030204" pitchFamily="18" charset="0"/>
                            </a:rPr>
                            <m:t>𝑃</m:t>
                          </m:r>
                          <m:r>
                            <a:rPr lang="zh-CN" altLang="en-US" i="0">
                              <a:latin typeface="Cambria Math" panose="02040503050406030204" pitchFamily="18" charset="0"/>
                            </a:rPr>
                            <m:t>=</m:t>
                          </m:r>
                          <m:r>
                            <a:rPr lang="zh-CN" altLang="en-US" i="1">
                              <a:latin typeface="Cambria Math" panose="02040503050406030204" pitchFamily="18" charset="0"/>
                            </a:rPr>
                            <m:t>𝑟𝑃</m:t>
                          </m:r>
                          <m:r>
                            <a:rPr lang="zh-CN" altLang="en-US" i="1">
                              <a:latin typeface="Cambria Math" panose="02040503050406030204" pitchFamily="18" charset="0"/>
                            </a:rPr>
                            <m:t>𝛥</m:t>
                          </m:r>
                          <m:r>
                            <a:rPr lang="zh-CN" altLang="en-US" i="1">
                              <a:latin typeface="Cambria Math" panose="02040503050406030204" pitchFamily="18" charset="0"/>
                            </a:rPr>
                            <m:t>𝑡</m:t>
                          </m:r>
                        </m:e>
                      </m:eqArr>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549472" y="1961233"/>
                <a:ext cx="3216842" cy="951414"/>
              </a:xfrm>
              <a:prstGeom prst="rect">
                <a:avLst/>
              </a:prstGeom>
              <a:blipFill rotWithShape="1">
                <a:blip r:embed="rId7"/>
                <a:stretch>
                  <a:fillRect l="-2" t="-37" b="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838138" y="2178708"/>
                <a:ext cx="3254031" cy="6481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𝑡</m:t>
                          </m:r>
                        </m:den>
                      </m:f>
                      <m:r>
                        <a:rPr lang="zh-CN" altLang="en-US" i="0">
                          <a:latin typeface="Cambria Math" panose="02040503050406030204" pitchFamily="18" charset="0"/>
                        </a:rPr>
                        <m:t>+</m:t>
                      </m:r>
                      <m:r>
                        <a:rPr lang="zh-CN" altLang="en-US" i="1">
                          <a:latin typeface="Cambria Math" panose="02040503050406030204" pitchFamily="18" charset="0"/>
                        </a:rPr>
                        <m:t>𝑟𝑆</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𝑆</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i="0">
                              <a:latin typeface="Cambria Math" panose="02040503050406030204" pitchFamily="18" charset="0"/>
                            </a:rPr>
                            <m:t>2</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2</m:t>
                          </m:r>
                        </m:sup>
                      </m:sSup>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𝐶</m:t>
                          </m:r>
                        </m:num>
                        <m:den>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2</m:t>
                              </m:r>
                            </m:sup>
                          </m:sSup>
                        </m:den>
                      </m:f>
                      <m:r>
                        <a:rPr lang="zh-CN" altLang="en-US" i="0">
                          <a:latin typeface="Cambria Math" panose="02040503050406030204" pitchFamily="18" charset="0"/>
                        </a:rPr>
                        <m:t>=</m:t>
                      </m:r>
                      <m:r>
                        <a:rPr lang="zh-CN" altLang="en-US" i="1">
                          <a:latin typeface="Cambria Math" panose="02040503050406030204" pitchFamily="18" charset="0"/>
                        </a:rPr>
                        <m:t>𝑟𝐶</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5838138" y="2178708"/>
                <a:ext cx="3254031" cy="648191"/>
              </a:xfrm>
              <a:prstGeom prst="rect">
                <a:avLst/>
              </a:prstGeom>
              <a:blipFill rotWithShape="1">
                <a:blip r:embed="rId8"/>
                <a:stretch>
                  <a:fillRect l="-18" t="-4" r="7" b="79"/>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260" y="-16162"/>
            <a:ext cx="11531599" cy="1072212"/>
          </a:xfrm>
        </p:spPr>
        <p:txBody>
          <a:bodyPr/>
          <a:lstStyle/>
          <a:p>
            <a:pPr>
              <a:lnSpc>
                <a:spcPct val="100000"/>
              </a:lnSpc>
              <a:spcAft>
                <a:spcPts val="50"/>
              </a:spcAft>
            </a:pPr>
            <a:r>
              <a:rPr lang="zh-CN" altLang="en-US" dirty="0">
                <a:latin typeface="+mn-lt"/>
                <a:ea typeface="+mn-ea"/>
                <a:cs typeface="+mn-ea"/>
                <a:sym typeface="+mn-lt"/>
              </a:rPr>
              <a:t>期权定价模型</a:t>
            </a:r>
            <a:r>
              <a:rPr lang="en-US" altLang="zh-CN" dirty="0">
                <a:latin typeface="+mn-lt"/>
                <a:ea typeface="+mn-ea"/>
                <a:cs typeface="+mn-ea"/>
                <a:sym typeface="+mn-lt"/>
              </a:rPr>
              <a:t>——Black-Scholes-</a:t>
            </a:r>
            <a:r>
              <a:rPr lang="en-US" altLang="zh-CN" dirty="0" err="1">
                <a:latin typeface="+mn-lt"/>
                <a:ea typeface="+mn-ea"/>
                <a:cs typeface="+mn-ea"/>
                <a:sym typeface="+mn-lt"/>
              </a:rPr>
              <a:t>Metron</a:t>
            </a:r>
            <a:r>
              <a:rPr lang="en-US" altLang="zh-CN" dirty="0">
                <a:latin typeface="+mn-lt"/>
                <a:ea typeface="+mn-ea"/>
                <a:cs typeface="+mn-ea"/>
                <a:sym typeface="+mn-lt"/>
              </a:rPr>
              <a:t> Model</a:t>
            </a:r>
            <a:endParaRPr lang="zh-CN" altLang="en-US" dirty="0">
              <a:latin typeface="+mn-lt"/>
              <a:ea typeface="+mn-ea"/>
              <a:cs typeface="+mn-ea"/>
              <a:sym typeface="+mn-lt"/>
            </a:endParaRPr>
          </a:p>
        </p:txBody>
      </p:sp>
      <p:sp>
        <p:nvSpPr>
          <p:cNvPr id="6" name="灯片编号占位符 5"/>
          <p:cNvSpPr>
            <a:spLocks noGrp="1"/>
          </p:cNvSpPr>
          <p:nvPr>
            <p:ph type="sldNum" sz="quarter" idx="12"/>
          </p:nvPr>
        </p:nvSpPr>
        <p:spPr/>
        <p:txBody>
          <a:bodyPr/>
          <a:lstStyle/>
          <a:p>
            <a:fld id="{1EA6C56D-0CE0-47FB-86BA-7B1B4E55B176}" type="slidenum">
              <a:rPr lang="zh-CN" altLang="en-US" smtClean="0"/>
              <a:t>34</a:t>
            </a:fld>
            <a:endParaRPr lang="zh-CN" altLang="en-US" dirty="0"/>
          </a:p>
        </p:txBody>
      </p:sp>
      <p:sp>
        <p:nvSpPr>
          <p:cNvPr id="13" name="文本框 12"/>
          <p:cNvSpPr txBox="1"/>
          <p:nvPr/>
        </p:nvSpPr>
        <p:spPr>
          <a:xfrm>
            <a:off x="347980" y="1056005"/>
            <a:ext cx="2905760" cy="368300"/>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lang="en-US" altLang="zh-CN" dirty="0">
                <a:solidFill>
                  <a:prstClr val="white"/>
                </a:solidFill>
                <a:cs typeface="+mn-ea"/>
                <a:sym typeface="+mn-lt"/>
              </a:rPr>
              <a:t>I</a:t>
            </a:r>
            <a:r>
              <a:rPr kumimoji="0" lang="en-US" altLang="zh-CN" sz="1800" b="0" i="0" u="none" strike="noStrike" kern="1200" cap="none" spc="0" normalizeH="0" baseline="0" noProof="0" dirty="0" err="1">
                <a:ln>
                  <a:noFill/>
                </a:ln>
                <a:solidFill>
                  <a:prstClr val="white"/>
                </a:solidFill>
                <a:effectLst/>
                <a:uLnTx/>
                <a:uFillTx/>
                <a:cs typeface="+mn-ea"/>
                <a:sym typeface="+mn-lt"/>
              </a:rPr>
              <a:t>nterpret</a:t>
            </a:r>
            <a:r>
              <a:rPr kumimoji="0" lang="en-US" altLang="zh-CN" sz="1800" b="0" i="0" u="none" strike="noStrike" kern="1200" cap="none" spc="0" normalizeH="0" baseline="0" noProof="0" dirty="0">
                <a:ln>
                  <a:noFill/>
                </a:ln>
                <a:solidFill>
                  <a:prstClr val="white"/>
                </a:solidFill>
                <a:effectLst/>
                <a:uLnTx/>
                <a:uFillTx/>
                <a:cs typeface="+mn-ea"/>
                <a:sym typeface="+mn-lt"/>
              </a:rPr>
              <a:t> BSM Formula</a:t>
            </a:r>
          </a:p>
        </p:txBody>
      </p:sp>
      <p:sp>
        <p:nvSpPr>
          <p:cNvPr id="17" name="文本框 16"/>
          <p:cNvSpPr txBox="1"/>
          <p:nvPr/>
        </p:nvSpPr>
        <p:spPr>
          <a:xfrm>
            <a:off x="347980" y="3467557"/>
            <a:ext cx="11531600" cy="3447098"/>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cs typeface="+mn-ea"/>
                <a:sym typeface="+mn-lt"/>
              </a:rPr>
              <a:t>历史波动率的计算公式：</a:t>
            </a: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342900" indent="-342900">
              <a:spcAft>
                <a:spcPts val="50"/>
              </a:spcAft>
              <a:buFont typeface="Arial" panose="020B0604020202020204" pitchFamily="34" charset="0"/>
              <a:buChar char="•"/>
              <a:defRPr/>
            </a:pPr>
            <a:endParaRPr lang="en-US" altLang="zh-CN" sz="1600" dirty="0">
              <a:solidFill>
                <a:prstClr val="black"/>
              </a:solidFill>
              <a:cs typeface="+mn-ea"/>
              <a:sym typeface="+mn-lt"/>
            </a:endParaRPr>
          </a:p>
          <a:p>
            <a:pPr marL="342900" indent="-342900">
              <a:spcAft>
                <a:spcPts val="50"/>
              </a:spcAft>
              <a:buFont typeface="Arial" panose="020B0604020202020204" pitchFamily="34" charset="0"/>
              <a:buChar char="•"/>
              <a:defRPr/>
            </a:pPr>
            <a:endParaRPr lang="en-US" altLang="zh-CN" sz="1600" dirty="0">
              <a:solidFill>
                <a:prstClr val="black"/>
              </a:solidFill>
              <a:cs typeface="+mn-ea"/>
              <a:sym typeface="+mn-lt"/>
            </a:endParaRPr>
          </a:p>
          <a:p>
            <a:pPr marL="342900" indent="-342900">
              <a:spcAft>
                <a:spcPts val="50"/>
              </a:spcAft>
              <a:buFont typeface="Arial" panose="020B0604020202020204" pitchFamily="34" charset="0"/>
              <a:buChar char="•"/>
              <a:defRPr/>
            </a:pPr>
            <a:endParaRPr lang="en-US" altLang="zh-CN" sz="1600" dirty="0">
              <a:solidFill>
                <a:prstClr val="black"/>
              </a:solidFill>
              <a:cs typeface="+mn-ea"/>
              <a:sym typeface="+mn-lt"/>
            </a:endParaRPr>
          </a:p>
          <a:p>
            <a:pPr marL="342900" indent="-342900">
              <a:spcAft>
                <a:spcPts val="50"/>
              </a:spcAft>
              <a:buFont typeface="Arial" panose="020B0604020202020204" pitchFamily="34" charset="0"/>
              <a:buChar char="•"/>
              <a:defRPr/>
            </a:pPr>
            <a:endParaRPr lang="en-US" altLang="zh-CN" sz="1600" dirty="0">
              <a:solidFill>
                <a:prstClr val="black"/>
              </a:solidFill>
              <a:cs typeface="+mn-ea"/>
              <a:sym typeface="+mn-lt"/>
            </a:endParaRPr>
          </a:p>
          <a:p>
            <a:pPr marL="342900" indent="-342900">
              <a:spcAft>
                <a:spcPts val="50"/>
              </a:spcAft>
              <a:buFont typeface="Arial" panose="020B0604020202020204" pitchFamily="34" charset="0"/>
              <a:buChar char="•"/>
              <a:defRPr/>
            </a:pPr>
            <a:endParaRPr lang="en-US" altLang="zh-CN" sz="1600" dirty="0">
              <a:solidFill>
                <a:prstClr val="black"/>
              </a:solidFill>
              <a:cs typeface="+mn-ea"/>
              <a:sym typeface="+mn-lt"/>
            </a:endParaRPr>
          </a:p>
          <a:p>
            <a:pPr>
              <a:spcAft>
                <a:spcPts val="50"/>
              </a:spcAft>
              <a:defRPr/>
            </a:pPr>
            <a:endParaRPr lang="en-US" altLang="zh-CN" sz="16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600" dirty="0">
                <a:solidFill>
                  <a:prstClr val="black"/>
                </a:solidFill>
                <a:cs typeface="+mn-ea"/>
                <a:sym typeface="+mn-lt"/>
              </a:rPr>
              <a:t>估计方法：</a:t>
            </a: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600" dirty="0">
                <a:solidFill>
                  <a:prstClr val="black"/>
                </a:solidFill>
                <a:cs typeface="+mn-ea"/>
                <a:sym typeface="+mn-lt"/>
              </a:rPr>
              <a:t>直接使用历史波动率</a:t>
            </a: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600" dirty="0">
                <a:solidFill>
                  <a:prstClr val="black"/>
                </a:solidFill>
                <a:cs typeface="+mn-ea"/>
                <a:sym typeface="+mn-lt"/>
              </a:rPr>
              <a:t>基于历史波动率的滑动平均法、指数加权滑动平均法、</a:t>
            </a:r>
            <a:r>
              <a:rPr lang="en-US" altLang="zh-CN" sz="1600" dirty="0" err="1">
                <a:solidFill>
                  <a:prstClr val="black"/>
                </a:solidFill>
                <a:cs typeface="+mn-ea"/>
                <a:sym typeface="+mn-lt"/>
              </a:rPr>
              <a:t>GARCH</a:t>
            </a:r>
            <a:r>
              <a:rPr lang="en-US" altLang="zh-CN" sz="1600" dirty="0">
                <a:solidFill>
                  <a:prstClr val="black"/>
                </a:solidFill>
                <a:cs typeface="+mn-ea"/>
                <a:sym typeface="+mn-lt"/>
              </a:rPr>
              <a:t> model</a:t>
            </a:r>
          </a:p>
          <a:p>
            <a:pPr marL="800100" lvl="1" indent="-342900">
              <a:spcAft>
                <a:spcPts val="50"/>
              </a:spcAft>
              <a:buFont typeface="Arial" panose="020B0604020202020204" pitchFamily="34" charset="0"/>
              <a:buChar char="•"/>
              <a:defRPr/>
            </a:pPr>
            <a:r>
              <a:rPr lang="zh-CN" altLang="en-US" sz="1600" dirty="0">
                <a:solidFill>
                  <a:prstClr val="black"/>
                </a:solidFill>
                <a:cs typeface="+mn-ea"/>
                <a:sym typeface="+mn-lt"/>
              </a:rPr>
              <a:t>使用股票价格序列与成交量序列，构建特征工程，预测未来波动率</a:t>
            </a:r>
            <a:endParaRPr lang="en-US" altLang="zh-CN" sz="16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600" dirty="0">
                <a:solidFill>
                  <a:prstClr val="black"/>
                </a:solidFill>
                <a:cs typeface="+mn-ea"/>
                <a:sym typeface="+mn-lt"/>
              </a:rPr>
              <a:t>场外期权定价需要预测当前至到期整段时间内的波动率，而场内期权则需要预测隐含波动率</a:t>
            </a: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endParaRPr lang="en-US" altLang="zh-CN" sz="1600" dirty="0">
              <a:solidFill>
                <a:prstClr val="black"/>
              </a:solidFill>
              <a:cs typeface="+mn-ea"/>
              <a:sym typeface="+mn-lt"/>
            </a:endParaRPr>
          </a:p>
        </p:txBody>
      </p:sp>
      <p:sp>
        <p:nvSpPr>
          <p:cNvPr id="18" name="文本框 17"/>
          <p:cNvSpPr txBox="1"/>
          <p:nvPr/>
        </p:nvSpPr>
        <p:spPr>
          <a:xfrm>
            <a:off x="338455" y="3099257"/>
            <a:ext cx="2321618" cy="369332"/>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如何估计未来波动率</a:t>
            </a:r>
          </a:p>
        </p:txBody>
      </p:sp>
      <p:sp>
        <p:nvSpPr>
          <p:cNvPr id="20" name="文本框 19"/>
          <p:cNvSpPr txBox="1"/>
          <p:nvPr/>
        </p:nvSpPr>
        <p:spPr>
          <a:xfrm>
            <a:off x="348095" y="1452712"/>
            <a:ext cx="11531485" cy="1361911"/>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sz="1600" dirty="0">
                <a:solidFill>
                  <a:prstClr val="black"/>
                </a:solidFill>
                <a:cs typeface="+mn-ea"/>
                <a:sym typeface="+mn-lt"/>
              </a:rPr>
              <a:t>将一个看涨期权分解为两个</a:t>
            </a:r>
            <a:r>
              <a:rPr lang="en-US" altLang="zh-CN" sz="1600" dirty="0">
                <a:solidFill>
                  <a:prstClr val="black"/>
                </a:solidFill>
                <a:cs typeface="+mn-ea"/>
                <a:sym typeface="+mn-lt"/>
              </a:rPr>
              <a:t>Binary Option </a:t>
            </a:r>
            <a:r>
              <a:rPr lang="zh-CN" altLang="en-US" sz="1600" dirty="0">
                <a:solidFill>
                  <a:prstClr val="black"/>
                </a:solidFill>
                <a:cs typeface="+mn-ea"/>
                <a:sym typeface="+mn-lt"/>
              </a:rPr>
              <a:t>之差：一个</a:t>
            </a:r>
            <a:r>
              <a:rPr lang="en-US" altLang="zh-CN" sz="1600" dirty="0">
                <a:solidFill>
                  <a:prstClr val="black"/>
                </a:solidFill>
                <a:cs typeface="+mn-ea"/>
                <a:sym typeface="+mn-lt"/>
              </a:rPr>
              <a:t> Asset-or-nothing Call </a:t>
            </a:r>
            <a:r>
              <a:rPr lang="zh-CN" altLang="en-US" sz="1600" dirty="0">
                <a:solidFill>
                  <a:prstClr val="black"/>
                </a:solidFill>
                <a:cs typeface="+mn-ea"/>
                <a:sym typeface="+mn-lt"/>
              </a:rPr>
              <a:t>减去</a:t>
            </a:r>
            <a:r>
              <a:rPr lang="en-US" altLang="zh-CN" sz="1600" dirty="0">
                <a:solidFill>
                  <a:prstClr val="black"/>
                </a:solidFill>
                <a:cs typeface="+mn-ea"/>
                <a:sym typeface="+mn-lt"/>
              </a:rPr>
              <a:t> </a:t>
            </a:r>
            <a:r>
              <a:rPr lang="zh-CN" altLang="en-US" sz="1600" dirty="0">
                <a:solidFill>
                  <a:prstClr val="black"/>
                </a:solidFill>
                <a:cs typeface="+mn-ea"/>
                <a:sym typeface="+mn-lt"/>
              </a:rPr>
              <a:t>一个</a:t>
            </a:r>
            <a:r>
              <a:rPr lang="en-US" altLang="zh-CN" sz="1600" dirty="0">
                <a:solidFill>
                  <a:prstClr val="black"/>
                </a:solidFill>
                <a:cs typeface="+mn-ea"/>
                <a:sym typeface="+mn-lt"/>
              </a:rPr>
              <a:t> Cash-or-nothing Call</a:t>
            </a:r>
          </a:p>
          <a:p>
            <a:pPr marR="0" lvl="0" algn="l" defTabSz="914400" rtl="0" eaLnBrk="1" fontAlgn="auto" latinLnBrk="0" hangingPunct="1">
              <a:spcAft>
                <a:spcPts val="50"/>
              </a:spcAft>
              <a:buClrTx/>
              <a:buSzTx/>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R="0" lvl="0" algn="l" defTabSz="914400" rtl="0" eaLnBrk="1" fontAlgn="auto" latinLnBrk="0" hangingPunct="1">
              <a:spcAft>
                <a:spcPts val="50"/>
              </a:spcAft>
              <a:buClrTx/>
              <a:buSzTx/>
              <a:defRPr/>
            </a:pPr>
            <a:endParaRPr lang="en-US" altLang="zh-CN" sz="1600" dirty="0">
              <a:solidFill>
                <a:prstClr val="black"/>
              </a:solidFill>
              <a:cs typeface="+mn-ea"/>
              <a:sym typeface="+mn-lt"/>
            </a:endParaRPr>
          </a:p>
          <a:p>
            <a:pPr marL="285750" marR="0" lvl="0" indent="-285750" algn="l" defTabSz="914400" rtl="0" eaLnBrk="1" fontAlgn="auto" latinLnBrk="0" hangingPunct="1">
              <a:spcAft>
                <a:spcPts val="50"/>
              </a:spcAft>
              <a:buClrTx/>
              <a:buSzTx/>
              <a:buFont typeface="Arial" panose="020B0604020202020204" pitchFamily="34" charset="0"/>
              <a:buChar char="•"/>
              <a:defRPr/>
            </a:pPr>
            <a:r>
              <a:rPr lang="en-US" altLang="zh-CN" sz="1600" i="1" dirty="0">
                <a:solidFill>
                  <a:prstClr val="black"/>
                </a:solidFill>
                <a:cs typeface="+mn-ea"/>
                <a:sym typeface="+mn-lt"/>
              </a:rPr>
              <a:t>N(</a:t>
            </a:r>
            <a:r>
              <a:rPr lang="en-US" altLang="zh-CN" sz="1600" i="1" dirty="0" err="1">
                <a:solidFill>
                  <a:prstClr val="black"/>
                </a:solidFill>
                <a:cs typeface="+mn-ea"/>
                <a:sym typeface="+mn-lt"/>
              </a:rPr>
              <a:t>d</a:t>
            </a:r>
            <a:r>
              <a:rPr lang="en-US" altLang="zh-CN" sz="1100" i="1" dirty="0" err="1">
                <a:solidFill>
                  <a:prstClr val="black"/>
                </a:solidFill>
                <a:cs typeface="+mn-ea"/>
                <a:sym typeface="+mn-lt"/>
              </a:rPr>
              <a:t>1</a:t>
            </a:r>
            <a:r>
              <a:rPr lang="en-US" altLang="zh-CN" sz="1600" i="1" dirty="0">
                <a:solidFill>
                  <a:prstClr val="black"/>
                </a:solidFill>
                <a:cs typeface="+mn-ea"/>
                <a:sym typeface="+mn-lt"/>
              </a:rPr>
              <a:t>) </a:t>
            </a:r>
            <a:r>
              <a:rPr lang="zh-CN" altLang="en-US" sz="1600" dirty="0">
                <a:solidFill>
                  <a:prstClr val="black"/>
                </a:solidFill>
                <a:cs typeface="+mn-ea"/>
                <a:sym typeface="+mn-lt"/>
              </a:rPr>
              <a:t>可以理解为</a:t>
            </a:r>
            <a:r>
              <a:rPr lang="en-US" altLang="zh-CN" sz="1600" dirty="0">
                <a:solidFill>
                  <a:prstClr val="black"/>
                </a:solidFill>
                <a:cs typeface="+mn-ea"/>
                <a:sym typeface="+mn-lt"/>
              </a:rPr>
              <a:t>in-the-money probability, </a:t>
            </a:r>
            <a:r>
              <a:rPr lang="zh-CN" altLang="en-US" sz="1600" dirty="0">
                <a:solidFill>
                  <a:prstClr val="black"/>
                </a:solidFill>
                <a:cs typeface="+mn-ea"/>
                <a:sym typeface="+mn-lt"/>
              </a:rPr>
              <a:t>所以</a:t>
            </a:r>
            <a:r>
              <a:rPr kumimoji="0" lang="zh-CN" altLang="en-US" sz="1600" b="0" i="0" u="none" strike="noStrike" kern="1200" cap="none" spc="0" normalizeH="0" baseline="0" noProof="0" dirty="0">
                <a:ln>
                  <a:noFill/>
                </a:ln>
                <a:solidFill>
                  <a:prstClr val="black"/>
                </a:solidFill>
                <a:effectLst/>
                <a:uLnTx/>
                <a:uFillTx/>
                <a:cs typeface="+mn-ea"/>
                <a:sym typeface="+mn-lt"/>
              </a:rPr>
              <a:t>前半部分代表</a:t>
            </a:r>
            <a:r>
              <a:rPr kumimoji="0" lang="en-US" altLang="zh-CN" sz="1600" b="0" i="0" u="none" strike="noStrike" kern="1200" cap="none" spc="0" normalizeH="0" baseline="0" noProof="0" dirty="0">
                <a:ln>
                  <a:noFill/>
                </a:ln>
                <a:solidFill>
                  <a:prstClr val="black"/>
                </a:solidFill>
                <a:effectLst/>
                <a:uLnTx/>
                <a:uFillTx/>
                <a:cs typeface="+mn-ea"/>
                <a:sym typeface="+mn-lt"/>
              </a:rPr>
              <a:t>Asset-or-nothing Call</a:t>
            </a:r>
            <a:r>
              <a:rPr kumimoji="0" lang="zh-CN" altLang="en-US" sz="1600" b="0" i="0" u="none" strike="noStrike" kern="1200" cap="none" spc="0" normalizeH="0" baseline="0" noProof="0" dirty="0">
                <a:ln>
                  <a:noFill/>
                </a:ln>
                <a:solidFill>
                  <a:prstClr val="black"/>
                </a:solidFill>
                <a:effectLst/>
                <a:uLnTx/>
                <a:uFillTx/>
                <a:cs typeface="+mn-ea"/>
                <a:sym typeface="+mn-lt"/>
              </a:rPr>
              <a:t>的价值</a:t>
            </a:r>
            <a:r>
              <a:rPr lang="zh-CN" altLang="en-US" sz="1600" dirty="0">
                <a:solidFill>
                  <a:prstClr val="black"/>
                </a:solidFill>
                <a:cs typeface="+mn-ea"/>
                <a:sym typeface="+mn-lt"/>
              </a:rPr>
              <a:t>，而后半部分代表</a:t>
            </a:r>
            <a:r>
              <a:rPr lang="en-US" altLang="zh-CN" sz="1600" dirty="0">
                <a:solidFill>
                  <a:prstClr val="black"/>
                </a:solidFill>
                <a:cs typeface="+mn-ea"/>
                <a:sym typeface="+mn-lt"/>
              </a:rPr>
              <a:t>Cash-or-nothing Call </a:t>
            </a:r>
            <a:r>
              <a:rPr lang="zh-CN" altLang="en-US" sz="1600" dirty="0">
                <a:solidFill>
                  <a:prstClr val="black"/>
                </a:solidFill>
                <a:cs typeface="+mn-ea"/>
                <a:sym typeface="+mn-lt"/>
              </a:rPr>
              <a:t>的价值</a:t>
            </a:r>
            <a:endParaRPr kumimoji="0" lang="en-US" altLang="zh-CN" sz="1600" b="0" i="0" u="none" strike="noStrike" kern="1200" cap="none" spc="0" normalizeH="0" baseline="0" noProof="0" dirty="0">
              <a:ln>
                <a:noFill/>
              </a:ln>
              <a:solidFill>
                <a:prstClr val="black"/>
              </a:solidFill>
              <a:effectLst/>
              <a:uLnTx/>
              <a:uFillTx/>
              <a:cs typeface="+mn-ea"/>
              <a:sym typeface="+mn-lt"/>
            </a:endParaRPr>
          </a:p>
        </p:txBody>
      </p:sp>
      <mc:AlternateContent xmlns:mc="http://schemas.openxmlformats.org/markup-compatibility/2006" xmlns:a14="http://schemas.microsoft.com/office/drawing/2010/main">
        <mc:Choice Requires="a14">
          <p:sp>
            <p:nvSpPr>
              <p:cNvPr id="3" name="矩形 2"/>
              <p:cNvSpPr/>
              <p:nvPr/>
            </p:nvSpPr>
            <p:spPr>
              <a:xfrm>
                <a:off x="3483115" y="1818150"/>
                <a:ext cx="29720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𝐶</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a:rPr lang="zh-CN" altLang="en-US" i="0">
                              <a:latin typeface="Cambria Math" panose="02040503050406030204" pitchFamily="18" charset="0"/>
                            </a:rPr>
                            <m:t>1</m:t>
                          </m:r>
                        </m:sub>
                      </m:sSub>
                      <m:r>
                        <a:rPr lang="zh-CN" altLang="en-US" i="1">
                          <a:latin typeface="Cambria Math" panose="02040503050406030204" pitchFamily="18" charset="0"/>
                        </a:rPr>
                        <m:t>𝑁</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0">
                                  <a:latin typeface="Cambria Math" panose="02040503050406030204" pitchFamily="18" charset="0"/>
                                </a:rPr>
                                <m:t>1</m:t>
                              </m:r>
                            </m:sub>
                          </m:sSub>
                        </m:e>
                      </m:d>
                      <m:r>
                        <a:rPr lang="zh-CN" altLang="en-US" i="1">
                          <a:latin typeface="Cambria Math" panose="02040503050406030204" pitchFamily="18" charset="0"/>
                        </a:rPr>
                        <m:t>𝑆</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a:rPr lang="zh-CN" altLang="en-US" i="0">
                              <a:latin typeface="Cambria Math" panose="02040503050406030204" pitchFamily="18" charset="0"/>
                            </a:rPr>
                            <m:t>2</m:t>
                          </m:r>
                        </m:sub>
                      </m:sSub>
                      <m:r>
                        <a:rPr lang="zh-CN" altLang="en-US" i="1">
                          <a:latin typeface="Cambria Math" panose="02040503050406030204" pitchFamily="18" charset="0"/>
                        </a:rPr>
                        <m:t>𝑁</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0">
                                  <a:latin typeface="Cambria Math" panose="02040503050406030204" pitchFamily="18" charset="0"/>
                                </a:rPr>
                                <m:t>2</m:t>
                              </m:r>
                            </m:sub>
                          </m:sSub>
                        </m:e>
                      </m:d>
                      <m:r>
                        <a:rPr lang="zh-CN" altLang="en-US" i="1">
                          <a:latin typeface="Cambria Math" panose="02040503050406030204" pitchFamily="18" charset="0"/>
                        </a:rPr>
                        <m:t>𝐾</m:t>
                      </m:r>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3483115" y="1818150"/>
                <a:ext cx="2972096" cy="369332"/>
              </a:xfrm>
              <a:prstGeom prst="rect">
                <a:avLst/>
              </a:prstGeom>
              <a:blipFill rotWithShape="1">
                <a:blip r:embed="rId3"/>
                <a:stretch>
                  <a:fillRect l="-5" t="-39" r="15" b="1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253740" y="3557514"/>
                <a:ext cx="4346062" cy="9305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𝜎</m:t>
                          </m:r>
                        </m:e>
                        <m:sub>
                          <m:r>
                            <m:rPr>
                              <m:nor/>
                            </m:rPr>
                            <a:rPr lang="zh-CN" altLang="en-US" sz="1400" i="1">
                              <a:latin typeface="Cambria Math" panose="02040503050406030204" pitchFamily="18" charset="0"/>
                            </a:rPr>
                            <m:t>Close</m:t>
                          </m:r>
                          <m:r>
                            <m:rPr>
                              <m:nor/>
                            </m:rPr>
                            <a:rPr lang="zh-CN" altLang="en-US" sz="1400" i="1">
                              <a:latin typeface="Cambria Math" panose="02040503050406030204" pitchFamily="18" charset="0"/>
                            </a:rPr>
                            <m:t>−</m:t>
                          </m:r>
                          <m:r>
                            <m:rPr>
                              <m:nor/>
                            </m:rPr>
                            <a:rPr lang="zh-CN" altLang="en-US" sz="1400" i="1">
                              <a:latin typeface="Cambria Math" panose="02040503050406030204" pitchFamily="18" charset="0"/>
                            </a:rPr>
                            <m:t>to</m:t>
                          </m:r>
                          <m:r>
                            <m:rPr>
                              <m:nor/>
                            </m:rPr>
                            <a:rPr lang="zh-CN" altLang="en-US" sz="1400" i="1">
                              <a:latin typeface="Cambria Math" panose="02040503050406030204" pitchFamily="18" charset="0"/>
                            </a:rPr>
                            <m:t>−</m:t>
                          </m:r>
                          <m:r>
                            <m:rPr>
                              <m:nor/>
                            </m:rPr>
                            <a:rPr lang="zh-CN" altLang="en-US" sz="1400" i="1">
                              <a:latin typeface="Cambria Math" panose="02040503050406030204" pitchFamily="18" charset="0"/>
                            </a:rPr>
                            <m:t>Close</m:t>
                          </m:r>
                          <m:r>
                            <m:rPr>
                              <m:nor/>
                            </m:rPr>
                            <a:rPr lang="zh-CN" altLang="en-US" sz="1400" i="1">
                              <a:latin typeface="Cambria Math" panose="02040503050406030204" pitchFamily="18" charset="0"/>
                            </a:rPr>
                            <m:t> </m:t>
                          </m:r>
                        </m:sub>
                      </m:sSub>
                      <m:r>
                        <a:rPr lang="zh-CN" altLang="en-US" sz="1400" i="0">
                          <a:latin typeface="Cambria Math" panose="02040503050406030204" pitchFamily="18" charset="0"/>
                        </a:rPr>
                        <m:t>=</m:t>
                      </m:r>
                      <m:rad>
                        <m:radPr>
                          <m:degHide m:val="on"/>
                          <m:ctrlPr>
                            <a:rPr lang="zh-CN" altLang="en-US" sz="1400" i="1">
                              <a:latin typeface="Cambria Math" panose="02040503050406030204" pitchFamily="18" charset="0"/>
                            </a:rPr>
                          </m:ctrlPr>
                        </m:radPr>
                        <m:deg/>
                        <m:e>
                          <m:r>
                            <a:rPr lang="zh-CN" altLang="en-US" sz="1400" i="1">
                              <a:latin typeface="Cambria Math" panose="02040503050406030204" pitchFamily="18" charset="0"/>
                            </a:rPr>
                            <m:t>𝑁</m:t>
                          </m:r>
                        </m:e>
                      </m:rad>
                      <m:rad>
                        <m:radPr>
                          <m:degHide m:val="on"/>
                          <m:ctrlPr>
                            <a:rPr lang="zh-CN" altLang="en-US" sz="1400" i="1">
                              <a:latin typeface="Cambria Math" panose="02040503050406030204" pitchFamily="18" charset="0"/>
                            </a:rPr>
                          </m:ctrlPr>
                        </m:radPr>
                        <m:deg/>
                        <m:e>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r>
                                <a:rPr lang="zh-CN" altLang="en-US" sz="1400" i="1">
                                  <a:latin typeface="Cambria Math" panose="02040503050406030204" pitchFamily="18" charset="0"/>
                                </a:rPr>
                                <m:t>𝑛</m:t>
                              </m:r>
                              <m:r>
                                <a:rPr lang="zh-CN" altLang="en-US" sz="1400" i="0">
                                  <a:latin typeface="Cambria Math" panose="02040503050406030204" pitchFamily="18" charset="0"/>
                                </a:rPr>
                                <m:t>−1</m:t>
                              </m:r>
                            </m:den>
                          </m:f>
                          <m:nary>
                            <m:naryPr>
                              <m:chr m:val="∑"/>
                              <m:limLoc m:val="undOvr"/>
                              <m:grow m:val="on"/>
                              <m:ctrlPr>
                                <a:rPr lang="zh-CN" altLang="en-US" sz="1400" i="1">
                                  <a:latin typeface="Cambria Math" panose="02040503050406030204" pitchFamily="18" charset="0"/>
                                </a:rPr>
                              </m:ctrlPr>
                            </m:naryPr>
                            <m:sub>
                              <m:r>
                                <a:rPr lang="zh-CN" altLang="en-US" sz="1400" i="1">
                                  <a:latin typeface="Cambria Math" panose="02040503050406030204" pitchFamily="18" charset="0"/>
                                </a:rPr>
                                <m:t>𝑖</m:t>
                              </m:r>
                              <m:r>
                                <a:rPr lang="zh-CN" altLang="en-US" sz="1400" i="0">
                                  <a:latin typeface="Cambria Math" panose="02040503050406030204" pitchFamily="18" charset="0"/>
                                </a:rPr>
                                <m:t>=1</m:t>
                              </m:r>
                            </m:sub>
                            <m:sup>
                              <m:r>
                                <a:rPr lang="zh-CN" altLang="en-US" sz="1400" i="1">
                                  <a:latin typeface="Cambria Math" panose="02040503050406030204" pitchFamily="18" charset="0"/>
                                </a:rPr>
                                <m:t>𝑛</m:t>
                              </m:r>
                            </m:sup>
                            <m:e>
                              <m:r>
                                <a:rPr lang="zh-CN" altLang="en-US" sz="1400" i="0">
                                  <a:latin typeface="Cambria Math" panose="02040503050406030204" pitchFamily="18" charset="0"/>
                                </a:rPr>
                                <m:t> </m:t>
                              </m:r>
                            </m:e>
                          </m:nary>
                          <m:sSup>
                            <m:sSupPr>
                              <m:ctrlPr>
                                <a:rPr lang="zh-CN" altLang="en-US" sz="1400" i="1">
                                  <a:latin typeface="Cambria Math" panose="02040503050406030204" pitchFamily="18" charset="0"/>
                                </a:rPr>
                              </m:ctrlPr>
                            </m:sSupPr>
                            <m:e>
                              <m:d>
                                <m:dPr>
                                  <m:begChr m:val="["/>
                                  <m:endChr m:val="]"/>
                                  <m:ctrlPr>
                                    <a:rPr lang="zh-CN" altLang="en-US" sz="1400" i="1">
                                      <a:latin typeface="Cambria Math" panose="02040503050406030204" pitchFamily="18" charset="0"/>
                                    </a:rPr>
                                  </m:ctrlPr>
                                </m:dPr>
                                <m:e>
                                  <m:func>
                                    <m:funcPr>
                                      <m:ctrlPr>
                                        <a:rPr lang="zh-CN" altLang="en-US" sz="1400" i="1">
                                          <a:latin typeface="Cambria Math" panose="02040503050406030204" pitchFamily="18" charset="0"/>
                                        </a:rPr>
                                      </m:ctrlPr>
                                    </m:funcPr>
                                    <m:fName>
                                      <m:r>
                                        <a:rPr lang="zh-CN" altLang="en-US" sz="1400" i="1">
                                          <a:latin typeface="Cambria Math" panose="02040503050406030204" pitchFamily="18" charset="0"/>
                                        </a:rPr>
                                        <m:t>𝑙𝑛</m:t>
                                      </m:r>
                                    </m:fName>
                                    <m:e>
                                      <m:d>
                                        <m:dPr>
                                          <m:ctrlPr>
                                            <a:rPr lang="zh-CN" altLang="en-US" sz="1400" i="1">
                                              <a:latin typeface="Cambria Math" panose="02040503050406030204" pitchFamily="18" charset="0"/>
                                            </a:rPr>
                                          </m:ctrlPr>
                                        </m:dPr>
                                        <m:e>
                                          <m:f>
                                            <m:fPr>
                                              <m:ctrlPr>
                                                <a:rPr lang="zh-CN" altLang="en-US" sz="1400" i="1">
                                                  <a:latin typeface="Cambria Math" panose="02040503050406030204" pitchFamily="18" charset="0"/>
                                                </a:rPr>
                                              </m:ctrlPr>
                                            </m:fPr>
                                            <m:num>
                                              <m:sSub>
                                                <m:sSubPr>
                                                  <m:ctrlPr>
                                                    <a:rPr lang="zh-CN" altLang="en-US" sz="1400" i="1">
                                                      <a:latin typeface="Cambria Math" panose="02040503050406030204" pitchFamily="18" charset="0"/>
                                                    </a:rPr>
                                                  </m:ctrlPr>
                                                </m:sSubPr>
                                                <m:e>
                                                  <m:r>
                                                    <m:rPr>
                                                      <m:nor/>
                                                    </m:rPr>
                                                    <a:rPr lang="zh-CN" altLang="en-US" sz="1400" i="1">
                                                      <a:latin typeface="Cambria Math" panose="02040503050406030204" pitchFamily="18" charset="0"/>
                                                    </a:rPr>
                                                    <m:t> </m:t>
                                                  </m:r>
                                                  <m:r>
                                                    <m:rPr>
                                                      <m:nor/>
                                                    </m:rPr>
                                                    <a:rPr lang="zh-CN" altLang="en-US" sz="1400" i="1">
                                                      <a:latin typeface="Cambria Math" panose="02040503050406030204" pitchFamily="18" charset="0"/>
                                                    </a:rPr>
                                                    <m:t>Close</m:t>
                                                  </m:r>
                                                  <m:r>
                                                    <m:rPr>
                                                      <m:nor/>
                                                    </m:rPr>
                                                    <a:rPr lang="zh-CN" altLang="en-US" sz="1400" i="1">
                                                      <a:latin typeface="Cambria Math" panose="02040503050406030204" pitchFamily="18" charset="0"/>
                                                    </a:rPr>
                                                    <m:t> </m:t>
                                                  </m:r>
                                                </m:e>
                                                <m:sub>
                                                  <m:r>
                                                    <a:rPr lang="zh-CN" altLang="en-US" sz="1400" i="1">
                                                      <a:latin typeface="Cambria Math" panose="02040503050406030204" pitchFamily="18" charset="0"/>
                                                    </a:rPr>
                                                    <m:t>𝑖</m:t>
                                                  </m:r>
                                                  <m:r>
                                                    <a:rPr lang="zh-CN" altLang="en-US" sz="1400" i="0">
                                                      <a:latin typeface="Cambria Math" panose="02040503050406030204" pitchFamily="18" charset="0"/>
                                                    </a:rPr>
                                                    <m:t>+1</m:t>
                                                  </m:r>
                                                </m:sub>
                                              </m:sSub>
                                            </m:num>
                                            <m:den>
                                              <m:sSub>
                                                <m:sSubPr>
                                                  <m:ctrlPr>
                                                    <a:rPr lang="zh-CN" altLang="en-US" sz="1400" i="1">
                                                      <a:latin typeface="Cambria Math" panose="02040503050406030204" pitchFamily="18" charset="0"/>
                                                    </a:rPr>
                                                  </m:ctrlPr>
                                                </m:sSubPr>
                                                <m:e>
                                                  <m:r>
                                                    <m:rPr>
                                                      <m:nor/>
                                                    </m:rPr>
                                                    <a:rPr lang="zh-CN" altLang="en-US" sz="1400" i="1">
                                                      <a:latin typeface="Cambria Math" panose="02040503050406030204" pitchFamily="18" charset="0"/>
                                                    </a:rPr>
                                                    <m:t> </m:t>
                                                  </m:r>
                                                  <m:r>
                                                    <m:rPr>
                                                      <m:nor/>
                                                    </m:rPr>
                                                    <a:rPr lang="zh-CN" altLang="en-US" sz="1400" i="1">
                                                      <a:latin typeface="Cambria Math" panose="02040503050406030204" pitchFamily="18" charset="0"/>
                                                    </a:rPr>
                                                    <m:t>Close</m:t>
                                                  </m:r>
                                                  <m:r>
                                                    <m:rPr>
                                                      <m:nor/>
                                                    </m:rPr>
                                                    <a:rPr lang="zh-CN" altLang="en-US" sz="1400" i="1">
                                                      <a:latin typeface="Cambria Math" panose="02040503050406030204" pitchFamily="18" charset="0"/>
                                                    </a:rPr>
                                                    <m:t> </m:t>
                                                  </m:r>
                                                </m:e>
                                                <m:sub>
                                                  <m:r>
                                                    <a:rPr lang="zh-CN" altLang="en-US" sz="1400" i="1">
                                                      <a:latin typeface="Cambria Math" panose="02040503050406030204" pitchFamily="18" charset="0"/>
                                                    </a:rPr>
                                                    <m:t>𝑖</m:t>
                                                  </m:r>
                                                </m:sub>
                                              </m:sSub>
                                            </m:den>
                                          </m:f>
                                        </m:e>
                                      </m:d>
                                    </m:e>
                                  </m:func>
                                </m:e>
                              </m:d>
                            </m:e>
                            <m:sup>
                              <m:r>
                                <a:rPr lang="zh-CN" altLang="en-US" sz="1400" i="0">
                                  <a:latin typeface="Cambria Math" panose="02040503050406030204" pitchFamily="18" charset="0"/>
                                </a:rPr>
                                <m:t>2</m:t>
                              </m:r>
                            </m:sup>
                          </m:sSup>
                        </m:e>
                      </m:rad>
                    </m:oMath>
                  </m:oMathPara>
                </a14:m>
                <a:endParaRPr lang="zh-CN" altLang="en-US" sz="1400" dirty="0"/>
              </a:p>
            </p:txBody>
          </p:sp>
        </mc:Choice>
        <mc:Fallback xmlns="">
          <p:sp>
            <p:nvSpPr>
              <p:cNvPr id="4" name="矩形 3"/>
              <p:cNvSpPr>
                <a:spLocks noRot="1" noChangeAspect="1" noMove="1" noResize="1" noEditPoints="1" noAdjustHandles="1" noChangeArrowheads="1" noChangeShapeType="1" noTextEdit="1"/>
              </p:cNvSpPr>
              <p:nvPr/>
            </p:nvSpPr>
            <p:spPr>
              <a:xfrm>
                <a:off x="3253740" y="3557514"/>
                <a:ext cx="4346062" cy="930511"/>
              </a:xfrm>
              <a:prstGeom prst="rect">
                <a:avLst/>
              </a:prstGeom>
              <a:blipFill rotWithShape="1">
                <a:blip r:embed="rId4"/>
                <a:stretch>
                  <a:fillRect t="-26" r="3" b="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35618" y="4441904"/>
                <a:ext cx="10041487" cy="9305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𝜎</m:t>
                          </m:r>
                        </m:e>
                        <m:sub>
                          <m:r>
                            <a:rPr lang="zh-CN" altLang="en-US" sz="1400" i="1">
                              <a:latin typeface="Cambria Math" panose="02040503050406030204" pitchFamily="18" charset="0"/>
                            </a:rPr>
                            <m:t>𝐺𝐾𝑌𝑍</m:t>
                          </m:r>
                        </m:sub>
                      </m:sSub>
                      <m:r>
                        <a:rPr lang="zh-CN" altLang="en-US" sz="1400" i="0">
                          <a:latin typeface="Cambria Math" panose="02040503050406030204" pitchFamily="18" charset="0"/>
                        </a:rPr>
                        <m:t>= </m:t>
                      </m:r>
                      <m:rad>
                        <m:radPr>
                          <m:degHide m:val="on"/>
                          <m:ctrlPr>
                            <a:rPr lang="zh-CN" altLang="en-US" sz="1400" i="1">
                              <a:latin typeface="Cambria Math" panose="02040503050406030204" pitchFamily="18" charset="0"/>
                            </a:rPr>
                          </m:ctrlPr>
                        </m:radPr>
                        <m:deg/>
                        <m:e>
                          <m:r>
                            <a:rPr lang="zh-CN" altLang="en-US" sz="1400" i="1">
                              <a:latin typeface="Cambria Math" panose="02040503050406030204" pitchFamily="18" charset="0"/>
                            </a:rPr>
                            <m:t>𝑁</m:t>
                          </m:r>
                        </m:e>
                      </m:rad>
                      <m:rad>
                        <m:radPr>
                          <m:degHide m:val="on"/>
                          <m:ctrlPr>
                            <a:rPr lang="zh-CN" altLang="en-US" sz="1400" i="1">
                              <a:latin typeface="Cambria Math" panose="02040503050406030204" pitchFamily="18" charset="0"/>
                            </a:rPr>
                          </m:ctrlPr>
                        </m:radPr>
                        <m:deg/>
                        <m:e>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r>
                                <a:rPr lang="zh-CN" altLang="en-US" sz="1400" i="1">
                                  <a:latin typeface="Cambria Math" panose="02040503050406030204" pitchFamily="18" charset="0"/>
                                </a:rPr>
                                <m:t>𝑛</m:t>
                              </m:r>
                            </m:den>
                          </m:f>
                          <m:nary>
                            <m:naryPr>
                              <m:chr m:val="∑"/>
                              <m:limLoc m:val="undOvr"/>
                              <m:grow m:val="on"/>
                              <m:ctrlPr>
                                <a:rPr lang="zh-CN" altLang="en-US" sz="1400" i="1">
                                  <a:latin typeface="Cambria Math" panose="02040503050406030204" pitchFamily="18" charset="0"/>
                                </a:rPr>
                              </m:ctrlPr>
                            </m:naryPr>
                            <m:sub>
                              <m:r>
                                <a:rPr lang="zh-CN" altLang="en-US" sz="1400" i="1">
                                  <a:latin typeface="Cambria Math" panose="02040503050406030204" pitchFamily="18" charset="0"/>
                                </a:rPr>
                                <m:t>𝑖</m:t>
                              </m:r>
                              <m:r>
                                <a:rPr lang="zh-CN" altLang="en-US" sz="1400" i="0">
                                  <a:latin typeface="Cambria Math" panose="02040503050406030204" pitchFamily="18" charset="0"/>
                                </a:rPr>
                                <m:t>=1</m:t>
                              </m:r>
                            </m:sub>
                            <m:sup>
                              <m:r>
                                <a:rPr lang="zh-CN" altLang="en-US" sz="1400" i="1">
                                  <a:latin typeface="Cambria Math" panose="02040503050406030204" pitchFamily="18" charset="0"/>
                                </a:rPr>
                                <m:t>𝑛</m:t>
                              </m:r>
                            </m:sup>
                            <m:e>
                              <m:r>
                                <a:rPr lang="zh-CN" altLang="en-US" sz="1400" i="0">
                                  <a:latin typeface="Cambria Math" panose="02040503050406030204" pitchFamily="18" charset="0"/>
                                </a:rPr>
                                <m:t> </m:t>
                              </m:r>
                            </m:e>
                          </m:nary>
                          <m:d>
                            <m:dPr>
                              <m:begChr m:val="{"/>
                              <m:endChr m:val="}"/>
                              <m:ctrlPr>
                                <a:rPr lang="zh-CN" altLang="en-US" sz="1400" i="1">
                                  <a:latin typeface="Cambria Math" panose="02040503050406030204" pitchFamily="18" charset="0"/>
                                </a:rPr>
                              </m:ctrlPr>
                            </m:dPr>
                            <m:e>
                              <m:sSup>
                                <m:sSupPr>
                                  <m:ctrlPr>
                                    <a:rPr lang="zh-CN" altLang="en-US" sz="1400" i="1">
                                      <a:latin typeface="Cambria Math" panose="02040503050406030204" pitchFamily="18" charset="0"/>
                                    </a:rPr>
                                  </m:ctrlPr>
                                </m:sSupPr>
                                <m:e>
                                  <m:d>
                                    <m:dPr>
                                      <m:begChr m:val="["/>
                                      <m:endChr m:val="]"/>
                                      <m:ctrlPr>
                                        <a:rPr lang="zh-CN" altLang="en-US" sz="1400" i="1">
                                          <a:latin typeface="Cambria Math" panose="02040503050406030204" pitchFamily="18" charset="0"/>
                                        </a:rPr>
                                      </m:ctrlPr>
                                    </m:dPr>
                                    <m:e>
                                      <m:func>
                                        <m:funcPr>
                                          <m:ctrlPr>
                                            <a:rPr lang="zh-CN" altLang="en-US" sz="1400" i="1">
                                              <a:latin typeface="Cambria Math" panose="02040503050406030204" pitchFamily="18" charset="0"/>
                                            </a:rPr>
                                          </m:ctrlPr>
                                        </m:funcPr>
                                        <m:fName>
                                          <m:r>
                                            <a:rPr lang="zh-CN" altLang="en-US" sz="1400" i="1">
                                              <a:latin typeface="Cambria Math" panose="02040503050406030204" pitchFamily="18" charset="0"/>
                                            </a:rPr>
                                            <m:t>𝑙𝑛</m:t>
                                          </m:r>
                                        </m:fName>
                                        <m:e>
                                          <m:d>
                                            <m:dPr>
                                              <m:ctrlPr>
                                                <a:rPr lang="zh-CN" altLang="en-US" sz="1400" i="1">
                                                  <a:latin typeface="Cambria Math" panose="02040503050406030204" pitchFamily="18" charset="0"/>
                                                </a:rPr>
                                              </m:ctrlPr>
                                            </m:dPr>
                                            <m:e>
                                              <m:f>
                                                <m:fPr>
                                                  <m:ctrlPr>
                                                    <a:rPr lang="zh-CN" altLang="en-US" sz="1400" i="1">
                                                      <a:latin typeface="Cambria Math" panose="02040503050406030204" pitchFamily="18" charset="0"/>
                                                    </a:rPr>
                                                  </m:ctrlPr>
                                                </m:fPr>
                                                <m:num>
                                                  <m:sSub>
                                                    <m:sSubPr>
                                                      <m:ctrlPr>
                                                        <a:rPr lang="zh-CN" altLang="en-US" sz="1400" i="1">
                                                          <a:latin typeface="Cambria Math" panose="02040503050406030204" pitchFamily="18" charset="0"/>
                                                        </a:rPr>
                                                      </m:ctrlPr>
                                                    </m:sSubPr>
                                                    <m:e>
                                                      <m:r>
                                                        <m:rPr>
                                                          <m:nor/>
                                                        </m:rPr>
                                                        <a:rPr lang="zh-CN" altLang="en-US" sz="1400" i="1">
                                                          <a:latin typeface="Cambria Math" panose="02040503050406030204" pitchFamily="18" charset="0"/>
                                                        </a:rPr>
                                                        <m:t> </m:t>
                                                      </m:r>
                                                      <m:r>
                                                        <m:rPr>
                                                          <m:nor/>
                                                        </m:rPr>
                                                        <a:rPr lang="zh-CN" altLang="en-US" sz="1400" i="1">
                                                          <a:latin typeface="Cambria Math" panose="02040503050406030204" pitchFamily="18" charset="0"/>
                                                        </a:rPr>
                                                        <m:t>open</m:t>
                                                      </m:r>
                                                      <m:r>
                                                        <m:rPr>
                                                          <m:nor/>
                                                        </m:rPr>
                                                        <a:rPr lang="zh-CN" altLang="en-US" sz="1400" i="1">
                                                          <a:latin typeface="Cambria Math" panose="02040503050406030204" pitchFamily="18" charset="0"/>
                                                        </a:rPr>
                                                        <m:t> </m:t>
                                                      </m:r>
                                                    </m:e>
                                                    <m:sub>
                                                      <m:r>
                                                        <a:rPr lang="zh-CN" altLang="en-US" sz="1400" i="1">
                                                          <a:latin typeface="Cambria Math" panose="02040503050406030204" pitchFamily="18" charset="0"/>
                                                        </a:rPr>
                                                        <m:t>𝑖</m:t>
                                                      </m:r>
                                                    </m:sub>
                                                  </m:sSub>
                                                </m:num>
                                                <m:den>
                                                  <m:sSub>
                                                    <m:sSubPr>
                                                      <m:ctrlPr>
                                                        <a:rPr lang="zh-CN" altLang="en-US" sz="1400" i="1">
                                                          <a:latin typeface="Cambria Math" panose="02040503050406030204" pitchFamily="18" charset="0"/>
                                                        </a:rPr>
                                                      </m:ctrlPr>
                                                    </m:sSubPr>
                                                    <m:e>
                                                      <m:r>
                                                        <m:rPr>
                                                          <m:nor/>
                                                        </m:rPr>
                                                        <a:rPr lang="zh-CN" altLang="en-US" sz="1400" i="1">
                                                          <a:latin typeface="Cambria Math" panose="02040503050406030204" pitchFamily="18" charset="0"/>
                                                        </a:rPr>
                                                        <m:t> </m:t>
                                                      </m:r>
                                                      <m:r>
                                                        <m:rPr>
                                                          <m:nor/>
                                                        </m:rPr>
                                                        <a:rPr lang="zh-CN" altLang="en-US" sz="1400" i="1">
                                                          <a:latin typeface="Cambria Math" panose="02040503050406030204" pitchFamily="18" charset="0"/>
                                                        </a:rPr>
                                                        <m:t>Close</m:t>
                                                      </m:r>
                                                      <m:r>
                                                        <m:rPr>
                                                          <m:nor/>
                                                        </m:rPr>
                                                        <a:rPr lang="zh-CN" altLang="en-US" sz="1400" i="1">
                                                          <a:latin typeface="Cambria Math" panose="02040503050406030204" pitchFamily="18" charset="0"/>
                                                        </a:rPr>
                                                        <m:t> </m:t>
                                                      </m:r>
                                                    </m:e>
                                                    <m:sub>
                                                      <m:r>
                                                        <a:rPr lang="zh-CN" altLang="en-US" sz="1400" i="1">
                                                          <a:latin typeface="Cambria Math" panose="02040503050406030204" pitchFamily="18" charset="0"/>
                                                        </a:rPr>
                                                        <m:t>𝑖</m:t>
                                                      </m:r>
                                                      <m:r>
                                                        <a:rPr lang="zh-CN" altLang="en-US" sz="1400" i="0">
                                                          <a:latin typeface="Cambria Math" panose="02040503050406030204" pitchFamily="18" charset="0"/>
                                                        </a:rPr>
                                                        <m:t>−1</m:t>
                                                      </m:r>
                                                    </m:sub>
                                                  </m:sSub>
                                                </m:den>
                                              </m:f>
                                            </m:e>
                                          </m:d>
                                        </m:e>
                                      </m:func>
                                    </m:e>
                                  </m:d>
                                </m:e>
                                <m:sup>
                                  <m:r>
                                    <a:rPr lang="zh-CN" altLang="en-US" sz="1400" i="0">
                                      <a:latin typeface="Cambria Math" panose="02040503050406030204" pitchFamily="18" charset="0"/>
                                    </a:rPr>
                                    <m:t>2</m:t>
                                  </m:r>
                                </m:sup>
                              </m:sSup>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r>
                                    <a:rPr lang="zh-CN" altLang="en-US" sz="1400" i="0">
                                      <a:latin typeface="Cambria Math" panose="02040503050406030204" pitchFamily="18" charset="0"/>
                                    </a:rPr>
                                    <m:t>2</m:t>
                                  </m:r>
                                </m:den>
                              </m:f>
                              <m:sSup>
                                <m:sSupPr>
                                  <m:ctrlPr>
                                    <a:rPr lang="zh-CN" altLang="en-US" sz="1400" i="1">
                                      <a:latin typeface="Cambria Math" panose="02040503050406030204" pitchFamily="18" charset="0"/>
                                    </a:rPr>
                                  </m:ctrlPr>
                                </m:sSupPr>
                                <m:e>
                                  <m:d>
                                    <m:dPr>
                                      <m:begChr m:val="["/>
                                      <m:endChr m:val="]"/>
                                      <m:ctrlPr>
                                        <a:rPr lang="zh-CN" altLang="en-US" sz="1400" i="1">
                                          <a:latin typeface="Cambria Math" panose="02040503050406030204" pitchFamily="18" charset="0"/>
                                        </a:rPr>
                                      </m:ctrlPr>
                                    </m:dPr>
                                    <m:e>
                                      <m:func>
                                        <m:funcPr>
                                          <m:ctrlPr>
                                            <a:rPr lang="zh-CN" altLang="en-US" sz="1400" i="1">
                                              <a:latin typeface="Cambria Math" panose="02040503050406030204" pitchFamily="18" charset="0"/>
                                            </a:rPr>
                                          </m:ctrlPr>
                                        </m:funcPr>
                                        <m:fName>
                                          <m:r>
                                            <a:rPr lang="zh-CN" altLang="en-US" sz="1400" i="1">
                                              <a:latin typeface="Cambria Math" panose="02040503050406030204" pitchFamily="18" charset="0"/>
                                            </a:rPr>
                                            <m:t>𝑙𝑛</m:t>
                                          </m:r>
                                        </m:fName>
                                        <m:e>
                                          <m:d>
                                            <m:dPr>
                                              <m:ctrlPr>
                                                <a:rPr lang="zh-CN" altLang="en-US" sz="1400" i="1">
                                                  <a:latin typeface="Cambria Math" panose="02040503050406030204" pitchFamily="18" charset="0"/>
                                                </a:rPr>
                                              </m:ctrlPr>
                                            </m:dPr>
                                            <m:e>
                                              <m:f>
                                                <m:fPr>
                                                  <m:ctrlPr>
                                                    <a:rPr lang="zh-CN" altLang="en-US" sz="1400" i="1">
                                                      <a:latin typeface="Cambria Math" panose="02040503050406030204" pitchFamily="18" charset="0"/>
                                                    </a:rPr>
                                                  </m:ctrlPr>
                                                </m:fPr>
                                                <m:num>
                                                  <m:sSub>
                                                    <m:sSubPr>
                                                      <m:ctrlPr>
                                                        <a:rPr lang="zh-CN" altLang="en-US" sz="1400" i="1">
                                                          <a:latin typeface="Cambria Math" panose="02040503050406030204" pitchFamily="18" charset="0"/>
                                                        </a:rPr>
                                                      </m:ctrlPr>
                                                    </m:sSubPr>
                                                    <m:e>
                                                      <m:r>
                                                        <m:rPr>
                                                          <m:nor/>
                                                        </m:rPr>
                                                        <a:rPr lang="zh-CN" altLang="en-US" sz="1400" i="1">
                                                          <a:latin typeface="Cambria Math" panose="02040503050406030204" pitchFamily="18" charset="0"/>
                                                        </a:rPr>
                                                        <m:t> </m:t>
                                                      </m:r>
                                                      <m:r>
                                                        <m:rPr>
                                                          <m:nor/>
                                                        </m:rPr>
                                                        <a:rPr lang="zh-CN" altLang="en-US" sz="1400" i="1">
                                                          <a:latin typeface="Cambria Math" panose="02040503050406030204" pitchFamily="18" charset="0"/>
                                                        </a:rPr>
                                                        <m:t>High</m:t>
                                                      </m:r>
                                                      <m:r>
                                                        <m:rPr>
                                                          <m:nor/>
                                                        </m:rPr>
                                                        <a:rPr lang="zh-CN" altLang="en-US" sz="1400" i="1">
                                                          <a:latin typeface="Cambria Math" panose="02040503050406030204" pitchFamily="18" charset="0"/>
                                                        </a:rPr>
                                                        <m:t> </m:t>
                                                      </m:r>
                                                    </m:e>
                                                    <m:sub>
                                                      <m:r>
                                                        <a:rPr lang="zh-CN" altLang="en-US" sz="1400" i="1">
                                                          <a:latin typeface="Cambria Math" panose="02040503050406030204" pitchFamily="18" charset="0"/>
                                                        </a:rPr>
                                                        <m:t>𝑖</m:t>
                                                      </m:r>
                                                    </m:sub>
                                                  </m:sSub>
                                                </m:num>
                                                <m:den>
                                                  <m:sSub>
                                                    <m:sSubPr>
                                                      <m:ctrlPr>
                                                        <a:rPr lang="zh-CN" altLang="en-US" sz="1400" i="1">
                                                          <a:latin typeface="Cambria Math" panose="02040503050406030204" pitchFamily="18" charset="0"/>
                                                        </a:rPr>
                                                      </m:ctrlPr>
                                                    </m:sSubPr>
                                                    <m:e>
                                                      <m:r>
                                                        <m:rPr>
                                                          <m:nor/>
                                                        </m:rPr>
                                                        <a:rPr lang="zh-CN" altLang="en-US" sz="1400" i="1">
                                                          <a:latin typeface="Cambria Math" panose="02040503050406030204" pitchFamily="18" charset="0"/>
                                                        </a:rPr>
                                                        <m:t> </m:t>
                                                      </m:r>
                                                      <m:r>
                                                        <m:rPr>
                                                          <m:nor/>
                                                        </m:rPr>
                                                        <a:rPr lang="zh-CN" altLang="en-US" sz="1400" i="1">
                                                          <a:latin typeface="Cambria Math" panose="02040503050406030204" pitchFamily="18" charset="0"/>
                                                        </a:rPr>
                                                        <m:t>Low</m:t>
                                                      </m:r>
                                                      <m:r>
                                                        <m:rPr>
                                                          <m:nor/>
                                                        </m:rPr>
                                                        <a:rPr lang="zh-CN" altLang="en-US" sz="1400" i="1">
                                                          <a:latin typeface="Cambria Math" panose="02040503050406030204" pitchFamily="18" charset="0"/>
                                                        </a:rPr>
                                                        <m:t> </m:t>
                                                      </m:r>
                                                    </m:e>
                                                    <m:sub>
                                                      <m:r>
                                                        <a:rPr lang="zh-CN" altLang="en-US" sz="1400" i="1">
                                                          <a:latin typeface="Cambria Math" panose="02040503050406030204" pitchFamily="18" charset="0"/>
                                                        </a:rPr>
                                                        <m:t>𝑖</m:t>
                                                      </m:r>
                                                    </m:sub>
                                                  </m:sSub>
                                                </m:den>
                                              </m:f>
                                            </m:e>
                                          </m:d>
                                        </m:e>
                                      </m:func>
                                    </m:e>
                                  </m:d>
                                </m:e>
                                <m:sup>
                                  <m:r>
                                    <a:rPr lang="zh-CN" altLang="en-US" sz="1400" i="0">
                                      <a:latin typeface="Cambria Math" panose="02040503050406030204" pitchFamily="18" charset="0"/>
                                    </a:rPr>
                                    <m:t>2</m:t>
                                  </m:r>
                                </m:sup>
                              </m:sSup>
                              <m:r>
                                <a:rPr lang="zh-CN" altLang="en-US" sz="1400" i="0">
                                  <a:latin typeface="Cambria Math" panose="02040503050406030204" pitchFamily="18" charset="0"/>
                                </a:rPr>
                                <m:t>−(2</m:t>
                              </m:r>
                              <m:r>
                                <a:rPr lang="zh-CN" altLang="en-US" sz="1400" i="1">
                                  <a:latin typeface="Cambria Math" panose="02040503050406030204" pitchFamily="18" charset="0"/>
                                </a:rPr>
                                <m:t>𝑙</m:t>
                              </m:r>
                              <m:func>
                                <m:funcPr>
                                  <m:ctrlPr>
                                    <a:rPr lang="zh-CN" altLang="en-US" sz="1400" i="1">
                                      <a:latin typeface="Cambria Math" panose="02040503050406030204" pitchFamily="18" charset="0"/>
                                    </a:rPr>
                                  </m:ctrlPr>
                                </m:funcPr>
                                <m:fName>
                                  <m:r>
                                    <a:rPr lang="zh-CN" altLang="en-US" sz="1400" i="1">
                                      <a:latin typeface="Cambria Math" panose="02040503050406030204" pitchFamily="18" charset="0"/>
                                    </a:rPr>
                                    <m:t>𝑛</m:t>
                                  </m:r>
                                </m:fName>
                                <m:e>
                                  <m:r>
                                    <a:rPr lang="zh-CN" altLang="en-US" sz="1400" i="0">
                                      <a:latin typeface="Cambria Math" panose="02040503050406030204" pitchFamily="18" charset="0"/>
                                    </a:rPr>
                                    <m:t>2</m:t>
                                  </m:r>
                                </m:e>
                              </m:func>
                              <m:r>
                                <a:rPr lang="zh-CN" altLang="en-US" sz="1400" i="0">
                                  <a:latin typeface="Cambria Math" panose="02040503050406030204" pitchFamily="18" charset="0"/>
                                </a:rPr>
                                <m:t>−1)</m:t>
                              </m:r>
                              <m:sSup>
                                <m:sSupPr>
                                  <m:ctrlPr>
                                    <a:rPr lang="zh-CN" altLang="en-US" sz="1400" i="1">
                                      <a:latin typeface="Cambria Math" panose="02040503050406030204" pitchFamily="18" charset="0"/>
                                    </a:rPr>
                                  </m:ctrlPr>
                                </m:sSupPr>
                                <m:e>
                                  <m:d>
                                    <m:dPr>
                                      <m:begChr m:val="["/>
                                      <m:endChr m:val="]"/>
                                      <m:ctrlPr>
                                        <a:rPr lang="zh-CN" altLang="en-US" sz="1400" i="1">
                                          <a:latin typeface="Cambria Math" panose="02040503050406030204" pitchFamily="18" charset="0"/>
                                        </a:rPr>
                                      </m:ctrlPr>
                                    </m:dPr>
                                    <m:e>
                                      <m:func>
                                        <m:funcPr>
                                          <m:ctrlPr>
                                            <a:rPr lang="zh-CN" altLang="en-US" sz="1400" i="1">
                                              <a:latin typeface="Cambria Math" panose="02040503050406030204" pitchFamily="18" charset="0"/>
                                            </a:rPr>
                                          </m:ctrlPr>
                                        </m:funcPr>
                                        <m:fName>
                                          <m:r>
                                            <a:rPr lang="zh-CN" altLang="en-US" sz="1400" i="1">
                                              <a:latin typeface="Cambria Math" panose="02040503050406030204" pitchFamily="18" charset="0"/>
                                            </a:rPr>
                                            <m:t>𝑙𝑛</m:t>
                                          </m:r>
                                        </m:fName>
                                        <m:e>
                                          <m:d>
                                            <m:dPr>
                                              <m:ctrlPr>
                                                <a:rPr lang="zh-CN" altLang="en-US" sz="1400" i="1">
                                                  <a:latin typeface="Cambria Math" panose="02040503050406030204" pitchFamily="18" charset="0"/>
                                                </a:rPr>
                                              </m:ctrlPr>
                                            </m:dPr>
                                            <m:e>
                                              <m:f>
                                                <m:fPr>
                                                  <m:ctrlPr>
                                                    <a:rPr lang="zh-CN" altLang="en-US" sz="1400" i="1">
                                                      <a:latin typeface="Cambria Math" panose="02040503050406030204" pitchFamily="18" charset="0"/>
                                                    </a:rPr>
                                                  </m:ctrlPr>
                                                </m:fPr>
                                                <m:num>
                                                  <m:sSub>
                                                    <m:sSubPr>
                                                      <m:ctrlPr>
                                                        <a:rPr lang="zh-CN" altLang="en-US" sz="1400" i="1">
                                                          <a:latin typeface="Cambria Math" panose="02040503050406030204" pitchFamily="18" charset="0"/>
                                                        </a:rPr>
                                                      </m:ctrlPr>
                                                    </m:sSubPr>
                                                    <m:e>
                                                      <m:r>
                                                        <m:rPr>
                                                          <m:nor/>
                                                        </m:rPr>
                                                        <a:rPr lang="zh-CN" altLang="en-US" sz="1400" i="1">
                                                          <a:latin typeface="Cambria Math" panose="02040503050406030204" pitchFamily="18" charset="0"/>
                                                        </a:rPr>
                                                        <m:t> </m:t>
                                                      </m:r>
                                                      <m:r>
                                                        <m:rPr>
                                                          <m:nor/>
                                                        </m:rPr>
                                                        <a:rPr lang="zh-CN" altLang="en-US" sz="1400" i="1">
                                                          <a:latin typeface="Cambria Math" panose="02040503050406030204" pitchFamily="18" charset="0"/>
                                                        </a:rPr>
                                                        <m:t>Close</m:t>
                                                      </m:r>
                                                      <m:r>
                                                        <m:rPr>
                                                          <m:nor/>
                                                        </m:rPr>
                                                        <a:rPr lang="zh-CN" altLang="en-US" sz="1400" i="1">
                                                          <a:latin typeface="Cambria Math" panose="02040503050406030204" pitchFamily="18" charset="0"/>
                                                        </a:rPr>
                                                        <m:t> </m:t>
                                                      </m:r>
                                                    </m:e>
                                                    <m:sub>
                                                      <m:r>
                                                        <a:rPr lang="zh-CN" altLang="en-US" sz="1400" i="1">
                                                          <a:latin typeface="Cambria Math" panose="02040503050406030204" pitchFamily="18" charset="0"/>
                                                        </a:rPr>
                                                        <m:t>𝑖</m:t>
                                                      </m:r>
                                                    </m:sub>
                                                  </m:sSub>
                                                </m:num>
                                                <m:den>
                                                  <m:sSub>
                                                    <m:sSubPr>
                                                      <m:ctrlPr>
                                                        <a:rPr lang="zh-CN" altLang="en-US" sz="1400" i="1">
                                                          <a:latin typeface="Cambria Math" panose="02040503050406030204" pitchFamily="18" charset="0"/>
                                                        </a:rPr>
                                                      </m:ctrlPr>
                                                    </m:sSubPr>
                                                    <m:e>
                                                      <m:r>
                                                        <m:rPr>
                                                          <m:nor/>
                                                        </m:rPr>
                                                        <a:rPr lang="zh-CN" altLang="en-US" sz="1400" i="1">
                                                          <a:latin typeface="Cambria Math" panose="02040503050406030204" pitchFamily="18" charset="0"/>
                                                        </a:rPr>
                                                        <m:t> </m:t>
                                                      </m:r>
                                                      <m:r>
                                                        <m:rPr>
                                                          <m:nor/>
                                                        </m:rPr>
                                                        <a:rPr lang="zh-CN" altLang="en-US" sz="1400" i="1">
                                                          <a:latin typeface="Cambria Math" panose="02040503050406030204" pitchFamily="18" charset="0"/>
                                                        </a:rPr>
                                                        <m:t>open</m:t>
                                                      </m:r>
                                                      <m:r>
                                                        <m:rPr>
                                                          <m:nor/>
                                                        </m:rPr>
                                                        <a:rPr lang="zh-CN" altLang="en-US" sz="1400" i="1">
                                                          <a:latin typeface="Cambria Math" panose="02040503050406030204" pitchFamily="18" charset="0"/>
                                                        </a:rPr>
                                                        <m:t> </m:t>
                                                      </m:r>
                                                    </m:e>
                                                    <m:sub>
                                                      <m:r>
                                                        <a:rPr lang="zh-CN" altLang="en-US" sz="1400" i="1">
                                                          <a:latin typeface="Cambria Math" panose="02040503050406030204" pitchFamily="18" charset="0"/>
                                                        </a:rPr>
                                                        <m:t>𝑖</m:t>
                                                      </m:r>
                                                    </m:sub>
                                                  </m:sSub>
                                                </m:den>
                                              </m:f>
                                            </m:e>
                                          </m:d>
                                        </m:e>
                                      </m:func>
                                    </m:e>
                                  </m:d>
                                </m:e>
                                <m:sup>
                                  <m:r>
                                    <a:rPr lang="zh-CN" altLang="en-US" sz="1400" i="0">
                                      <a:latin typeface="Cambria Math" panose="02040503050406030204" pitchFamily="18" charset="0"/>
                                    </a:rPr>
                                    <m:t>2</m:t>
                                  </m:r>
                                </m:sup>
                              </m:sSup>
                            </m:e>
                          </m:d>
                        </m:e>
                      </m:rad>
                    </m:oMath>
                  </m:oMathPara>
                </a14:m>
                <a:endParaRPr lang="zh-CN" altLang="en-US" sz="1400" dirty="0"/>
              </a:p>
            </p:txBody>
          </p:sp>
        </mc:Choice>
        <mc:Fallback xmlns="">
          <p:sp>
            <p:nvSpPr>
              <p:cNvPr id="5" name="矩形 4"/>
              <p:cNvSpPr>
                <a:spLocks noRot="1" noChangeAspect="1" noMove="1" noResize="1" noEditPoints="1" noAdjustHandles="1" noChangeArrowheads="1" noChangeShapeType="1" noTextEdit="1"/>
              </p:cNvSpPr>
              <p:nvPr/>
            </p:nvSpPr>
            <p:spPr>
              <a:xfrm>
                <a:off x="735618" y="4441904"/>
                <a:ext cx="10041487" cy="930511"/>
              </a:xfrm>
              <a:prstGeom prst="rect">
                <a:avLst/>
              </a:prstGeom>
              <a:blipFill rotWithShape="1">
                <a:blip r:embed="rId5"/>
                <a:stretch>
                  <a:fillRect l="-3" t="-8" r="5" b="34"/>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260" y="-16162"/>
            <a:ext cx="11531599" cy="1072212"/>
          </a:xfrm>
        </p:spPr>
        <p:txBody>
          <a:bodyPr/>
          <a:lstStyle/>
          <a:p>
            <a:pPr>
              <a:lnSpc>
                <a:spcPct val="100000"/>
              </a:lnSpc>
              <a:spcAft>
                <a:spcPts val="50"/>
              </a:spcAft>
            </a:pPr>
            <a:r>
              <a:rPr lang="zh-CN" altLang="en-US" dirty="0">
                <a:latin typeface="+mn-lt"/>
                <a:ea typeface="+mn-ea"/>
                <a:cs typeface="+mn-ea"/>
                <a:sym typeface="+mn-lt"/>
              </a:rPr>
              <a:t>期权定价模型</a:t>
            </a:r>
            <a:r>
              <a:rPr lang="en-US" altLang="zh-CN" dirty="0">
                <a:latin typeface="+mn-lt"/>
                <a:ea typeface="+mn-ea"/>
                <a:cs typeface="+mn-ea"/>
                <a:sym typeface="+mn-lt"/>
              </a:rPr>
              <a:t>——Black-Scholes-</a:t>
            </a:r>
            <a:r>
              <a:rPr lang="en-US" altLang="zh-CN" dirty="0" err="1">
                <a:latin typeface="+mn-lt"/>
                <a:ea typeface="+mn-ea"/>
                <a:cs typeface="+mn-ea"/>
                <a:sym typeface="+mn-lt"/>
              </a:rPr>
              <a:t>Metron</a:t>
            </a:r>
            <a:r>
              <a:rPr lang="en-US" altLang="zh-CN" dirty="0">
                <a:latin typeface="+mn-lt"/>
                <a:ea typeface="+mn-ea"/>
                <a:cs typeface="+mn-ea"/>
                <a:sym typeface="+mn-lt"/>
              </a:rPr>
              <a:t> Model</a:t>
            </a:r>
            <a:endParaRPr lang="zh-CN" altLang="en-US" dirty="0">
              <a:latin typeface="+mn-lt"/>
              <a:ea typeface="+mn-ea"/>
              <a:cs typeface="+mn-ea"/>
              <a:sym typeface="+mn-lt"/>
            </a:endParaRPr>
          </a:p>
        </p:txBody>
      </p:sp>
      <p:sp>
        <p:nvSpPr>
          <p:cNvPr id="13" name="文本框 12"/>
          <p:cNvSpPr txBox="1"/>
          <p:nvPr/>
        </p:nvSpPr>
        <p:spPr>
          <a:xfrm>
            <a:off x="305202" y="837388"/>
            <a:ext cx="2862244" cy="369332"/>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连续分红的股票期权定价</a:t>
            </a:r>
          </a:p>
        </p:txBody>
      </p:sp>
      <mc:AlternateContent xmlns:mc="http://schemas.openxmlformats.org/markup-compatibility/2006" xmlns:a14="http://schemas.microsoft.com/office/drawing/2010/main">
        <mc:Choice Requires="a14">
          <p:sp>
            <p:nvSpPr>
              <p:cNvPr id="20" name="文本框 19"/>
              <p:cNvSpPr txBox="1"/>
              <p:nvPr/>
            </p:nvSpPr>
            <p:spPr>
              <a:xfrm>
                <a:off x="305202" y="1234051"/>
                <a:ext cx="10847707" cy="2407326"/>
              </a:xfrm>
              <a:prstGeom prst="rect">
                <a:avLst/>
              </a:prstGeom>
              <a:noFill/>
              <a:ln w="19050">
                <a:solidFill>
                  <a:srgbClr val="972022"/>
                </a:solidFill>
                <a:prstDash val="sysDash"/>
              </a:ln>
            </p:spPr>
            <p:txBody>
              <a:bodyPr wrap="square" rtlCol="0">
                <a:spAutoFit/>
              </a:bodyPr>
              <a:lstStyle/>
              <a:p>
                <a:pPr marR="0" lvl="0" algn="l" defTabSz="914400" rtl="0" eaLnBrk="1" fontAlgn="auto" latinLnBrk="0" hangingPunct="1">
                  <a:spcAft>
                    <a:spcPts val="50"/>
                  </a:spcAft>
                  <a:buClrTx/>
                  <a:buSzTx/>
                  <a:defRPr/>
                </a:pPr>
                <a:r>
                  <a:rPr kumimoji="0" lang="zh-CN" altLang="en-US" sz="1600" b="0" i="0" u="none" strike="noStrike" kern="1200" cap="none" spc="0" normalizeH="0" baseline="0" noProof="0" dirty="0">
                    <a:ln>
                      <a:noFill/>
                    </a:ln>
                    <a:solidFill>
                      <a:prstClr val="black"/>
                    </a:solidFill>
                    <a:effectLst/>
                    <a:uLnTx/>
                    <a:uFillTx/>
                    <a:cs typeface="+mn-ea"/>
                    <a:sym typeface="+mn-lt"/>
                  </a:rPr>
                  <a:t>若股票分红率为 </a:t>
                </a:r>
                <a:r>
                  <a:rPr kumimoji="0" lang="en-US" altLang="zh-CN" sz="1600" b="0" i="0" u="none" strike="noStrike" kern="1200" cap="none" spc="0" normalizeH="0" baseline="0" noProof="0" dirty="0">
                    <a:ln>
                      <a:noFill/>
                    </a:ln>
                    <a:solidFill>
                      <a:prstClr val="black"/>
                    </a:solidFill>
                    <a:effectLst/>
                    <a:uLnTx/>
                    <a:uFillTx/>
                    <a:cs typeface="+mn-ea"/>
                    <a:sym typeface="+mn-lt"/>
                  </a:rPr>
                  <a:t>q</a:t>
                </a:r>
                <a:r>
                  <a:rPr kumimoji="0" lang="zh-CN" altLang="en-US" sz="1600" b="0" i="0" u="none" strike="noStrike" kern="1200" cap="none" spc="0" normalizeH="0" baseline="0" noProof="0" dirty="0">
                    <a:ln>
                      <a:noFill/>
                    </a:ln>
                    <a:solidFill>
                      <a:prstClr val="black"/>
                    </a:solidFill>
                    <a:effectLst/>
                    <a:uLnTx/>
                    <a:uFillTx/>
                    <a:cs typeface="+mn-ea"/>
                    <a:sym typeface="+mn-lt"/>
                  </a:rPr>
                  <a:t>，分红方式为连续分红，则可以得到如下定价公式</a:t>
                </a: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a:spcAft>
                    <a:spcPts val="50"/>
                  </a:spcAft>
                  <a:defRPr/>
                </a:pPr>
                <a14:m>
                  <m:oMathPara xmlns:m="http://schemas.openxmlformats.org/officeDocument/2006/math">
                    <m:oMathParaPr>
                      <m:jc m:val="centerGroup"/>
                    </m:oMathParaPr>
                    <m:oMath xmlns:m="http://schemas.openxmlformats.org/officeDocument/2006/math">
                      <m:eqArr>
                        <m:eqArrPr>
                          <m:ctrlPr>
                            <a:rPr lang="zh-CN" altLang="zh-CN" i="1">
                              <a:latin typeface="Cambria Math" panose="02040503050406030204" pitchFamily="18" charset="0"/>
                            </a:rPr>
                          </m:ctrlPr>
                        </m:eqArrPr>
                        <m:e>
                          <m:r>
                            <a:rPr lang="en-US" altLang="zh-CN" i="1">
                              <a:latin typeface="Cambria Math" panose="02040503050406030204" pitchFamily="18" charset="0"/>
                            </a:rPr>
                            <m:t>𝑐</m:t>
                          </m:r>
                          <m:r>
                            <a:rPr lang="en-US" altLang="zh-CN" i="1">
                              <a:latin typeface="Cambria Math" panose="02040503050406030204" pitchFamily="18" charset="0"/>
                            </a:rPr>
                            <m:t>=</m:t>
                          </m:r>
                          <m:r>
                            <a:rPr lang="en-US" altLang="zh-CN" i="1">
                              <a:latin typeface="Cambria Math" panose="02040503050406030204" pitchFamily="18" charset="0"/>
                            </a:rPr>
                            <m:t>𝑆</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𝑞𝑇</m:t>
                              </m:r>
                            </m:sup>
                          </m:sSup>
                          <m:r>
                            <a:rPr lang="en-US" altLang="zh-CN" i="1">
                              <a:latin typeface="Cambria Math" panose="02040503050406030204" pitchFamily="18" charset="0"/>
                            </a:rPr>
                            <m:t>𝑁</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i="1">
                              <a:latin typeface="Cambria Math" panose="02040503050406030204" pitchFamily="18" charset="0"/>
                            </a:rPr>
                            <m:t>𝑋</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𝑟𝑇</m:t>
                              </m:r>
                            </m:sup>
                          </m:sSup>
                          <m:r>
                            <a:rPr lang="en-US" altLang="zh-CN" i="1">
                              <a:latin typeface="Cambria Math" panose="02040503050406030204" pitchFamily="18" charset="0"/>
                            </a:rPr>
                            <m:t>𝑁</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2</m:t>
                                  </m:r>
                                </m:sub>
                              </m:sSub>
                            </m:e>
                          </m:d>
                        </m:e>
                        <m:e>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𝑋</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𝑟𝑇</m:t>
                              </m:r>
                            </m:sup>
                          </m:sSup>
                          <m:r>
                            <a:rPr lang="en-US" altLang="zh-CN" i="1">
                              <a:latin typeface="Cambria Math" panose="02040503050406030204" pitchFamily="18" charset="0"/>
                            </a:rPr>
                            <m:t>𝑁</m:t>
                          </m:r>
                          <m:d>
                            <m:dPr>
                              <m:ctrlPr>
                                <a:rPr lang="zh-CN" altLang="zh-CN" i="1">
                                  <a:latin typeface="Cambria Math" panose="02040503050406030204" pitchFamily="18" charset="0"/>
                                </a:rPr>
                              </m:ctrlPr>
                            </m:dPr>
                            <m:e>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i="1">
                              <a:latin typeface="Cambria Math" panose="02040503050406030204" pitchFamily="18" charset="0"/>
                            </a:rPr>
                            <m:t>𝑆</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𝑞𝑇</m:t>
                              </m:r>
                            </m:sup>
                          </m:sSup>
                          <m:r>
                            <a:rPr lang="en-US" altLang="zh-CN" i="1">
                              <a:latin typeface="Cambria Math" panose="02040503050406030204" pitchFamily="18" charset="0"/>
                            </a:rPr>
                            <m:t>𝑁</m:t>
                          </m:r>
                          <m:d>
                            <m:dPr>
                              <m:ctrlPr>
                                <a:rPr lang="zh-CN" altLang="zh-CN" i="1">
                                  <a:latin typeface="Cambria Math" panose="02040503050406030204" pitchFamily="18" charset="0"/>
                                </a:rPr>
                              </m:ctrlPr>
                            </m:dPr>
                            <m:e>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1</m:t>
                                  </m:r>
                                </m:sub>
                              </m:sSub>
                            </m:e>
                          </m:d>
                        </m:e>
                      </m:eqArr>
                    </m:oMath>
                  </m:oMathPara>
                </a14:m>
                <a:endParaRPr lang="en-US" altLang="zh-CN" dirty="0"/>
              </a:p>
              <a:p>
                <a:pPr>
                  <a:spcAft>
                    <a:spcPts val="50"/>
                  </a:spcAft>
                  <a:defRPr/>
                </a:pPr>
                <a:endParaRPr lang="zh-CN" altLang="zh-CN" dirty="0"/>
              </a:p>
              <a:p>
                <a:pPr>
                  <a:spcAft>
                    <a:spcPts val="50"/>
                  </a:spcAft>
                  <a:defRPr/>
                </a:pPr>
                <a14:m>
                  <m:oMathPara xmlns:m="http://schemas.openxmlformats.org/officeDocument/2006/math">
                    <m:oMathParaPr>
                      <m:jc m:val="centerGroup"/>
                    </m:oMathParaPr>
                    <m:oMath xmlns:m="http://schemas.openxmlformats.org/officeDocument/2006/math">
                      <m:eqArr>
                        <m:eqArrPr>
                          <m:ctrlPr>
                            <a:rPr lang="zh-CN" altLang="zh-CN" sz="1600" i="1">
                              <a:latin typeface="Cambria Math" panose="02040503050406030204" pitchFamily="18" charset="0"/>
                            </a:rPr>
                          </m:ctrlPr>
                        </m:eqArr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f>
                            <m:fPr>
                              <m:ctrlPr>
                                <a:rPr lang="zh-CN" altLang="zh-CN" sz="1600" i="1">
                                  <a:latin typeface="Cambria Math" panose="02040503050406030204" pitchFamily="18" charset="0"/>
                                </a:rPr>
                              </m:ctrlPr>
                            </m:fPr>
                            <m:num>
                              <m:r>
                                <m:rPr>
                                  <m:sty m:val="p"/>
                                </m:rPr>
                                <a:rPr lang="en-US" altLang="zh-CN" sz="1600">
                                  <a:latin typeface="Cambria Math" panose="02040503050406030204" pitchFamily="18" charset="0"/>
                                </a:rPr>
                                <m:t>ln</m:t>
                              </m:r>
                              <m:r>
                                <a:rPr lang="en-US" altLang="zh-CN" sz="1600" i="1">
                                  <a:latin typeface="Cambria Math" panose="02040503050406030204" pitchFamily="18" charset="0"/>
                                </a:rPr>
                                <m:t>(</m:t>
                              </m:r>
                              <m:r>
                                <a:rPr lang="en-US" altLang="zh-CN" sz="1600" i="1">
                                  <a:latin typeface="Cambria Math" panose="02040503050406030204" pitchFamily="18" charset="0"/>
                                </a:rPr>
                                <m:t>𝑆</m:t>
                              </m:r>
                              <m:r>
                                <a:rPr lang="en-US" altLang="zh-CN" sz="1600" i="1">
                                  <a:latin typeface="Cambria Math" panose="02040503050406030204" pitchFamily="18" charset="0"/>
                                </a:rPr>
                                <m:t>/</m:t>
                              </m:r>
                              <m:r>
                                <a:rPr lang="en-US" altLang="zh-CN" sz="1600" i="1">
                                  <a:latin typeface="Cambria Math" panose="02040503050406030204" pitchFamily="18" charset="0"/>
                                </a:rPr>
                                <m:t>𝑋</m:t>
                              </m:r>
                              <m:r>
                                <a:rPr lang="en-US" altLang="zh-CN" sz="1600" i="1">
                                  <a:latin typeface="Cambria Math" panose="02040503050406030204" pitchFamily="18" charset="0"/>
                                </a:rPr>
                                <m:t>)+</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𝑟</m:t>
                                  </m:r>
                                  <m:r>
                                    <a:rPr lang="en-US" altLang="zh-CN" sz="1600" i="1">
                                      <a:latin typeface="Cambria Math" panose="02040503050406030204" pitchFamily="18" charset="0"/>
                                    </a:rPr>
                                    <m:t>−</m:t>
                                  </m:r>
                                  <m:r>
                                    <a:rPr lang="en-US" altLang="zh-CN" sz="1600" i="1">
                                      <a:latin typeface="Cambria Math" panose="02040503050406030204" pitchFamily="18" charset="0"/>
                                    </a:rPr>
                                    <m:t>𝑞</m:t>
                                  </m:r>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𝜎</m:t>
                                      </m:r>
                                    </m:e>
                                    <m:sup>
                                      <m:r>
                                        <a:rPr lang="en-US" altLang="zh-CN" sz="1600" i="1">
                                          <a:latin typeface="Cambria Math" panose="02040503050406030204" pitchFamily="18" charset="0"/>
                                        </a:rPr>
                                        <m:t>2</m:t>
                                      </m:r>
                                    </m:sup>
                                  </m:sSup>
                                  <m:r>
                                    <a:rPr lang="en-US" altLang="zh-CN" sz="1600" i="1">
                                      <a:latin typeface="Cambria Math" panose="02040503050406030204" pitchFamily="18" charset="0"/>
                                    </a:rPr>
                                    <m:t>/2</m:t>
                                  </m:r>
                                </m:e>
                              </m:d>
                              <m:r>
                                <a:rPr lang="en-US" altLang="zh-CN" sz="1600" i="1">
                                  <a:latin typeface="Cambria Math" panose="02040503050406030204" pitchFamily="18" charset="0"/>
                                </a:rPr>
                                <m:t>𝑇</m:t>
                              </m:r>
                            </m:num>
                            <m:den>
                              <m:r>
                                <a:rPr lang="en-US" altLang="zh-CN" sz="1600" i="1">
                                  <a:latin typeface="Cambria Math" panose="02040503050406030204" pitchFamily="18" charset="0"/>
                                </a:rPr>
                                <m:t>𝜎</m:t>
                              </m:r>
                              <m:rad>
                                <m:radPr>
                                  <m:degHide m:val="on"/>
                                  <m:ctrlPr>
                                    <a:rPr lang="zh-CN" altLang="zh-CN" sz="1600" i="1">
                                      <a:latin typeface="Cambria Math" panose="02040503050406030204" pitchFamily="18" charset="0"/>
                                    </a:rPr>
                                  </m:ctrlPr>
                                </m:radPr>
                                <m:deg/>
                                <m:e>
                                  <m:r>
                                    <a:rPr lang="en-US" altLang="zh-CN" sz="1600" i="1">
                                      <a:latin typeface="Cambria Math" panose="02040503050406030204" pitchFamily="18" charset="0"/>
                                    </a:rPr>
                                    <m:t>𝑇</m:t>
                                  </m:r>
                                </m:e>
                              </m:rad>
                            </m:den>
                          </m:f>
                        </m:e>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f>
                            <m:fPr>
                              <m:ctrlPr>
                                <a:rPr lang="zh-CN" altLang="zh-CN" sz="1600" i="1">
                                  <a:latin typeface="Cambria Math" panose="02040503050406030204" pitchFamily="18" charset="0"/>
                                </a:rPr>
                              </m:ctrlPr>
                            </m:fPr>
                            <m:num>
                              <m:r>
                                <m:rPr>
                                  <m:sty m:val="p"/>
                                </m:rPr>
                                <a:rPr lang="en-US" altLang="zh-CN" sz="1600">
                                  <a:latin typeface="Cambria Math" panose="02040503050406030204" pitchFamily="18" charset="0"/>
                                </a:rPr>
                                <m:t>ln</m:t>
                              </m:r>
                              <m:r>
                                <a:rPr lang="en-US" altLang="zh-CN" sz="1600" i="1">
                                  <a:latin typeface="Cambria Math" panose="02040503050406030204" pitchFamily="18" charset="0"/>
                                </a:rPr>
                                <m:t>(</m:t>
                              </m:r>
                              <m:r>
                                <a:rPr lang="en-US" altLang="zh-CN" sz="1600" i="1">
                                  <a:latin typeface="Cambria Math" panose="02040503050406030204" pitchFamily="18" charset="0"/>
                                </a:rPr>
                                <m:t>𝑆</m:t>
                              </m:r>
                              <m:r>
                                <a:rPr lang="en-US" altLang="zh-CN" sz="1600" i="1">
                                  <a:latin typeface="Cambria Math" panose="02040503050406030204" pitchFamily="18" charset="0"/>
                                </a:rPr>
                                <m:t>/</m:t>
                              </m:r>
                              <m:r>
                                <a:rPr lang="en-US" altLang="zh-CN" sz="1600" i="1">
                                  <a:latin typeface="Cambria Math" panose="02040503050406030204" pitchFamily="18" charset="0"/>
                                </a:rPr>
                                <m:t>𝑋</m:t>
                              </m:r>
                              <m:r>
                                <a:rPr lang="en-US" altLang="zh-CN" sz="1600" i="1">
                                  <a:latin typeface="Cambria Math" panose="02040503050406030204" pitchFamily="18" charset="0"/>
                                </a:rPr>
                                <m:t>)+</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𝑟</m:t>
                                  </m:r>
                                  <m:r>
                                    <a:rPr lang="en-US" altLang="zh-CN" sz="1600" i="1">
                                      <a:latin typeface="Cambria Math" panose="02040503050406030204" pitchFamily="18" charset="0"/>
                                    </a:rPr>
                                    <m:t>−</m:t>
                                  </m:r>
                                  <m:r>
                                    <a:rPr lang="en-US" altLang="zh-CN" sz="1600" i="1">
                                      <a:latin typeface="Cambria Math" panose="02040503050406030204" pitchFamily="18" charset="0"/>
                                    </a:rPr>
                                    <m:t>𝑞</m:t>
                                  </m:r>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𝜎</m:t>
                                      </m:r>
                                    </m:e>
                                    <m:sup>
                                      <m:r>
                                        <a:rPr lang="en-US" altLang="zh-CN" sz="1600" i="1">
                                          <a:latin typeface="Cambria Math" panose="02040503050406030204" pitchFamily="18" charset="0"/>
                                        </a:rPr>
                                        <m:t>2</m:t>
                                      </m:r>
                                    </m:sup>
                                  </m:sSup>
                                  <m:r>
                                    <a:rPr lang="en-US" altLang="zh-CN" sz="1600" i="1">
                                      <a:latin typeface="Cambria Math" panose="02040503050406030204" pitchFamily="18" charset="0"/>
                                    </a:rPr>
                                    <m:t>/2</m:t>
                                  </m:r>
                                </m:e>
                              </m:d>
                              <m:r>
                                <a:rPr lang="en-US" altLang="zh-CN" sz="1600" i="1">
                                  <a:latin typeface="Cambria Math" panose="02040503050406030204" pitchFamily="18" charset="0"/>
                                </a:rPr>
                                <m:t>𝑇</m:t>
                              </m:r>
                            </m:num>
                            <m:den>
                              <m:r>
                                <a:rPr lang="en-US" altLang="zh-CN" sz="1600" i="1">
                                  <a:latin typeface="Cambria Math" panose="02040503050406030204" pitchFamily="18" charset="0"/>
                                </a:rPr>
                                <m:t>𝜎</m:t>
                              </m:r>
                              <m:rad>
                                <m:radPr>
                                  <m:degHide m:val="on"/>
                                  <m:ctrlPr>
                                    <a:rPr lang="zh-CN" altLang="zh-CN" sz="1600" i="1">
                                      <a:latin typeface="Cambria Math" panose="02040503050406030204" pitchFamily="18" charset="0"/>
                                    </a:rPr>
                                  </m:ctrlPr>
                                </m:radPr>
                                <m:deg/>
                                <m:e>
                                  <m:r>
                                    <a:rPr lang="en-US" altLang="zh-CN" sz="1600" i="1">
                                      <a:latin typeface="Cambria Math" panose="02040503050406030204" pitchFamily="18" charset="0"/>
                                    </a:rPr>
                                    <m:t>𝑇</m:t>
                                  </m:r>
                                </m:e>
                              </m:rad>
                            </m:den>
                          </m:f>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r>
                            <a:rPr lang="en-US" altLang="zh-CN" sz="1600" i="1">
                              <a:latin typeface="Cambria Math" panose="02040503050406030204" pitchFamily="18" charset="0"/>
                            </a:rPr>
                            <m:t>𝜎</m:t>
                          </m:r>
                          <m:rad>
                            <m:radPr>
                              <m:degHide m:val="on"/>
                              <m:ctrlPr>
                                <a:rPr lang="zh-CN" altLang="zh-CN" sz="1600" i="1">
                                  <a:latin typeface="Cambria Math" panose="02040503050406030204" pitchFamily="18" charset="0"/>
                                </a:rPr>
                              </m:ctrlPr>
                            </m:radPr>
                            <m:deg/>
                            <m:e>
                              <m:r>
                                <a:rPr lang="en-US" altLang="zh-CN" sz="1600" i="1">
                                  <a:latin typeface="Cambria Math" panose="02040503050406030204" pitchFamily="18" charset="0"/>
                                </a:rPr>
                                <m:t>𝑇</m:t>
                              </m:r>
                            </m:e>
                          </m:rad>
                        </m:e>
                      </m:eqArr>
                    </m:oMath>
                  </m:oMathPara>
                </a14:m>
                <a:endParaRPr lang="zh-CN" altLang="zh-CN" dirty="0"/>
              </a:p>
            </p:txBody>
          </p:sp>
        </mc:Choice>
        <mc:Fallback xmlns="">
          <p:sp>
            <p:nvSpPr>
              <p:cNvPr id="20" name="文本框 19"/>
              <p:cNvSpPr txBox="1">
                <a:spLocks noRot="1" noChangeAspect="1" noMove="1" noResize="1" noEditPoints="1" noAdjustHandles="1" noChangeArrowheads="1" noChangeShapeType="1" noTextEdit="1"/>
              </p:cNvSpPr>
              <p:nvPr/>
            </p:nvSpPr>
            <p:spPr>
              <a:xfrm>
                <a:off x="305202" y="1234051"/>
                <a:ext cx="10847707" cy="2407326"/>
              </a:xfrm>
              <a:prstGeom prst="rect">
                <a:avLst/>
              </a:prstGeom>
              <a:blipFill rotWithShape="1">
                <a:blip r:embed="rId3"/>
                <a:stretch>
                  <a:fillRect l="-92" t="-406" r="-84" b="-384"/>
                </a:stretch>
              </a:blipFill>
              <a:ln w="19050">
                <a:solidFill>
                  <a:srgbClr val="972022"/>
                </a:solidFill>
                <a:prstDash val="sysDash"/>
              </a:ln>
            </p:spPr>
            <p:txBody>
              <a:bodyPr/>
              <a:lstStyle/>
              <a:p>
                <a:r>
                  <a:rPr lang="zh-CN" altLang="en-US">
                    <a:noFill/>
                  </a:rPr>
                  <a:t> </a:t>
                </a:r>
              </a:p>
            </p:txBody>
          </p:sp>
        </mc:Fallback>
      </mc:AlternateContent>
      <p:sp>
        <p:nvSpPr>
          <p:cNvPr id="15" name="文本框 14"/>
          <p:cNvSpPr txBox="1"/>
          <p:nvPr/>
        </p:nvSpPr>
        <p:spPr>
          <a:xfrm>
            <a:off x="305202" y="3896634"/>
            <a:ext cx="2862244" cy="369332"/>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期货期权的定价</a:t>
            </a:r>
          </a:p>
        </p:txBody>
      </p:sp>
      <mc:AlternateContent xmlns:mc="http://schemas.openxmlformats.org/markup-compatibility/2006" xmlns:a14="http://schemas.microsoft.com/office/drawing/2010/main">
        <mc:Choice Requires="a14">
          <p:sp>
            <p:nvSpPr>
              <p:cNvPr id="16" name="文本框 15"/>
              <p:cNvSpPr txBox="1"/>
              <p:nvPr/>
            </p:nvSpPr>
            <p:spPr>
              <a:xfrm>
                <a:off x="305202" y="4260312"/>
                <a:ext cx="10847707" cy="2407326"/>
              </a:xfrm>
              <a:prstGeom prst="rect">
                <a:avLst/>
              </a:prstGeom>
              <a:noFill/>
              <a:ln w="19050">
                <a:solidFill>
                  <a:srgbClr val="972022"/>
                </a:solidFill>
                <a:prstDash val="sysDash"/>
              </a:ln>
            </p:spPr>
            <p:txBody>
              <a:bodyPr wrap="square" rtlCol="0">
                <a:spAutoFit/>
              </a:bodyPr>
              <a:lstStyle/>
              <a:p>
                <a:pPr marR="0" lvl="0" algn="l" defTabSz="914400" rtl="0" eaLnBrk="1" fontAlgn="auto" latinLnBrk="0" hangingPunct="1">
                  <a:spcAft>
                    <a:spcPts val="50"/>
                  </a:spcAft>
                  <a:buClrTx/>
                  <a:buSzTx/>
                  <a:defRPr/>
                </a:pPr>
                <a:r>
                  <a:rPr kumimoji="0" lang="zh-CN" altLang="en-US" sz="1600" b="0" i="0" u="none" strike="noStrike" kern="1200" cap="none" spc="0" normalizeH="0" baseline="0" noProof="0" dirty="0">
                    <a:ln>
                      <a:noFill/>
                    </a:ln>
                    <a:solidFill>
                      <a:prstClr val="black"/>
                    </a:solidFill>
                    <a:effectLst/>
                    <a:uLnTx/>
                    <a:uFillTx/>
                    <a:cs typeface="+mn-ea"/>
                    <a:sym typeface="+mn-lt"/>
                  </a:rPr>
                  <a:t>若期货价格为</a:t>
                </a:r>
                <a:r>
                  <a:rPr kumimoji="0" lang="en-US" altLang="zh-CN" sz="1600" b="0" i="0" u="none" strike="noStrike" kern="1200" cap="none" spc="0" normalizeH="0" baseline="0" noProof="0" dirty="0">
                    <a:ln>
                      <a:noFill/>
                    </a:ln>
                    <a:solidFill>
                      <a:prstClr val="black"/>
                    </a:solidFill>
                    <a:effectLst/>
                    <a:uLnTx/>
                    <a:uFillTx/>
                    <a:cs typeface="+mn-ea"/>
                    <a:sym typeface="+mn-lt"/>
                  </a:rPr>
                  <a:t>F</a:t>
                </a:r>
                <a:r>
                  <a:rPr kumimoji="0" lang="zh-CN" altLang="en-US" sz="1600" b="0" i="0" u="none" strike="noStrike" kern="1200" cap="none" spc="0" normalizeH="0" baseline="0" noProof="0" dirty="0">
                    <a:ln>
                      <a:noFill/>
                    </a:ln>
                    <a:solidFill>
                      <a:prstClr val="black"/>
                    </a:solidFill>
                    <a:effectLst/>
                    <a:uLnTx/>
                    <a:uFillTx/>
                    <a:cs typeface="+mn-ea"/>
                    <a:sym typeface="+mn-lt"/>
                  </a:rPr>
                  <a:t>，则可以得到如下定价公式</a:t>
                </a: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a:spcAft>
                    <a:spcPts val="50"/>
                  </a:spcAft>
                  <a:defRPr/>
                </a:pPr>
                <a14:m>
                  <m:oMathPara xmlns:m="http://schemas.openxmlformats.org/officeDocument/2006/math">
                    <m:oMathParaPr>
                      <m:jc m:val="centerGroup"/>
                    </m:oMathParaPr>
                    <m:oMath xmlns:m="http://schemas.openxmlformats.org/officeDocument/2006/math">
                      <m:eqArr>
                        <m:eqArrPr>
                          <m:ctrlPr>
                            <a:rPr lang="zh-CN" altLang="zh-CN" i="1">
                              <a:latin typeface="Cambria Math" panose="02040503050406030204" pitchFamily="18" charset="0"/>
                            </a:rPr>
                          </m:ctrlPr>
                        </m:eqArrPr>
                        <m:e>
                          <m:r>
                            <a:rPr lang="en-US" altLang="zh-CN" i="1">
                              <a:latin typeface="Cambria Math" panose="02040503050406030204" pitchFamily="18" charset="0"/>
                            </a:rPr>
                            <m:t>𝑐</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𝑟𝑇</m:t>
                              </m:r>
                            </m:sup>
                          </m:sSup>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𝐹𝑁</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i="1">
                                  <a:latin typeface="Cambria Math" panose="02040503050406030204" pitchFamily="18" charset="0"/>
                                </a:rPr>
                                <m:t>𝑋𝑁</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2</m:t>
                                      </m:r>
                                    </m:sub>
                                  </m:sSub>
                                </m:e>
                              </m:d>
                            </m:e>
                          </m:d>
                        </m:e>
                        <m:e>
                          <m:r>
                            <a:rPr lang="en-US" altLang="zh-CN" i="1">
                              <a:latin typeface="Cambria Math" panose="02040503050406030204" pitchFamily="18" charset="0"/>
                            </a:rPr>
                            <m:t>𝑝</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𝑟𝑇</m:t>
                              </m:r>
                            </m:sup>
                          </m:sSup>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𝑋𝑁</m:t>
                              </m:r>
                              <m:d>
                                <m:dPr>
                                  <m:ctrlPr>
                                    <a:rPr lang="zh-CN" altLang="zh-CN" i="1">
                                      <a:latin typeface="Cambria Math" panose="02040503050406030204" pitchFamily="18" charset="0"/>
                                    </a:rPr>
                                  </m:ctrlPr>
                                </m:dPr>
                                <m:e>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i="1">
                                  <a:latin typeface="Cambria Math" panose="02040503050406030204" pitchFamily="18" charset="0"/>
                                </a:rPr>
                                <m:t>𝐹𝑁</m:t>
                              </m:r>
                              <m:d>
                                <m:dPr>
                                  <m:ctrlPr>
                                    <a:rPr lang="zh-CN" altLang="zh-CN" i="1">
                                      <a:latin typeface="Cambria Math" panose="02040503050406030204" pitchFamily="18" charset="0"/>
                                    </a:rPr>
                                  </m:ctrlPr>
                                </m:dPr>
                                <m:e>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1</m:t>
                                      </m:r>
                                    </m:sub>
                                  </m:sSub>
                                </m:e>
                              </m:d>
                            </m:e>
                          </m:d>
                        </m:e>
                      </m:eqArr>
                    </m:oMath>
                  </m:oMathPara>
                </a14:m>
                <a:endParaRPr lang="zh-CN" altLang="zh-CN" dirty="0"/>
              </a:p>
              <a:p>
                <a:pPr>
                  <a:spcAft>
                    <a:spcPts val="50"/>
                  </a:spcAft>
                  <a:defRPr/>
                </a:pPr>
                <a:endParaRPr lang="zh-CN" altLang="zh-CN" dirty="0"/>
              </a:p>
              <a:p>
                <a:pPr>
                  <a:spcAft>
                    <a:spcPts val="50"/>
                  </a:spcAft>
                  <a:defRPr/>
                </a:pPr>
                <a14:m>
                  <m:oMathPara xmlns:m="http://schemas.openxmlformats.org/officeDocument/2006/math">
                    <m:oMathParaPr>
                      <m:jc m:val="centerGroup"/>
                    </m:oMathParaPr>
                    <m:oMath xmlns:m="http://schemas.openxmlformats.org/officeDocument/2006/math">
                      <m:eqArr>
                        <m:eqArrPr>
                          <m:ctrlPr>
                            <a:rPr lang="zh-CN" altLang="zh-CN" sz="1600" i="1">
                              <a:latin typeface="Cambria Math" panose="02040503050406030204" pitchFamily="18" charset="0"/>
                            </a:rPr>
                          </m:ctrlPr>
                        </m:eqArr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f>
                            <m:fPr>
                              <m:ctrlPr>
                                <a:rPr lang="zh-CN" altLang="zh-CN" sz="1600" i="1">
                                  <a:latin typeface="Cambria Math" panose="02040503050406030204" pitchFamily="18" charset="0"/>
                                </a:rPr>
                              </m:ctrlPr>
                            </m:fPr>
                            <m:num>
                              <m:r>
                                <m:rPr>
                                  <m:sty m:val="p"/>
                                </m:rPr>
                                <a:rPr lang="en-US" altLang="zh-CN" sz="1600">
                                  <a:latin typeface="Cambria Math" panose="02040503050406030204" pitchFamily="18" charset="0"/>
                                </a:rPr>
                                <m:t>ln</m:t>
                              </m:r>
                              <m:r>
                                <a:rPr lang="en-US" altLang="zh-CN" sz="1600" i="1">
                                  <a:latin typeface="Cambria Math" panose="02040503050406030204" pitchFamily="18" charset="0"/>
                                </a:rPr>
                                <m:t>(</m:t>
                              </m:r>
                              <m:r>
                                <a:rPr lang="en-US" altLang="zh-CN" sz="1600" i="1">
                                  <a:latin typeface="Cambria Math" panose="02040503050406030204" pitchFamily="18" charset="0"/>
                                </a:rPr>
                                <m:t>𝐹</m:t>
                              </m:r>
                              <m:r>
                                <a:rPr lang="en-US" altLang="zh-CN" sz="1600" i="1">
                                  <a:latin typeface="Cambria Math" panose="02040503050406030204" pitchFamily="18" charset="0"/>
                                </a:rPr>
                                <m:t>/</m:t>
                              </m:r>
                              <m:r>
                                <a:rPr lang="en-US" altLang="zh-CN" sz="1600" i="1">
                                  <a:latin typeface="Cambria Math" panose="02040503050406030204" pitchFamily="18" charset="0"/>
                                </a:rPr>
                                <m:t>𝑋</m:t>
                              </m:r>
                              <m:r>
                                <a:rPr lang="en-US" altLang="zh-CN" sz="1600" i="1">
                                  <a:latin typeface="Cambria Math" panose="02040503050406030204" pitchFamily="18" charset="0"/>
                                </a:rPr>
                                <m:t>)+</m:t>
                              </m:r>
                              <m:d>
                                <m:dPr>
                                  <m:ctrlPr>
                                    <a:rPr lang="zh-CN" altLang="zh-CN" sz="1600" i="1">
                                      <a:latin typeface="Cambria Math" panose="02040503050406030204" pitchFamily="18" charset="0"/>
                                    </a:rPr>
                                  </m:ctrlPr>
                                </m:dPr>
                                <m:e>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𝜎</m:t>
                                      </m:r>
                                    </m:e>
                                    <m:sup>
                                      <m:r>
                                        <a:rPr lang="en-US" altLang="zh-CN" sz="1600" i="1">
                                          <a:latin typeface="Cambria Math" panose="02040503050406030204" pitchFamily="18" charset="0"/>
                                        </a:rPr>
                                        <m:t>2</m:t>
                                      </m:r>
                                    </m:sup>
                                  </m:sSup>
                                  <m:r>
                                    <a:rPr lang="en-US" altLang="zh-CN" sz="1600" i="1">
                                      <a:latin typeface="Cambria Math" panose="02040503050406030204" pitchFamily="18" charset="0"/>
                                    </a:rPr>
                                    <m:t>/2</m:t>
                                  </m:r>
                                </m:e>
                              </m:d>
                              <m:r>
                                <a:rPr lang="en-US" altLang="zh-CN" sz="1600" i="1">
                                  <a:latin typeface="Cambria Math" panose="02040503050406030204" pitchFamily="18" charset="0"/>
                                </a:rPr>
                                <m:t>𝑇</m:t>
                              </m:r>
                            </m:num>
                            <m:den>
                              <m:r>
                                <a:rPr lang="en-US" altLang="zh-CN" sz="1600" i="1">
                                  <a:latin typeface="Cambria Math" panose="02040503050406030204" pitchFamily="18" charset="0"/>
                                </a:rPr>
                                <m:t>𝜎</m:t>
                              </m:r>
                              <m:rad>
                                <m:radPr>
                                  <m:degHide m:val="on"/>
                                  <m:ctrlPr>
                                    <a:rPr lang="zh-CN" altLang="zh-CN" sz="1600" i="1">
                                      <a:latin typeface="Cambria Math" panose="02040503050406030204" pitchFamily="18" charset="0"/>
                                    </a:rPr>
                                  </m:ctrlPr>
                                </m:radPr>
                                <m:deg/>
                                <m:e>
                                  <m:r>
                                    <a:rPr lang="en-US" altLang="zh-CN" sz="1600" i="1">
                                      <a:latin typeface="Cambria Math" panose="02040503050406030204" pitchFamily="18" charset="0"/>
                                    </a:rPr>
                                    <m:t>𝑇</m:t>
                                  </m:r>
                                </m:e>
                              </m:rad>
                            </m:den>
                          </m:f>
                        </m:e>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f>
                            <m:fPr>
                              <m:ctrlPr>
                                <a:rPr lang="zh-CN" altLang="zh-CN" sz="1600" i="1">
                                  <a:latin typeface="Cambria Math" panose="02040503050406030204" pitchFamily="18" charset="0"/>
                                </a:rPr>
                              </m:ctrlPr>
                            </m:fPr>
                            <m:num>
                              <m:r>
                                <m:rPr>
                                  <m:sty m:val="p"/>
                                </m:rPr>
                                <a:rPr lang="en-US" altLang="zh-CN" sz="1600">
                                  <a:latin typeface="Cambria Math" panose="02040503050406030204" pitchFamily="18" charset="0"/>
                                </a:rPr>
                                <m:t>ln</m:t>
                              </m:r>
                              <m:r>
                                <a:rPr lang="en-US" altLang="zh-CN" sz="1600" i="1">
                                  <a:latin typeface="Cambria Math" panose="02040503050406030204" pitchFamily="18" charset="0"/>
                                </a:rPr>
                                <m:t>(</m:t>
                              </m:r>
                              <m:r>
                                <a:rPr lang="en-US" altLang="zh-CN" sz="1600" i="1">
                                  <a:latin typeface="Cambria Math" panose="02040503050406030204" pitchFamily="18" charset="0"/>
                                </a:rPr>
                                <m:t>𝐹</m:t>
                              </m:r>
                              <m:r>
                                <a:rPr lang="en-US" altLang="zh-CN" sz="1600" i="1">
                                  <a:latin typeface="Cambria Math" panose="02040503050406030204" pitchFamily="18" charset="0"/>
                                </a:rPr>
                                <m:t>/</m:t>
                              </m:r>
                              <m:r>
                                <a:rPr lang="en-US" altLang="zh-CN" sz="1600" i="1">
                                  <a:latin typeface="Cambria Math" panose="02040503050406030204" pitchFamily="18" charset="0"/>
                                </a:rPr>
                                <m:t>𝑋</m:t>
                              </m:r>
                              <m:r>
                                <a:rPr lang="en-US" altLang="zh-CN" sz="1600" i="1">
                                  <a:latin typeface="Cambria Math" panose="02040503050406030204" pitchFamily="18" charset="0"/>
                                </a:rPr>
                                <m:t>)−</m:t>
                              </m:r>
                              <m:d>
                                <m:dPr>
                                  <m:ctrlPr>
                                    <a:rPr lang="zh-CN" altLang="zh-CN" sz="1600" i="1">
                                      <a:latin typeface="Cambria Math" panose="02040503050406030204" pitchFamily="18" charset="0"/>
                                    </a:rPr>
                                  </m:ctrlPr>
                                </m:dPr>
                                <m:e>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𝜎</m:t>
                                      </m:r>
                                    </m:e>
                                    <m:sup>
                                      <m:r>
                                        <a:rPr lang="en-US" altLang="zh-CN" sz="1600" i="1">
                                          <a:latin typeface="Cambria Math" panose="02040503050406030204" pitchFamily="18" charset="0"/>
                                        </a:rPr>
                                        <m:t>2</m:t>
                                      </m:r>
                                    </m:sup>
                                  </m:sSup>
                                  <m:r>
                                    <a:rPr lang="en-US" altLang="zh-CN" sz="1600" i="1">
                                      <a:latin typeface="Cambria Math" panose="02040503050406030204" pitchFamily="18" charset="0"/>
                                    </a:rPr>
                                    <m:t>/2</m:t>
                                  </m:r>
                                </m:e>
                              </m:d>
                              <m:r>
                                <a:rPr lang="en-US" altLang="zh-CN" sz="1600" i="1">
                                  <a:latin typeface="Cambria Math" panose="02040503050406030204" pitchFamily="18" charset="0"/>
                                </a:rPr>
                                <m:t>𝑇</m:t>
                              </m:r>
                            </m:num>
                            <m:den>
                              <m:r>
                                <a:rPr lang="en-US" altLang="zh-CN" sz="1600" i="1">
                                  <a:latin typeface="Cambria Math" panose="02040503050406030204" pitchFamily="18" charset="0"/>
                                </a:rPr>
                                <m:t>𝜎</m:t>
                              </m:r>
                              <m:rad>
                                <m:radPr>
                                  <m:degHide m:val="on"/>
                                  <m:ctrlPr>
                                    <a:rPr lang="zh-CN" altLang="zh-CN" sz="1600" i="1">
                                      <a:latin typeface="Cambria Math" panose="02040503050406030204" pitchFamily="18" charset="0"/>
                                    </a:rPr>
                                  </m:ctrlPr>
                                </m:radPr>
                                <m:deg/>
                                <m:e>
                                  <m:r>
                                    <a:rPr lang="en-US" altLang="zh-CN" sz="1600" i="1">
                                      <a:latin typeface="Cambria Math" panose="02040503050406030204" pitchFamily="18" charset="0"/>
                                    </a:rPr>
                                    <m:t>𝑇</m:t>
                                  </m:r>
                                </m:e>
                              </m:rad>
                            </m:den>
                          </m:f>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r>
                            <a:rPr lang="en-US" altLang="zh-CN" sz="1600" i="1">
                              <a:latin typeface="Cambria Math" panose="02040503050406030204" pitchFamily="18" charset="0"/>
                            </a:rPr>
                            <m:t>𝜎</m:t>
                          </m:r>
                          <m:rad>
                            <m:radPr>
                              <m:degHide m:val="on"/>
                              <m:ctrlPr>
                                <a:rPr lang="zh-CN" altLang="zh-CN" sz="1600" i="1">
                                  <a:latin typeface="Cambria Math" panose="02040503050406030204" pitchFamily="18" charset="0"/>
                                </a:rPr>
                              </m:ctrlPr>
                            </m:radPr>
                            <m:deg/>
                            <m:e>
                              <m:r>
                                <a:rPr lang="en-US" altLang="zh-CN" sz="1600" i="1">
                                  <a:latin typeface="Cambria Math" panose="02040503050406030204" pitchFamily="18" charset="0"/>
                                </a:rPr>
                                <m:t>𝑇</m:t>
                              </m:r>
                            </m:e>
                          </m:rad>
                        </m:e>
                      </m:eqArr>
                    </m:oMath>
                  </m:oMathPara>
                </a14:m>
                <a:endParaRPr lang="zh-CN" altLang="zh-CN" dirty="0"/>
              </a:p>
            </p:txBody>
          </p:sp>
        </mc:Choice>
        <mc:Fallback xmlns="">
          <p:sp>
            <p:nvSpPr>
              <p:cNvPr id="16" name="文本框 15"/>
              <p:cNvSpPr txBox="1">
                <a:spLocks noRot="1" noChangeAspect="1" noMove="1" noResize="1" noEditPoints="1" noAdjustHandles="1" noChangeArrowheads="1" noChangeShapeType="1" noTextEdit="1"/>
              </p:cNvSpPr>
              <p:nvPr/>
            </p:nvSpPr>
            <p:spPr>
              <a:xfrm>
                <a:off x="305202" y="4260312"/>
                <a:ext cx="10847707" cy="2407326"/>
              </a:xfrm>
              <a:prstGeom prst="rect">
                <a:avLst/>
              </a:prstGeom>
              <a:blipFill rotWithShape="1">
                <a:blip r:embed="rId4"/>
                <a:stretch>
                  <a:fillRect l="-92" t="-400" r="-84" b="-390"/>
                </a:stretch>
              </a:blipFill>
              <a:ln w="19050">
                <a:solidFill>
                  <a:srgbClr val="972022"/>
                </a:solidFill>
                <a:prstDash val="sysDash"/>
              </a:ln>
            </p:spPr>
            <p:txBody>
              <a:bodyPr/>
              <a:lstStyle/>
              <a:p>
                <a:r>
                  <a:rPr lang="zh-CN"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260" y="-16162"/>
            <a:ext cx="11531599" cy="1072212"/>
          </a:xfrm>
        </p:spPr>
        <p:txBody>
          <a:bodyPr/>
          <a:lstStyle/>
          <a:p>
            <a:pPr>
              <a:lnSpc>
                <a:spcPct val="100000"/>
              </a:lnSpc>
              <a:spcAft>
                <a:spcPts val="50"/>
              </a:spcAft>
            </a:pPr>
            <a:r>
              <a:rPr lang="zh-CN" altLang="en-US" dirty="0">
                <a:latin typeface="+mn-lt"/>
                <a:ea typeface="+mn-ea"/>
                <a:cs typeface="+mn-ea"/>
                <a:sym typeface="+mn-lt"/>
              </a:rPr>
              <a:t>期权定价模型</a:t>
            </a:r>
            <a:r>
              <a:rPr lang="en-US" altLang="zh-CN" dirty="0">
                <a:latin typeface="+mn-lt"/>
                <a:ea typeface="+mn-ea"/>
                <a:cs typeface="+mn-ea"/>
                <a:sym typeface="+mn-lt"/>
              </a:rPr>
              <a:t>——</a:t>
            </a:r>
            <a:r>
              <a:rPr lang="zh-CN" altLang="en-US" dirty="0">
                <a:latin typeface="+mn-lt"/>
                <a:ea typeface="+mn-ea"/>
                <a:cs typeface="+mn-ea"/>
                <a:sym typeface="+mn-lt"/>
              </a:rPr>
              <a:t>利率衍生品</a:t>
            </a:r>
          </a:p>
        </p:txBody>
      </p:sp>
      <p:sp>
        <p:nvSpPr>
          <p:cNvPr id="13" name="文本框 12"/>
          <p:cNvSpPr txBox="1"/>
          <p:nvPr/>
        </p:nvSpPr>
        <p:spPr>
          <a:xfrm>
            <a:off x="305202" y="837388"/>
            <a:ext cx="2862244" cy="368300"/>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利率期权定价</a:t>
            </a:r>
          </a:p>
        </p:txBody>
      </p:sp>
      <mc:AlternateContent xmlns:mc="http://schemas.openxmlformats.org/markup-compatibility/2006" xmlns:a14="http://schemas.microsoft.com/office/drawing/2010/main">
        <mc:Choice Requires="a14">
          <p:sp>
            <p:nvSpPr>
              <p:cNvPr id="20" name="文本框 19"/>
              <p:cNvSpPr txBox="1"/>
              <p:nvPr/>
            </p:nvSpPr>
            <p:spPr>
              <a:xfrm>
                <a:off x="242985" y="1205688"/>
                <a:ext cx="11000107" cy="5573321"/>
              </a:xfrm>
              <a:prstGeom prst="rect">
                <a:avLst/>
              </a:prstGeom>
              <a:noFill/>
              <a:ln w="19050">
                <a:solidFill>
                  <a:srgbClr val="972022"/>
                </a:solidFill>
                <a:prstDash val="sysDash"/>
              </a:ln>
            </p:spPr>
            <p:txBody>
              <a:bodyPr wrap="square" rtlCol="0">
                <a:spAutoFit/>
              </a:bodyPr>
              <a:lstStyle/>
              <a:p>
                <a:pPr marL="0" marR="0" lvl="1" indent="-285750" algn="l" defTabSz="914400" rtl="0" eaLnBrk="1" fontAlgn="auto" latinLnBrk="0" hangingPunct="1">
                  <a:spcAft>
                    <a:spcPts val="50"/>
                  </a:spcAft>
                  <a:buClrTx/>
                  <a:buSzTx/>
                  <a:buFont typeface="Arial" panose="020B0604020202020204" pitchFamily="34" charset="0"/>
                  <a:buChar char="•"/>
                  <a:defRPr/>
                </a:pPr>
                <a:r>
                  <a:rPr lang="zh-CN" altLang="en-US" dirty="0">
                    <a:sym typeface="+mn-ea"/>
                  </a:rPr>
                  <a:t>假设本金为</a:t>
                </a:r>
                <a:r>
                  <a:rPr lang="en-US" altLang="zh-CN" dirty="0">
                    <a:sym typeface="+mn-ea"/>
                  </a:rPr>
                  <a:t>L</a:t>
                </a:r>
                <a:r>
                  <a:rPr lang="zh-CN" altLang="en-US" dirty="0">
                    <a:sym typeface="+mn-ea"/>
                  </a:rPr>
                  <a:t>，</a:t>
                </a:r>
                <a:r>
                  <a:rPr lang="en-US" altLang="zh-CN" i="1" dirty="0">
                    <a:sym typeface="+mn-ea"/>
                  </a:rPr>
                  <a:t>δ</a:t>
                </a:r>
                <a:r>
                  <a:rPr lang="en-US" altLang="zh-CN" dirty="0">
                    <a:sym typeface="+mn-ea"/>
                  </a:rPr>
                  <a:t> </a:t>
                </a:r>
                <a:r>
                  <a:rPr lang="en-US" altLang="zh-CN" sz="1200" i="1" dirty="0">
                    <a:sym typeface="+mn-ea"/>
                  </a:rPr>
                  <a:t>k</a:t>
                </a:r>
                <a:r>
                  <a:rPr lang="en-US" altLang="zh-CN" dirty="0">
                    <a:sym typeface="+mn-ea"/>
                  </a:rPr>
                  <a:t> </a:t>
                </a:r>
                <a:r>
                  <a:rPr lang="zh-CN" altLang="en-US" dirty="0">
                    <a:sym typeface="+mn-ea"/>
                  </a:rPr>
                  <a:t>为时间间隔，</a:t>
                </a:r>
                <a14:m>
                  <m:oMath xmlns:m="http://schemas.openxmlformats.org/officeDocument/2006/math">
                    <m:sSub>
                      <m:sSubPr>
                        <m:ctrlPr>
                          <a:rPr lang="en-US" altLang="zh-CN" i="1" smtClean="0">
                            <a:latin typeface="Cambria Math" panose="02040503050406030204" pitchFamily="18" charset="0"/>
                            <a:sym typeface="+mn-ea"/>
                          </a:rPr>
                        </m:ctrlPr>
                      </m:sSubPr>
                      <m:e>
                        <m:r>
                          <a:rPr lang="en-US" altLang="zh-CN" i="1">
                            <a:latin typeface="Cambria Math" panose="02040503050406030204" pitchFamily="18" charset="0"/>
                            <a:sym typeface="+mn-ea"/>
                          </a:rPr>
                          <m:t>𝑅</m:t>
                        </m:r>
                      </m:e>
                      <m:sub>
                        <m:r>
                          <a:rPr lang="en-US" altLang="zh-CN" b="0" i="1" smtClean="0">
                            <a:latin typeface="Cambria Math" panose="02040503050406030204" pitchFamily="18" charset="0"/>
                            <a:sym typeface="+mn-ea"/>
                          </a:rPr>
                          <m:t>𝑘</m:t>
                        </m:r>
                      </m:sub>
                    </m:sSub>
                  </m:oMath>
                </a14:m>
                <a:r>
                  <a:rPr lang="zh-CN" altLang="en-US" dirty="0">
                    <a:sym typeface="+mn-ea"/>
                  </a:rPr>
                  <a:t>为</a:t>
                </a:r>
                <a:r>
                  <a:rPr lang="en-US" altLang="zh-CN" dirty="0">
                    <a:sym typeface="+mn-ea"/>
                  </a:rPr>
                  <a:t>Libor</a:t>
                </a:r>
                <a:r>
                  <a:rPr lang="zh-CN" altLang="en-US" dirty="0">
                    <a:sym typeface="+mn-ea"/>
                  </a:rPr>
                  <a:t>利率，</a:t>
                </a:r>
                <a:r>
                  <a:rPr lang="en-US" altLang="zh-CN" dirty="0">
                    <a:sym typeface="+mn-ea"/>
                  </a:rPr>
                  <a:t> </a:t>
                </a:r>
                <a14:m>
                  <m:oMath xmlns:m="http://schemas.openxmlformats.org/officeDocument/2006/math">
                    <m:sSub>
                      <m:sSubPr>
                        <m:ctrlPr>
                          <a:rPr lang="en-US" altLang="zh-CN" i="1" dirty="0" smtClean="0">
                            <a:latin typeface="Cambria Math" panose="02040503050406030204" pitchFamily="18" charset="0"/>
                            <a:sym typeface="+mn-ea"/>
                          </a:rPr>
                        </m:ctrlPr>
                      </m:sSubPr>
                      <m:e>
                        <m:r>
                          <a:rPr lang="en-US" altLang="zh-CN" b="0" i="1" dirty="0" smtClean="0">
                            <a:latin typeface="Cambria Math" panose="02040503050406030204" pitchFamily="18" charset="0"/>
                            <a:sym typeface="+mn-ea"/>
                          </a:rPr>
                          <m:t>𝑅</m:t>
                        </m:r>
                      </m:e>
                      <m:sub>
                        <m:r>
                          <a:rPr lang="en-US" altLang="zh-CN" b="0" i="1" dirty="0" smtClean="0">
                            <a:latin typeface="Cambria Math" panose="02040503050406030204" pitchFamily="18" charset="0"/>
                            <a:sym typeface="+mn-ea"/>
                          </a:rPr>
                          <m:t>𝐾</m:t>
                        </m:r>
                      </m:sub>
                    </m:sSub>
                  </m:oMath>
                </a14:m>
                <a:r>
                  <a:rPr lang="en-US" altLang="zh-CN" i="1" dirty="0">
                    <a:sym typeface="+mn-ea"/>
                  </a:rPr>
                  <a:t> </a:t>
                </a:r>
                <a:r>
                  <a:rPr lang="zh-CN" altLang="en-US" dirty="0">
                    <a:sym typeface="+mn-ea"/>
                  </a:rPr>
                  <a:t>为行权利率：</a:t>
                </a:r>
              </a:p>
              <a:p>
                <a:pPr marL="0" marR="0" lvl="1" indent="-285750" algn="l" defTabSz="914400" rtl="0" eaLnBrk="1" fontAlgn="auto" latinLnBrk="0" hangingPunct="1">
                  <a:spcAft>
                    <a:spcPts val="50"/>
                  </a:spcAft>
                  <a:buClrTx/>
                  <a:buSzTx/>
                  <a:buFont typeface="Arial" panose="020B0604020202020204" pitchFamily="34" charset="0"/>
                  <a:buChar char="•"/>
                  <a:defRPr/>
                </a:pPr>
                <a:endParaRPr lang="zh-CN" altLang="en-US" dirty="0">
                  <a:sym typeface="+mn-ea"/>
                </a:endParaRPr>
              </a:p>
              <a:p>
                <a:pPr marL="0" marR="0" lvl="1" indent="-285750" algn="l" defTabSz="914400" rtl="0" eaLnBrk="1" fontAlgn="auto" latinLnBrk="0" hangingPunct="1">
                  <a:spcAft>
                    <a:spcPts val="50"/>
                  </a:spcAft>
                  <a:buClrTx/>
                  <a:buSzTx/>
                  <a:buFont typeface="Arial" panose="020B0604020202020204" pitchFamily="34" charset="0"/>
                  <a:buChar char="•"/>
                  <a:defRPr/>
                </a:pPr>
                <a:endParaRPr lang="zh-CN" altLang="en-US" dirty="0"/>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dirty="0"/>
                  <a:t>利率的看涨期权等价于对应零息债券的看跌期权</a:t>
                </a:r>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zh-CN" altLang="en-US" dirty="0"/>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zh-CN" altLang="en-US" dirty="0"/>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zh-CN" altLang="en-US" dirty="0"/>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zh-CN" altLang="en-US" dirty="0"/>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zh-CN" altLang="en-US" dirty="0"/>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dirty="0"/>
                  <a:t>通过</a:t>
                </a:r>
                <a:r>
                  <a:rPr lang="en-US" altLang="zh-CN" dirty="0" err="1"/>
                  <a:t>BSM</a:t>
                </a:r>
                <a:r>
                  <a:rPr lang="en-US" altLang="zh-CN" dirty="0"/>
                  <a:t> model</a:t>
                </a:r>
                <a:r>
                  <a:rPr lang="zh-CN" altLang="en-US" dirty="0"/>
                  <a:t>的框架，可以得到看涨利率期权的定价公式（</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𝑘</m:t>
                        </m:r>
                      </m:sub>
                    </m:sSub>
                  </m:oMath>
                </a14:m>
                <a:r>
                  <a:rPr lang="zh-CN" altLang="en-US" dirty="0"/>
                  <a:t>为 </a:t>
                </a:r>
                <a:r>
                  <a:rPr lang="en-US" altLang="zh-CN" i="1" dirty="0"/>
                  <a:t>t</a:t>
                </a:r>
                <a:r>
                  <a:rPr lang="en-US" altLang="zh-CN" dirty="0"/>
                  <a:t> </a:t>
                </a:r>
                <a:r>
                  <a:rPr lang="zh-CN" altLang="en-US" dirty="0"/>
                  <a:t>时刻远期利率，</a:t>
                </a:r>
                <a14:m>
                  <m:oMath xmlns:m="http://schemas.openxmlformats.org/officeDocument/2006/math">
                    <m:sSub>
                      <m:sSubPr>
                        <m:ctrlPr>
                          <a:rPr lang="en-US" altLang="zh-CN" i="1" dirty="0" smtClean="0">
                            <a:latin typeface="Cambria Math" panose="02040503050406030204" pitchFamily="18" charset="0"/>
                          </a:rPr>
                        </m:ctrlPr>
                      </m:sSubPr>
                      <m:e>
                        <m:r>
                          <m:rPr>
                            <m:sty m:val="p"/>
                          </m:rPr>
                          <a:rPr lang="en-US" altLang="zh-CN" i="1" dirty="0">
                            <a:latin typeface="Cambria Math" panose="02040503050406030204" pitchFamily="18" charset="0"/>
                          </a:rPr>
                          <m:t>σ</m:t>
                        </m:r>
                      </m:e>
                      <m:sub>
                        <m:r>
                          <m:rPr>
                            <m:sty m:val="p"/>
                          </m:rPr>
                          <a:rPr lang="en-US" altLang="zh-CN" i="1" dirty="0">
                            <a:latin typeface="Cambria Math" panose="02040503050406030204" pitchFamily="18" charset="0"/>
                          </a:rPr>
                          <m:t>k</m:t>
                        </m:r>
                      </m:sub>
                    </m:sSub>
                  </m:oMath>
                </a14:m>
                <a:r>
                  <a:rPr lang="en-US" altLang="zh-CN" sz="1400" i="1" dirty="0"/>
                  <a:t> </a:t>
                </a:r>
                <a:r>
                  <a:rPr lang="zh-CN" altLang="en-US" dirty="0"/>
                  <a:t>为远期利率波动率</a:t>
                </a:r>
                <a:r>
                  <a:rPr lang="en-US" altLang="zh-CN" dirty="0"/>
                  <a:t>, P(0,</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oMath>
                </a14:m>
                <a:r>
                  <a:rPr lang="en-US" altLang="zh-CN" dirty="0"/>
                  <a:t> )</a:t>
                </a:r>
                <a:r>
                  <a:rPr lang="zh-CN" altLang="en-US" dirty="0"/>
                  <a:t>代表无风险折现因子）</a:t>
                </a:r>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zh-CN" altLang="en-US" dirty="0"/>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zh-CN" altLang="en-US" dirty="0"/>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zh-CN" altLang="en-US" dirty="0"/>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zh-CN" altLang="en-US" dirty="0"/>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zh-CN" altLang="en-US" dirty="0"/>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zh-CN" altLang="en-US" dirty="0"/>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zh-CN" altLang="en-US" dirty="0"/>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242985" y="1205688"/>
                <a:ext cx="11000107" cy="5573321"/>
              </a:xfrm>
              <a:prstGeom prst="rect">
                <a:avLst/>
              </a:prstGeom>
              <a:blipFill rotWithShape="1">
                <a:blip r:embed="rId3"/>
                <a:stretch>
                  <a:fillRect l="-90" t="-179" r="-83" b="-164"/>
                </a:stretch>
              </a:blipFill>
              <a:ln w="19050">
                <a:solidFill>
                  <a:srgbClr val="972022"/>
                </a:solidFill>
                <a:prstDash val="sysDash"/>
              </a:ln>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3843474" y="4265740"/>
            <a:ext cx="3480435" cy="461645"/>
          </a:xfrm>
          <a:prstGeom prst="rect">
            <a:avLst/>
          </a:prstGeom>
        </p:spPr>
      </p:pic>
      <p:pic>
        <p:nvPicPr>
          <p:cNvPr id="6" name="图片 5"/>
          <p:cNvPicPr>
            <a:picLocks noChangeAspect="1"/>
          </p:cNvPicPr>
          <p:nvPr/>
        </p:nvPicPr>
        <p:blipFill>
          <a:blip r:embed="rId5"/>
          <a:stretch>
            <a:fillRect/>
          </a:stretch>
        </p:blipFill>
        <p:spPr>
          <a:xfrm>
            <a:off x="3843474" y="4802315"/>
            <a:ext cx="4051935" cy="1484630"/>
          </a:xfrm>
          <a:prstGeom prst="rect">
            <a:avLst/>
          </a:prstGeom>
        </p:spPr>
      </p:pic>
      <p:pic>
        <p:nvPicPr>
          <p:cNvPr id="7" name="图片 6"/>
          <p:cNvPicPr>
            <a:picLocks noChangeAspect="1"/>
          </p:cNvPicPr>
          <p:nvPr/>
        </p:nvPicPr>
        <p:blipFill>
          <a:blip r:embed="rId6"/>
          <a:stretch>
            <a:fillRect/>
          </a:stretch>
        </p:blipFill>
        <p:spPr>
          <a:xfrm>
            <a:off x="2038985" y="2422525"/>
            <a:ext cx="3415030" cy="902335"/>
          </a:xfrm>
          <a:prstGeom prst="rect">
            <a:avLst/>
          </a:prstGeom>
        </p:spPr>
      </p:pic>
      <p:pic>
        <p:nvPicPr>
          <p:cNvPr id="8" name="图片 7"/>
          <p:cNvPicPr>
            <a:picLocks noChangeAspect="1"/>
          </p:cNvPicPr>
          <p:nvPr/>
        </p:nvPicPr>
        <p:blipFill>
          <a:blip r:embed="rId7"/>
          <a:stretch>
            <a:fillRect/>
          </a:stretch>
        </p:blipFill>
        <p:spPr>
          <a:xfrm>
            <a:off x="6274176" y="2472500"/>
            <a:ext cx="3460750" cy="941705"/>
          </a:xfrm>
          <a:prstGeom prst="rect">
            <a:avLst/>
          </a:prstGeom>
        </p:spPr>
      </p:pic>
      <p:sp>
        <p:nvSpPr>
          <p:cNvPr id="9" name="右箭头 8"/>
          <p:cNvSpPr/>
          <p:nvPr/>
        </p:nvSpPr>
        <p:spPr>
          <a:xfrm>
            <a:off x="5411470" y="2897505"/>
            <a:ext cx="657225" cy="1187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8"/>
          <a:stretch>
            <a:fillRect/>
          </a:stretch>
        </p:blipFill>
        <p:spPr>
          <a:xfrm>
            <a:off x="4004310" y="1605371"/>
            <a:ext cx="2633345" cy="45148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260" y="-16162"/>
            <a:ext cx="11531599" cy="1072212"/>
          </a:xfrm>
        </p:spPr>
        <p:txBody>
          <a:bodyPr/>
          <a:lstStyle/>
          <a:p>
            <a:pPr>
              <a:lnSpc>
                <a:spcPct val="100000"/>
              </a:lnSpc>
              <a:spcAft>
                <a:spcPts val="50"/>
              </a:spcAft>
            </a:pPr>
            <a:r>
              <a:rPr lang="zh-CN" altLang="en-US" dirty="0">
                <a:latin typeface="+mn-lt"/>
                <a:ea typeface="+mn-ea"/>
                <a:cs typeface="+mn-ea"/>
                <a:sym typeface="+mn-lt"/>
              </a:rPr>
              <a:t>期权定价模型</a:t>
            </a:r>
            <a:r>
              <a:rPr lang="en-US" altLang="zh-CN" dirty="0">
                <a:latin typeface="+mn-lt"/>
                <a:ea typeface="+mn-ea"/>
                <a:cs typeface="+mn-ea"/>
                <a:sym typeface="+mn-lt"/>
              </a:rPr>
              <a:t>——Hull White Model</a:t>
            </a:r>
            <a:endParaRPr lang="zh-CN" altLang="en-US" dirty="0">
              <a:latin typeface="+mn-lt"/>
              <a:ea typeface="+mn-ea"/>
              <a:cs typeface="+mn-ea"/>
              <a:sym typeface="+mn-lt"/>
            </a:endParaRPr>
          </a:p>
        </p:txBody>
      </p:sp>
      <p:sp>
        <p:nvSpPr>
          <p:cNvPr id="13" name="文本框 12"/>
          <p:cNvSpPr txBox="1"/>
          <p:nvPr/>
        </p:nvSpPr>
        <p:spPr>
          <a:xfrm>
            <a:off x="305202" y="837388"/>
            <a:ext cx="2862244" cy="368300"/>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Hull White </a:t>
            </a:r>
            <a:r>
              <a:rPr kumimoji="0" lang="zh-CN" altLang="en-US" sz="1800" b="0" i="0" u="none" strike="noStrike" kern="1200" cap="none" spc="0" normalizeH="0" baseline="0" noProof="0" dirty="0">
                <a:ln>
                  <a:noFill/>
                </a:ln>
                <a:solidFill>
                  <a:prstClr val="white"/>
                </a:solidFill>
                <a:effectLst/>
                <a:uLnTx/>
                <a:uFillTx/>
                <a:cs typeface="+mn-ea"/>
                <a:sym typeface="+mn-lt"/>
              </a:rPr>
              <a:t>模型</a:t>
            </a:r>
          </a:p>
        </p:txBody>
      </p:sp>
      <p:sp>
        <p:nvSpPr>
          <p:cNvPr id="20" name="文本框 19"/>
          <p:cNvSpPr txBox="1"/>
          <p:nvPr/>
        </p:nvSpPr>
        <p:spPr>
          <a:xfrm>
            <a:off x="242985" y="1205688"/>
            <a:ext cx="11000107" cy="5296322"/>
          </a:xfrm>
          <a:prstGeom prst="rect">
            <a:avLst/>
          </a:prstGeom>
          <a:noFill/>
          <a:ln w="19050">
            <a:solidFill>
              <a:srgbClr val="972022"/>
            </a:solidFill>
            <a:prstDash val="sysDash"/>
          </a:ln>
        </p:spPr>
        <p:txBody>
          <a:bodyPr wrap="square" rtlCol="0">
            <a:spAutoFit/>
          </a:bodyPr>
          <a:lstStyle/>
          <a:p>
            <a:pPr marL="0" marR="0" lvl="1" indent="-285750" algn="l" defTabSz="914400" rtl="0" eaLnBrk="1" fontAlgn="auto" latinLnBrk="0" hangingPunct="1">
              <a:spcAft>
                <a:spcPts val="50"/>
              </a:spcAft>
              <a:buClrTx/>
              <a:buSzTx/>
              <a:buFont typeface="Arial" panose="020B0604020202020204" pitchFamily="34" charset="0"/>
              <a:buChar char="•"/>
              <a:defRPr/>
            </a:pPr>
            <a:r>
              <a:rPr lang="en-US" altLang="zh-CN" dirty="0">
                <a:sym typeface="+mn-ea"/>
              </a:rPr>
              <a:t>One factor model</a:t>
            </a:r>
            <a:r>
              <a:rPr lang="zh-CN" altLang="en-US" dirty="0">
                <a:sym typeface="+mn-ea"/>
              </a:rPr>
              <a:t>：</a:t>
            </a:r>
          </a:p>
          <a:p>
            <a:pPr marL="0" marR="0" lvl="1" algn="l" defTabSz="914400" rtl="0" eaLnBrk="1" fontAlgn="auto" latinLnBrk="0" hangingPunct="1">
              <a:spcAft>
                <a:spcPts val="50"/>
              </a:spcAft>
              <a:buClrTx/>
              <a:buSzTx/>
              <a:defRPr/>
            </a:pPr>
            <a:endParaRPr lang="zh-CN" altLang="en-US" dirty="0"/>
          </a:p>
          <a:p>
            <a:pPr marL="285750" marR="0" lvl="0" indent="-285750" algn="l" defTabSz="914400" rtl="0" eaLnBrk="1" fontAlgn="auto" latinLnBrk="0" hangingPunct="1">
              <a:spcAft>
                <a:spcPts val="50"/>
              </a:spcAft>
              <a:buClrTx/>
              <a:buSzTx/>
              <a:buFont typeface="Arial" panose="020B0604020202020204" pitchFamily="34" charset="0"/>
              <a:buChar char="•"/>
              <a:defRPr/>
            </a:pPr>
            <a:r>
              <a:rPr lang="en-US" altLang="zh-CN" dirty="0"/>
              <a:t>Two factor model:</a:t>
            </a:r>
            <a:endParaRPr lang="zh-CN" altLang="en-US" dirty="0"/>
          </a:p>
          <a:p>
            <a:pPr marR="0" lvl="0" algn="l" defTabSz="914400" rtl="0" eaLnBrk="1" fontAlgn="auto" latinLnBrk="0" hangingPunct="1">
              <a:spcAft>
                <a:spcPts val="50"/>
              </a:spcAft>
              <a:buClrTx/>
              <a:buSzTx/>
              <a:defRPr/>
            </a:pPr>
            <a:endParaRPr lang="en-US" altLang="zh-CN" dirty="0"/>
          </a:p>
          <a:p>
            <a:pPr marR="0" lvl="0" algn="l" defTabSz="914400" rtl="0" eaLnBrk="1" fontAlgn="auto" latinLnBrk="0" hangingPunct="1">
              <a:spcAft>
                <a:spcPts val="50"/>
              </a:spcAft>
              <a:buClrTx/>
              <a:buSzTx/>
              <a:defRPr/>
            </a:pPr>
            <a:endParaRPr lang="zh-CN" altLang="en-US" dirty="0"/>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dirty="0"/>
              <a:t>零息债券看涨期权价格为：</a:t>
            </a:r>
            <a:endParaRPr lang="en-US" altLang="zh-CN" dirty="0"/>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en-US" altLang="zh-CN" dirty="0"/>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en-US" altLang="zh-CN" dirty="0"/>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en-US" altLang="zh-CN" dirty="0"/>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en-US" altLang="zh-CN" dirty="0"/>
          </a:p>
          <a:p>
            <a:pPr marR="0" lvl="0" algn="l" defTabSz="914400" rtl="0" eaLnBrk="1" fontAlgn="auto" latinLnBrk="0" hangingPunct="1">
              <a:spcAft>
                <a:spcPts val="50"/>
              </a:spcAft>
              <a:buClrTx/>
              <a:buSzTx/>
              <a:defRPr/>
            </a:pPr>
            <a:endParaRPr lang="en-US" altLang="zh-CN" dirty="0"/>
          </a:p>
          <a:p>
            <a:pPr marL="285750" lvl="0" indent="-285750">
              <a:spcAft>
                <a:spcPts val="50"/>
              </a:spcAft>
              <a:buFont typeface="Arial" panose="020B0604020202020204" pitchFamily="34" charset="0"/>
              <a:buChar char="•"/>
              <a:defRPr/>
            </a:pPr>
            <a:r>
              <a:rPr lang="zh-CN" altLang="en-US" dirty="0"/>
              <a:t>由于</a:t>
            </a:r>
            <a:r>
              <a:rPr lang="en-US" altLang="zh-CN" dirty="0"/>
              <a:t>caps, floors</a:t>
            </a:r>
            <a:r>
              <a:rPr lang="zh-CN" altLang="en-US" dirty="0"/>
              <a:t>可以由一系列 </a:t>
            </a:r>
            <a:r>
              <a:rPr lang="en-US" altLang="zh-CN" dirty="0"/>
              <a:t>zero-coupon bond option</a:t>
            </a:r>
            <a:r>
              <a:rPr lang="zh-CN" altLang="en-US" dirty="0"/>
              <a:t>表示，所以</a:t>
            </a:r>
            <a:r>
              <a:rPr lang="en-US" altLang="zh-CN" dirty="0"/>
              <a:t>cap</a:t>
            </a:r>
            <a:r>
              <a:rPr lang="zh-CN" altLang="en-US" dirty="0"/>
              <a:t>的价格为</a:t>
            </a:r>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zh-CN" altLang="en-US" dirty="0"/>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zh-CN" altLang="en-US" dirty="0"/>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zh-CN" altLang="en-US" dirty="0"/>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zh-CN" altLang="en-US" dirty="0"/>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zh-CN" altLang="en-US" dirty="0"/>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zh-CN" altLang="en-US" dirty="0"/>
          </a:p>
        </p:txBody>
      </p:sp>
      <mc:AlternateContent xmlns:mc="http://schemas.openxmlformats.org/markup-compatibility/2006" xmlns:a14="http://schemas.microsoft.com/office/drawing/2010/main">
        <mc:Choice Requires="a14">
          <p:sp>
            <p:nvSpPr>
              <p:cNvPr id="3" name="矩形 2"/>
              <p:cNvSpPr/>
              <p:nvPr/>
            </p:nvSpPr>
            <p:spPr>
              <a:xfrm>
                <a:off x="3325168" y="1220824"/>
                <a:ext cx="43660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𝑑𝑟</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𝜃</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𝛼</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𝑟</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𝑑𝑡</m:t>
                          </m:r>
                          <m:r>
                            <a:rPr lang="zh-CN" altLang="en-US" i="0">
                              <a:latin typeface="Cambria Math" panose="02040503050406030204" pitchFamily="18" charset="0"/>
                            </a:rPr>
                            <m:t>+</m:t>
                          </m:r>
                          <m:r>
                            <a:rPr lang="zh-CN" altLang="en-US" i="1">
                              <a:latin typeface="Cambria Math" panose="02040503050406030204" pitchFamily="18" charset="0"/>
                            </a:rPr>
                            <m:t>𝜎</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𝑑𝑊</m:t>
                          </m:r>
                          <m:r>
                            <a:rPr lang="zh-CN" altLang="en-US" i="0">
                              <a:latin typeface="Cambria Math" panose="02040503050406030204" pitchFamily="18" charset="0"/>
                            </a:rPr>
                            <m:t>(</m:t>
                          </m:r>
                          <m:r>
                            <a:rPr lang="zh-CN" altLang="en-US" i="1">
                              <a:latin typeface="Cambria Math" panose="02040503050406030204" pitchFamily="18" charset="0"/>
                            </a:rPr>
                            <m:t>𝑡</m:t>
                          </m:r>
                        </m:e>
                      </m: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3325168" y="1220824"/>
                <a:ext cx="4366003" cy="369332"/>
              </a:xfrm>
              <a:prstGeom prst="rect">
                <a:avLst/>
              </a:prstGeom>
              <a:blipFill rotWithShape="1">
                <a:blip r:embed="rId3"/>
                <a:stretch>
                  <a:fillRect l="-7" t="-96" r="1" b="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167446" y="1803825"/>
                <a:ext cx="5582297" cy="647934"/>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eqArr>
                        <m:eqArrPr>
                          <m:ctrlPr>
                            <a:rPr lang="zh-CN" altLang="en-US" i="1" smtClean="0">
                              <a:latin typeface="Cambria Math" panose="02040503050406030204" pitchFamily="18" charset="0"/>
                            </a:rPr>
                          </m:ctrlPr>
                        </m:eqArrPr>
                        <m:e>
                          <m:r>
                            <a:rPr lang="zh-CN" altLang="en-US">
                              <a:latin typeface="Cambria Math" panose="02040503050406030204" pitchFamily="18" charset="0"/>
                            </a:rPr>
                            <m:t>&amp;</m:t>
                          </m:r>
                          <m:d>
                            <m:dPr>
                              <m:begChr m:val=""/>
                              <m:ctrlPr>
                                <a:rPr lang="zh-CN" altLang="en-US" i="1">
                                  <a:latin typeface="Cambria Math" panose="02040503050406030204" pitchFamily="18" charset="0"/>
                                </a:rPr>
                              </m:ctrlPr>
                            </m:dPr>
                            <m:e>
                              <m:r>
                                <a:rPr lang="zh-CN" altLang="en-US" i="1">
                                  <a:latin typeface="Cambria Math" panose="02040503050406030204" pitchFamily="18" charset="0"/>
                                </a:rPr>
                                <m:t>𝑑𝑓</m:t>
                              </m:r>
                              <m:r>
                                <a:rPr lang="zh-CN" altLang="en-US" i="0">
                                  <a:latin typeface="Cambria Math" panose="02040503050406030204" pitchFamily="18" charset="0"/>
                                </a:rPr>
                                <m:t>(</m:t>
                              </m:r>
                              <m:r>
                                <a:rPr lang="zh-CN" altLang="en-US" i="1">
                                  <a:latin typeface="Cambria Math" panose="02040503050406030204" pitchFamily="18" charset="0"/>
                                </a:rPr>
                                <m:t>𝑟</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𝜃</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𝑢</m:t>
                              </m:r>
                              <m:r>
                                <a:rPr lang="zh-CN" altLang="en-US" i="0">
                                  <a:latin typeface="Cambria Math" panose="02040503050406030204" pitchFamily="18" charset="0"/>
                                </a:rPr>
                                <m:t>−</m:t>
                              </m:r>
                              <m:r>
                                <a:rPr lang="zh-CN" altLang="en-US" i="1">
                                  <a:latin typeface="Cambria Math" panose="02040503050406030204" pitchFamily="18" charset="0"/>
                                </a:rPr>
                                <m:t>𝛼</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𝑟</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𝑑𝑡</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𝜎</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𝑊</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𝑡</m:t>
                              </m:r>
                            </m:e>
                          </m:d>
                        </m:e>
                        <m:e>
                          <m:r>
                            <a:rPr lang="zh-CN" altLang="en-US" i="0">
                              <a:latin typeface="Cambria Math" panose="02040503050406030204" pitchFamily="18" charset="0"/>
                            </a:rPr>
                            <m:t>&amp;</m:t>
                          </m:r>
                          <m:d>
                            <m:dPr>
                              <m:begChr m:val=""/>
                              <m:ctrlPr>
                                <a:rPr lang="zh-CN" altLang="en-US" i="1">
                                  <a:latin typeface="Cambria Math" panose="02040503050406030204" pitchFamily="18" charset="0"/>
                                </a:rPr>
                              </m:ctrlPr>
                            </m:dPr>
                            <m:e>
                              <m:r>
                                <a:rPr lang="en-US" altLang="zh-CN" b="0" i="1" smtClean="0">
                                  <a:latin typeface="Cambria Math" panose="02040503050406030204" pitchFamily="18" charset="0"/>
                                </a:rPr>
                                <m:t>                      </m:t>
                              </m:r>
                              <m:r>
                                <a:rPr lang="zh-CN" altLang="en-US" i="1">
                                  <a:latin typeface="Cambria Math" panose="02040503050406030204" pitchFamily="18" charset="0"/>
                                </a:rPr>
                                <m:t>𝑑𝑢</m:t>
                              </m:r>
                              <m:r>
                                <a:rPr lang="zh-CN" altLang="en-US" i="0">
                                  <a:latin typeface="Cambria Math" panose="02040503050406030204" pitchFamily="18" charset="0"/>
                                </a:rPr>
                                <m:t>=−</m:t>
                              </m:r>
                              <m:r>
                                <a:rPr lang="zh-CN" altLang="en-US" i="1">
                                  <a:latin typeface="Cambria Math" panose="02040503050406030204" pitchFamily="18" charset="0"/>
                                </a:rPr>
                                <m:t>𝑏𝑢</m:t>
                              </m:r>
                              <m:r>
                                <a:rPr lang="en-US" altLang="zh-CN" b="0" i="1" smtClean="0">
                                  <a:latin typeface="Cambria Math" panose="02040503050406030204" pitchFamily="18" charset="0"/>
                                </a:rPr>
                                <m:t> </m:t>
                              </m:r>
                              <m:r>
                                <a:rPr lang="zh-CN" altLang="en-US" i="1">
                                  <a:latin typeface="Cambria Math" panose="02040503050406030204" pitchFamily="18" charset="0"/>
                                </a:rPr>
                                <m:t>𝑑𝑡</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𝜎</m:t>
                                  </m:r>
                                </m:e>
                                <m:sub>
                                  <m:r>
                                    <a:rPr lang="zh-CN" altLang="en-US" i="0">
                                      <a:latin typeface="Cambria Math" panose="02040503050406030204" pitchFamily="18" charset="0"/>
                                    </a:rPr>
                                    <m:t>2</m:t>
                                  </m:r>
                                </m:sub>
                              </m:sSub>
                              <m:r>
                                <a:rPr lang="en-US" altLang="zh-CN" b="0" i="1" smtClean="0">
                                  <a:latin typeface="Cambria Math" panose="02040503050406030204" pitchFamily="18" charset="0"/>
                                </a:rPr>
                                <m:t> </m:t>
                              </m:r>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𝑊</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𝑡</m:t>
                              </m:r>
                            </m:e>
                          </m:d>
                        </m:e>
                      </m:eqAr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3167446" y="1803825"/>
                <a:ext cx="5582297" cy="647934"/>
              </a:xfrm>
              <a:prstGeom prst="rect">
                <a:avLst/>
              </a:prstGeom>
              <a:blipFill rotWithShape="1">
                <a:blip r:embed="rId4"/>
                <a:stretch>
                  <a:fillRect l="-1" t="-66" r="1" b="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690717" y="2678787"/>
                <a:ext cx="4000454" cy="1672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sz="1600" i="1">
                              <a:latin typeface="Cambria Math" panose="02040503050406030204" pitchFamily="18" charset="0"/>
                            </a:rPr>
                          </m:ctrlPr>
                        </m:eqArrPr>
                        <m:e>
                          <m:r>
                            <a:rPr lang="zh-CN" altLang="en-US" sz="1600">
                              <a:latin typeface="Cambria Math" panose="02040503050406030204" pitchFamily="18" charset="0"/>
                            </a:rPr>
                            <m:t>&amp;</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𝐶</m:t>
                              </m:r>
                            </m:e>
                            <m:sub>
                              <m:r>
                                <a:rPr lang="zh-CN" altLang="en-US" sz="1600" i="1">
                                  <a:latin typeface="Cambria Math" panose="02040503050406030204" pitchFamily="18" charset="0"/>
                                </a:rPr>
                                <m:t>𝑍𝐵</m:t>
                              </m:r>
                            </m:sub>
                          </m:sSub>
                          <m:r>
                            <a:rPr lang="zh-CN" altLang="en-US" sz="1600" i="0">
                              <a:latin typeface="Cambria Math" panose="02040503050406030204" pitchFamily="18" charset="0"/>
                            </a:rPr>
                            <m:t>(</m:t>
                          </m:r>
                          <m:r>
                            <a:rPr lang="zh-CN" altLang="en-US" sz="1600" i="1">
                              <a:latin typeface="Cambria Math" panose="02040503050406030204" pitchFamily="18" charset="0"/>
                            </a:rPr>
                            <m:t>𝑡</m:t>
                          </m:r>
                          <m:r>
                            <a:rPr lang="zh-CN" altLang="en-US" sz="1600" i="0">
                              <a:latin typeface="Cambria Math" panose="02040503050406030204" pitchFamily="18" charset="0"/>
                            </a:rPr>
                            <m:t>)=</m:t>
                          </m:r>
                          <m:r>
                            <a:rPr lang="zh-CN" altLang="en-US" sz="1600" i="1">
                              <a:latin typeface="Cambria Math" panose="02040503050406030204" pitchFamily="18" charset="0"/>
                            </a:rPr>
                            <m:t>𝐵</m:t>
                          </m:r>
                          <m:r>
                            <a:rPr lang="zh-CN" altLang="en-US" sz="1600" i="0">
                              <a:latin typeface="Cambria Math" panose="02040503050406030204" pitchFamily="18" charset="0"/>
                            </a:rPr>
                            <m:t>(</m:t>
                          </m:r>
                          <m:r>
                            <a:rPr lang="zh-CN" altLang="en-US" sz="1600" i="1">
                              <a:latin typeface="Cambria Math" panose="02040503050406030204" pitchFamily="18" charset="0"/>
                            </a:rPr>
                            <m:t>𝑡</m:t>
                          </m:r>
                          <m:r>
                            <a:rPr lang="zh-CN" altLang="en-US" sz="1600" i="0">
                              <a:latin typeface="Cambria Math" panose="02040503050406030204" pitchFamily="18" charset="0"/>
                            </a:rPr>
                            <m:t>,</m:t>
                          </m:r>
                          <m:r>
                            <a:rPr lang="zh-CN" altLang="en-US" sz="1600" i="1">
                              <a:latin typeface="Cambria Math" panose="02040503050406030204" pitchFamily="18" charset="0"/>
                            </a:rPr>
                            <m:t>𝑆</m:t>
                          </m:r>
                          <m:r>
                            <a:rPr lang="zh-CN" altLang="en-US" sz="1600" i="0">
                              <a:latin typeface="Cambria Math" panose="02040503050406030204" pitchFamily="18" charset="0"/>
                            </a:rPr>
                            <m:t>)</m:t>
                          </m:r>
                          <m:r>
                            <a:rPr lang="zh-CN" altLang="en-US" sz="1600" i="1">
                              <a:latin typeface="Cambria Math" panose="02040503050406030204" pitchFamily="18" charset="0"/>
                            </a:rPr>
                            <m:t>𝑁</m:t>
                          </m:r>
                          <m:r>
                            <a:rPr lang="zh-CN" altLang="en-US" sz="1600" i="0">
                              <a:latin typeface="Cambria Math" panose="02040503050406030204" pitchFamily="18" charset="0"/>
                            </a:rPr>
                            <m:t>(</m:t>
                          </m:r>
                          <m:r>
                            <a:rPr lang="zh-CN" altLang="en-US" sz="1600" i="1">
                              <a:latin typeface="Cambria Math" panose="02040503050406030204" pitchFamily="18" charset="0"/>
                            </a:rPr>
                            <m:t>h</m:t>
                          </m:r>
                          <m:r>
                            <a:rPr lang="zh-CN" altLang="en-US" sz="1600" i="0">
                              <a:latin typeface="Cambria Math" panose="02040503050406030204" pitchFamily="18" charset="0"/>
                            </a:rPr>
                            <m:t>)−</m:t>
                          </m:r>
                          <m:r>
                            <a:rPr lang="zh-CN" altLang="en-US" sz="1600" i="1">
                              <a:latin typeface="Cambria Math" panose="02040503050406030204" pitchFamily="18" charset="0"/>
                            </a:rPr>
                            <m:t>𝐾𝐵</m:t>
                          </m:r>
                          <m:r>
                            <a:rPr lang="zh-CN" altLang="en-US" sz="1600" i="0">
                              <a:latin typeface="Cambria Math" panose="02040503050406030204" pitchFamily="18" charset="0"/>
                            </a:rPr>
                            <m:t>(</m:t>
                          </m:r>
                          <m:r>
                            <a:rPr lang="zh-CN" altLang="en-US" sz="1600" i="1">
                              <a:latin typeface="Cambria Math" panose="02040503050406030204" pitchFamily="18" charset="0"/>
                            </a:rPr>
                            <m:t>𝑡</m:t>
                          </m:r>
                          <m:r>
                            <a:rPr lang="zh-CN" altLang="en-US" sz="1600" i="0">
                              <a:latin typeface="Cambria Math" panose="02040503050406030204" pitchFamily="18" charset="0"/>
                            </a:rPr>
                            <m:t>,</m:t>
                          </m:r>
                          <m:r>
                            <a:rPr lang="zh-CN" altLang="en-US" sz="1600" i="1">
                              <a:latin typeface="Cambria Math" panose="02040503050406030204" pitchFamily="18" charset="0"/>
                            </a:rPr>
                            <m:t>𝑇</m:t>
                          </m:r>
                          <m:r>
                            <a:rPr lang="zh-CN" altLang="en-US" sz="1600" i="0">
                              <a:latin typeface="Cambria Math" panose="02040503050406030204" pitchFamily="18" charset="0"/>
                            </a:rPr>
                            <m:t>)</m:t>
                          </m:r>
                          <m:r>
                            <a:rPr lang="zh-CN" altLang="en-US" sz="1600" i="1">
                              <a:latin typeface="Cambria Math" panose="02040503050406030204" pitchFamily="18" charset="0"/>
                            </a:rPr>
                            <m:t>𝑁</m:t>
                          </m:r>
                          <m:d>
                            <m:dPr>
                              <m:ctrlPr>
                                <a:rPr lang="zh-CN" altLang="en-US" sz="1600" i="1">
                                  <a:latin typeface="Cambria Math" panose="02040503050406030204" pitchFamily="18" charset="0"/>
                                </a:rPr>
                              </m:ctrlPr>
                            </m:dPr>
                            <m:e>
                              <m:r>
                                <a:rPr lang="zh-CN" altLang="en-US" sz="1600" i="1">
                                  <a:latin typeface="Cambria Math" panose="02040503050406030204" pitchFamily="18" charset="0"/>
                                </a:rPr>
                                <m:t>h</m:t>
                              </m:r>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𝜎</m:t>
                                  </m:r>
                                </m:e>
                                <m:sub>
                                  <m:r>
                                    <a:rPr lang="zh-CN" altLang="en-US" sz="1600" i="1">
                                      <a:latin typeface="Cambria Math" panose="02040503050406030204" pitchFamily="18" charset="0"/>
                                    </a:rPr>
                                    <m:t>𝐵</m:t>
                                  </m:r>
                                </m:sub>
                              </m:sSub>
                            </m:e>
                          </m:d>
                        </m:e>
                        <m:e>
                          <m:r>
                            <a:rPr lang="zh-CN" altLang="en-US" sz="1600" i="0">
                              <a:latin typeface="Cambria Math" panose="02040503050406030204" pitchFamily="18" charset="0"/>
                            </a:rPr>
                            <m:t>&amp;</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𝜎</m:t>
                              </m:r>
                            </m:e>
                            <m:sub>
                              <m:r>
                                <a:rPr lang="zh-CN" altLang="en-US" sz="1600" i="1">
                                  <a:latin typeface="Cambria Math" panose="02040503050406030204" pitchFamily="18" charset="0"/>
                                </a:rPr>
                                <m:t>𝐵</m:t>
                              </m:r>
                            </m:sub>
                          </m:sSub>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1">
                                  <a:latin typeface="Cambria Math" panose="02040503050406030204" pitchFamily="18" charset="0"/>
                                </a:rPr>
                                <m:t>𝜎</m:t>
                              </m:r>
                            </m:num>
                            <m:den>
                              <m:r>
                                <a:rPr lang="zh-CN" altLang="en-US" sz="1600" i="1">
                                  <a:latin typeface="Cambria Math" panose="02040503050406030204" pitchFamily="18" charset="0"/>
                                </a:rPr>
                                <m:t>𝜅</m:t>
                              </m:r>
                            </m:den>
                          </m:f>
                          <m:d>
                            <m:dPr>
                              <m:begChr m:val="["/>
                              <m:endChr m:val="]"/>
                              <m:ctrlPr>
                                <a:rPr lang="zh-CN" altLang="en-US" sz="1600" i="1">
                                  <a:latin typeface="Cambria Math" panose="02040503050406030204" pitchFamily="18" charset="0"/>
                                </a:rPr>
                              </m:ctrlPr>
                            </m:dPr>
                            <m:e>
                              <m:r>
                                <a:rPr lang="zh-CN" altLang="en-US" sz="1600" i="0">
                                  <a:latin typeface="Cambria Math" panose="02040503050406030204" pitchFamily="18" charset="0"/>
                                </a:rPr>
                                <m:t>1−</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𝑒</m:t>
                                  </m:r>
                                </m:e>
                                <m:sup>
                                  <m:d>
                                    <m:dPr>
                                      <m:begChr m:val=""/>
                                      <m:ctrlPr>
                                        <a:rPr lang="zh-CN" altLang="en-US" sz="1600" i="1">
                                          <a:latin typeface="Cambria Math" panose="02040503050406030204" pitchFamily="18" charset="0"/>
                                        </a:rPr>
                                      </m:ctrlPr>
                                    </m:dPr>
                                    <m:e>
                                      <m:r>
                                        <a:rPr lang="zh-CN" altLang="en-US" sz="1600" i="0">
                                          <a:latin typeface="Cambria Math" panose="02040503050406030204" pitchFamily="18" charset="0"/>
                                        </a:rPr>
                                        <m:t>−</m:t>
                                      </m:r>
                                      <m:r>
                                        <a:rPr lang="zh-CN" altLang="en-US" sz="1600" i="1">
                                          <a:latin typeface="Cambria Math" panose="02040503050406030204" pitchFamily="18" charset="0"/>
                                        </a:rPr>
                                        <m:t>𝜅</m:t>
                                      </m:r>
                                      <m:r>
                                        <a:rPr lang="zh-CN" altLang="en-US" sz="1600" i="0">
                                          <a:latin typeface="Cambria Math" panose="02040503050406030204" pitchFamily="18" charset="0"/>
                                        </a:rPr>
                                        <m:t>(</m:t>
                                      </m:r>
                                      <m:r>
                                        <a:rPr lang="zh-CN" altLang="en-US" sz="1600" i="1">
                                          <a:latin typeface="Cambria Math" panose="02040503050406030204" pitchFamily="18" charset="0"/>
                                        </a:rPr>
                                        <m:t>𝑇</m:t>
                                      </m:r>
                                      <m:r>
                                        <a:rPr lang="zh-CN" altLang="en-US" sz="1600" i="0">
                                          <a:latin typeface="Cambria Math" panose="02040503050406030204" pitchFamily="18" charset="0"/>
                                        </a:rPr>
                                        <m:t>−</m:t>
                                      </m:r>
                                      <m:r>
                                        <a:rPr lang="zh-CN" altLang="en-US" sz="1600" i="1">
                                          <a:latin typeface="Cambria Math" panose="02040503050406030204" pitchFamily="18" charset="0"/>
                                        </a:rPr>
                                        <m:t>𝑡</m:t>
                                      </m:r>
                                    </m:e>
                                  </m:d>
                                </m:sup>
                              </m:sSup>
                            </m:e>
                          </m:d>
                          <m:rad>
                            <m:radPr>
                              <m:degHide m:val="on"/>
                              <m:ctrlPr>
                                <a:rPr lang="zh-CN" altLang="en-US" sz="1600" i="1">
                                  <a:latin typeface="Cambria Math" panose="02040503050406030204" pitchFamily="18" charset="0"/>
                                </a:rPr>
                              </m:ctrlPr>
                            </m:radPr>
                            <m:deg/>
                            <m:e>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𝑒</m:t>
                                      </m:r>
                                    </m:e>
                                    <m:sup>
                                      <m:d>
                                        <m:dPr>
                                          <m:begChr m:val=""/>
                                          <m:ctrlPr>
                                            <a:rPr lang="zh-CN" altLang="en-US" sz="1600" i="1">
                                              <a:latin typeface="Cambria Math" panose="02040503050406030204" pitchFamily="18" charset="0"/>
                                            </a:rPr>
                                          </m:ctrlPr>
                                        </m:dPr>
                                        <m:e>
                                          <m:r>
                                            <a:rPr lang="zh-CN" altLang="en-US" sz="1600" i="0">
                                              <a:latin typeface="Cambria Math" panose="02040503050406030204" pitchFamily="18" charset="0"/>
                                            </a:rPr>
                                            <m:t>−2</m:t>
                                          </m:r>
                                          <m:r>
                                            <a:rPr lang="zh-CN" altLang="en-US" sz="1600" i="1">
                                              <a:latin typeface="Cambria Math" panose="02040503050406030204" pitchFamily="18" charset="0"/>
                                            </a:rPr>
                                            <m:t>𝜅</m:t>
                                          </m:r>
                                          <m:r>
                                            <a:rPr lang="zh-CN" altLang="en-US" sz="1600" i="0">
                                              <a:latin typeface="Cambria Math" panose="02040503050406030204" pitchFamily="18" charset="0"/>
                                            </a:rPr>
                                            <m:t>(</m:t>
                                          </m:r>
                                          <m:r>
                                            <a:rPr lang="zh-CN" altLang="en-US" sz="1600" i="1">
                                              <a:latin typeface="Cambria Math" panose="02040503050406030204" pitchFamily="18" charset="0"/>
                                            </a:rPr>
                                            <m:t>𝑇</m:t>
                                          </m:r>
                                          <m:r>
                                            <a:rPr lang="zh-CN" altLang="en-US" sz="1600" i="0">
                                              <a:latin typeface="Cambria Math" panose="02040503050406030204" pitchFamily="18" charset="0"/>
                                            </a:rPr>
                                            <m:t>−</m:t>
                                          </m:r>
                                          <m:r>
                                            <a:rPr lang="zh-CN" altLang="en-US" sz="1600" i="1">
                                              <a:latin typeface="Cambria Math" panose="02040503050406030204" pitchFamily="18" charset="0"/>
                                            </a:rPr>
                                            <m:t>𝑡</m:t>
                                          </m:r>
                                        </m:e>
                                      </m:d>
                                    </m:sup>
                                  </m:sSup>
                                </m:num>
                                <m:den>
                                  <m:r>
                                    <a:rPr lang="zh-CN" altLang="en-US" sz="1600" i="0">
                                      <a:latin typeface="Cambria Math" panose="02040503050406030204" pitchFamily="18" charset="0"/>
                                    </a:rPr>
                                    <m:t>2</m:t>
                                  </m:r>
                                  <m:r>
                                    <a:rPr lang="zh-CN" altLang="en-US" sz="1600" i="1">
                                      <a:latin typeface="Cambria Math" panose="02040503050406030204" pitchFamily="18" charset="0"/>
                                    </a:rPr>
                                    <m:t>𝜅</m:t>
                                  </m:r>
                                </m:den>
                              </m:f>
                            </m:e>
                          </m:rad>
                        </m:e>
                        <m:e>
                          <m:r>
                            <a:rPr lang="zh-CN" altLang="en-US" sz="1600" i="0">
                              <a:latin typeface="Cambria Math" panose="02040503050406030204" pitchFamily="18" charset="0"/>
                            </a:rPr>
                            <m:t>&amp;</m:t>
                          </m:r>
                          <m:r>
                            <a:rPr lang="zh-CN" altLang="en-US" sz="1600" i="1">
                              <a:latin typeface="Cambria Math" panose="02040503050406030204" pitchFamily="18" charset="0"/>
                            </a:rPr>
                            <m:t>h</m:t>
                          </m:r>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𝜎</m:t>
                                  </m:r>
                                </m:e>
                                <m:sub>
                                  <m:r>
                                    <a:rPr lang="zh-CN" altLang="en-US" sz="1600" i="1">
                                      <a:latin typeface="Cambria Math" panose="02040503050406030204" pitchFamily="18" charset="0"/>
                                    </a:rPr>
                                    <m:t>𝐵</m:t>
                                  </m:r>
                                </m:sub>
                              </m:sSub>
                            </m:den>
                          </m:f>
                          <m:r>
                            <a:rPr lang="zh-CN" altLang="en-US" sz="1600" i="1">
                              <a:latin typeface="Cambria Math" panose="02040503050406030204" pitchFamily="18" charset="0"/>
                            </a:rPr>
                            <m:t>𝑙</m:t>
                          </m:r>
                          <m:func>
                            <m:funcPr>
                              <m:ctrlPr>
                                <a:rPr lang="zh-CN" altLang="en-US" sz="1600" i="1">
                                  <a:latin typeface="Cambria Math" panose="02040503050406030204" pitchFamily="18" charset="0"/>
                                </a:rPr>
                              </m:ctrlPr>
                            </m:funcPr>
                            <m:fName>
                              <m:r>
                                <a:rPr lang="zh-CN" altLang="en-US" sz="1600" i="1">
                                  <a:latin typeface="Cambria Math" panose="02040503050406030204" pitchFamily="18" charset="0"/>
                                </a:rPr>
                                <m:t>𝑛</m:t>
                              </m:r>
                            </m:fName>
                            <m:e>
                              <m:d>
                                <m:dPr>
                                  <m:ctrlPr>
                                    <a:rPr lang="zh-CN" altLang="en-US" sz="1600" i="1">
                                      <a:latin typeface="Cambria Math" panose="02040503050406030204" pitchFamily="18" charset="0"/>
                                    </a:rPr>
                                  </m:ctrlPr>
                                </m:dPr>
                                <m:e>
                                  <m:f>
                                    <m:fPr>
                                      <m:ctrlPr>
                                        <a:rPr lang="zh-CN" altLang="en-US" sz="1600" i="1">
                                          <a:latin typeface="Cambria Math" panose="02040503050406030204" pitchFamily="18" charset="0"/>
                                        </a:rPr>
                                      </m:ctrlPr>
                                    </m:fPr>
                                    <m:num>
                                      <m:d>
                                        <m:dPr>
                                          <m:begChr m:val=""/>
                                          <m:ctrlPr>
                                            <a:rPr lang="zh-CN" altLang="en-US" sz="1600" i="1">
                                              <a:latin typeface="Cambria Math" panose="02040503050406030204" pitchFamily="18" charset="0"/>
                                            </a:rPr>
                                          </m:ctrlPr>
                                        </m:dPr>
                                        <m:e>
                                          <m:r>
                                            <a:rPr lang="zh-CN" altLang="en-US" sz="1600" i="1">
                                              <a:latin typeface="Cambria Math" panose="02040503050406030204" pitchFamily="18" charset="0"/>
                                            </a:rPr>
                                            <m:t>𝐵</m:t>
                                          </m:r>
                                          <m:r>
                                            <a:rPr lang="zh-CN" altLang="en-US" sz="1600" i="0">
                                              <a:latin typeface="Cambria Math" panose="02040503050406030204" pitchFamily="18" charset="0"/>
                                            </a:rPr>
                                            <m:t>(</m:t>
                                          </m:r>
                                          <m:r>
                                            <a:rPr lang="zh-CN" altLang="en-US" sz="1600" i="1">
                                              <a:latin typeface="Cambria Math" panose="02040503050406030204" pitchFamily="18" charset="0"/>
                                            </a:rPr>
                                            <m:t>𝑡</m:t>
                                          </m:r>
                                          <m:r>
                                            <a:rPr lang="zh-CN" altLang="en-US" sz="1600" i="0">
                                              <a:latin typeface="Cambria Math" panose="02040503050406030204" pitchFamily="18" charset="0"/>
                                            </a:rPr>
                                            <m:t>,</m:t>
                                          </m:r>
                                          <m:r>
                                            <a:rPr lang="zh-CN" altLang="en-US" sz="1600" i="1">
                                              <a:latin typeface="Cambria Math" panose="02040503050406030204" pitchFamily="18" charset="0"/>
                                            </a:rPr>
                                            <m:t>𝑆</m:t>
                                          </m:r>
                                        </m:e>
                                      </m:d>
                                    </m:num>
                                    <m:den>
                                      <m:r>
                                        <a:rPr lang="zh-CN" altLang="en-US" sz="1600" i="1">
                                          <a:latin typeface="Cambria Math" panose="02040503050406030204" pitchFamily="18" charset="0"/>
                                        </a:rPr>
                                        <m:t>𝐵</m:t>
                                      </m:r>
                                      <m:r>
                                        <a:rPr lang="zh-CN" altLang="en-US" sz="1600" i="0">
                                          <a:latin typeface="Cambria Math" panose="02040503050406030204" pitchFamily="18" charset="0"/>
                                        </a:rPr>
                                        <m:t>(</m:t>
                                      </m:r>
                                      <m:r>
                                        <a:rPr lang="zh-CN" altLang="en-US" sz="1600" i="1">
                                          <a:latin typeface="Cambria Math" panose="02040503050406030204" pitchFamily="18" charset="0"/>
                                        </a:rPr>
                                        <m:t>𝑡</m:t>
                                      </m:r>
                                      <m:r>
                                        <a:rPr lang="zh-CN" altLang="en-US" sz="1600" i="0">
                                          <a:latin typeface="Cambria Math" panose="02040503050406030204" pitchFamily="18" charset="0"/>
                                        </a:rPr>
                                        <m:t>,</m:t>
                                      </m:r>
                                      <m:r>
                                        <a:rPr lang="zh-CN" altLang="en-US" sz="1600" i="1">
                                          <a:latin typeface="Cambria Math" panose="02040503050406030204" pitchFamily="18" charset="0"/>
                                        </a:rPr>
                                        <m:t>𝑇</m:t>
                                      </m:r>
                                      <m:r>
                                        <a:rPr lang="zh-CN" altLang="en-US" sz="1600" i="0">
                                          <a:latin typeface="Cambria Math" panose="02040503050406030204" pitchFamily="18" charset="0"/>
                                        </a:rPr>
                                        <m:t>)</m:t>
                                      </m:r>
                                      <m:r>
                                        <a:rPr lang="zh-CN" altLang="en-US" sz="1600" i="1">
                                          <a:latin typeface="Cambria Math" panose="02040503050406030204" pitchFamily="18" charset="0"/>
                                        </a:rPr>
                                        <m:t>𝐾</m:t>
                                      </m:r>
                                    </m:den>
                                  </m:f>
                                </m:e>
                              </m:d>
                            </m:e>
                          </m:func>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𝜎</m:t>
                                  </m:r>
                                </m:e>
                                <m:sub>
                                  <m:r>
                                    <a:rPr lang="zh-CN" altLang="en-US" sz="1600" i="1">
                                      <a:latin typeface="Cambria Math" panose="02040503050406030204" pitchFamily="18" charset="0"/>
                                    </a:rPr>
                                    <m:t>𝐵</m:t>
                                  </m:r>
                                </m:sub>
                              </m:sSub>
                            </m:num>
                            <m:den>
                              <m:r>
                                <a:rPr lang="zh-CN" altLang="en-US" sz="1600" i="0">
                                  <a:latin typeface="Cambria Math" panose="02040503050406030204" pitchFamily="18" charset="0"/>
                                </a:rPr>
                                <m:t>2</m:t>
                              </m:r>
                            </m:den>
                          </m:f>
                        </m:e>
                      </m:eqArr>
                    </m:oMath>
                  </m:oMathPara>
                </a14:m>
                <a:endParaRPr lang="zh-CN" altLang="en-US" sz="1600" dirty="0"/>
              </a:p>
            </p:txBody>
          </p:sp>
        </mc:Choice>
        <mc:Fallback xmlns="">
          <p:sp>
            <p:nvSpPr>
              <p:cNvPr id="15" name="矩形 14"/>
              <p:cNvSpPr>
                <a:spLocks noRot="1" noChangeAspect="1" noMove="1" noResize="1" noEditPoints="1" noAdjustHandles="1" noChangeArrowheads="1" noChangeShapeType="1" noTextEdit="1"/>
              </p:cNvSpPr>
              <p:nvPr/>
            </p:nvSpPr>
            <p:spPr>
              <a:xfrm>
                <a:off x="3690717" y="2678787"/>
                <a:ext cx="4000454" cy="1672830"/>
              </a:xfrm>
              <a:prstGeom prst="rect">
                <a:avLst/>
              </a:prstGeom>
              <a:blipFill rotWithShape="1">
                <a:blip r:embed="rId5"/>
                <a:stretch>
                  <a:fillRect l="-2" t="-21" r="1" b="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382441" y="4719917"/>
                <a:ext cx="6251455" cy="15123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sz="1600" i="1">
                              <a:latin typeface="Cambria Math" panose="02040503050406030204" pitchFamily="18" charset="0"/>
                            </a:rPr>
                          </m:ctrlPr>
                        </m:eqArrPr>
                        <m:e>
                          <m:r>
                            <a:rPr lang="zh-CN" altLang="en-US" sz="1600" i="1">
                              <a:latin typeface="Cambria Math" panose="02040503050406030204" pitchFamily="18" charset="0"/>
                            </a:rPr>
                            <m:t>𝐶𝑎</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𝑝</m:t>
                              </m:r>
                            </m:e>
                            <m:sup>
                              <m:r>
                                <a:rPr lang="zh-CN" altLang="en-US" sz="1600" i="1">
                                  <a:latin typeface="Cambria Math" panose="02040503050406030204" pitchFamily="18" charset="0"/>
                                </a:rPr>
                                <m:t>𝐻𝑊</m:t>
                              </m:r>
                            </m:sup>
                          </m:sSup>
                          <m:r>
                            <a:rPr lang="zh-CN" altLang="en-US" sz="1600" i="0">
                              <a:latin typeface="Cambria Math" panose="02040503050406030204" pitchFamily="18" charset="0"/>
                            </a:rPr>
                            <m:t>&amp;=</m:t>
                          </m:r>
                          <m:nary>
                            <m:naryPr>
                              <m:chr m:val="∑"/>
                              <m:limLoc m:val="undOvr"/>
                              <m:grow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𝑖</m:t>
                              </m:r>
                              <m:r>
                                <a:rPr lang="zh-CN" altLang="en-US" sz="1600" i="0">
                                  <a:latin typeface="Cambria Math" panose="02040503050406030204" pitchFamily="18" charset="0"/>
                                </a:rPr>
                                <m:t>=1</m:t>
                              </m:r>
                            </m:sub>
                            <m:sup>
                              <m:r>
                                <a:rPr lang="zh-CN" altLang="en-US" sz="1600" i="1">
                                  <a:latin typeface="Cambria Math" panose="02040503050406030204" pitchFamily="18" charset="0"/>
                                </a:rPr>
                                <m:t>𝑁</m:t>
                              </m:r>
                            </m:sup>
                            <m:e>
                              <m:r>
                                <a:rPr lang="zh-CN" altLang="en-US" sz="1600" i="0">
                                  <a:latin typeface="Cambria Math" panose="02040503050406030204" pitchFamily="18" charset="0"/>
                                </a:rPr>
                                <m:t> </m:t>
                              </m:r>
                            </m:e>
                          </m:nary>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r>
                                <a:rPr lang="zh-CN" altLang="en-US" sz="1600" i="1">
                                  <a:latin typeface="Cambria Math" panose="02040503050406030204" pitchFamily="18" charset="0"/>
                                </a:rPr>
                                <m:t>𝐾</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𝛿</m:t>
                                  </m:r>
                                </m:e>
                                <m:sub>
                                  <m:r>
                                    <a:rPr lang="zh-CN" altLang="en-US" sz="1600" i="1">
                                      <a:latin typeface="Cambria Math" panose="02040503050406030204" pitchFamily="18" charset="0"/>
                                    </a:rPr>
                                    <m:t>𝑖</m:t>
                                  </m:r>
                                </m:sub>
                              </m:sSub>
                            </m:e>
                          </m:d>
                          <m:r>
                            <a:rPr lang="zh-CN" altLang="en-US" sz="1600" i="1">
                              <a:latin typeface="Cambria Math" panose="02040503050406030204" pitchFamily="18" charset="0"/>
                            </a:rPr>
                            <m:t>𝑍𝐵𝑃</m:t>
                          </m:r>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𝑡</m:t>
                                  </m:r>
                                </m:e>
                                <m:sub>
                                  <m:r>
                                    <a:rPr lang="zh-CN" altLang="en-US" sz="1600" i="1">
                                      <a:latin typeface="Cambria Math" panose="02040503050406030204" pitchFamily="18" charset="0"/>
                                    </a:rPr>
                                    <m:t>𝑖</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𝑡</m:t>
                                  </m:r>
                                </m:e>
                                <m:sub>
                                  <m:r>
                                    <a:rPr lang="zh-CN" altLang="en-US" sz="1600" i="1">
                                      <a:latin typeface="Cambria Math" panose="02040503050406030204" pitchFamily="18" charset="0"/>
                                    </a:rPr>
                                    <m:t>𝑖</m:t>
                                  </m:r>
                                  <m:r>
                                    <a:rPr lang="zh-CN" altLang="en-US" sz="1600" i="0">
                                      <a:latin typeface="Cambria Math" panose="02040503050406030204" pitchFamily="18" charset="0"/>
                                    </a:rPr>
                                    <m:t>+1</m:t>
                                  </m:r>
                                </m:sub>
                              </m:sSub>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r>
                                        <a:rPr lang="zh-CN" altLang="en-US" sz="1600" i="1">
                                          <a:latin typeface="Cambria Math" panose="02040503050406030204" pitchFamily="18" charset="0"/>
                                        </a:rPr>
                                        <m:t>𝐾</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𝛿</m:t>
                                          </m:r>
                                        </m:e>
                                        <m:sub>
                                          <m:r>
                                            <a:rPr lang="zh-CN" altLang="en-US" sz="1600" i="1">
                                              <a:latin typeface="Cambria Math" panose="02040503050406030204" pitchFamily="18" charset="0"/>
                                            </a:rPr>
                                            <m:t>𝑖</m:t>
                                          </m:r>
                                        </m:sub>
                                      </m:sSub>
                                    </m:e>
                                  </m:d>
                                </m:e>
                                <m:sup>
                                  <m:r>
                                    <a:rPr lang="zh-CN" altLang="en-US" sz="1600" i="0">
                                      <a:latin typeface="Cambria Math" panose="02040503050406030204" pitchFamily="18" charset="0"/>
                                    </a:rPr>
                                    <m:t>−1</m:t>
                                  </m:r>
                                </m:sup>
                              </m:sSup>
                            </m:e>
                          </m:d>
                        </m:e>
                        <m:e>
                          <m:r>
                            <a:rPr lang="zh-CN" altLang="en-US" sz="1600" i="0">
                              <a:latin typeface="Cambria Math" panose="02040503050406030204" pitchFamily="18" charset="0"/>
                            </a:rPr>
                            <m:t>&amp;=</m:t>
                          </m:r>
                          <m:nary>
                            <m:naryPr>
                              <m:chr m:val="∑"/>
                              <m:limLoc m:val="undOvr"/>
                              <m:grow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𝑖</m:t>
                              </m:r>
                              <m:r>
                                <a:rPr lang="zh-CN" altLang="en-US" sz="1600" i="0">
                                  <a:latin typeface="Cambria Math" panose="02040503050406030204" pitchFamily="18" charset="0"/>
                                </a:rPr>
                                <m:t>=1</m:t>
                              </m:r>
                            </m:sub>
                            <m:sup>
                              <m:r>
                                <a:rPr lang="zh-CN" altLang="en-US" sz="1600" i="1">
                                  <a:latin typeface="Cambria Math" panose="02040503050406030204" pitchFamily="18" charset="0"/>
                                </a:rPr>
                                <m:t>𝑁</m:t>
                              </m:r>
                            </m:sup>
                            <m:e>
                              <m:r>
                                <a:rPr lang="zh-CN" altLang="en-US" sz="1600" i="0">
                                  <a:latin typeface="Cambria Math" panose="02040503050406030204" pitchFamily="18" charset="0"/>
                                </a:rPr>
                                <m:t> </m:t>
                              </m:r>
                            </m:e>
                          </m:nary>
                          <m:r>
                            <a:rPr lang="zh-CN" altLang="en-US" sz="1600" i="1">
                              <a:latin typeface="Cambria Math" panose="02040503050406030204" pitchFamily="18" charset="0"/>
                            </a:rPr>
                            <m:t>𝐵</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0,</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𝑡</m:t>
                                  </m:r>
                                </m:e>
                                <m:sub>
                                  <m:r>
                                    <a:rPr lang="zh-CN" altLang="en-US" sz="1600" i="1">
                                      <a:latin typeface="Cambria Math" panose="02040503050406030204" pitchFamily="18" charset="0"/>
                                    </a:rPr>
                                    <m:t>𝑖</m:t>
                                  </m:r>
                                </m:sub>
                              </m:sSub>
                            </m:e>
                          </m:d>
                          <m:r>
                            <a:rPr lang="zh-CN" altLang="en-US" sz="1600" i="1">
                              <a:latin typeface="Cambria Math" panose="02040503050406030204" pitchFamily="18" charset="0"/>
                            </a:rPr>
                            <m:t>𝑁</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h</m:t>
                                  </m:r>
                                </m:e>
                                <m:sub>
                                  <m:r>
                                    <a:rPr lang="zh-CN" altLang="en-US" sz="1600" i="1">
                                      <a:latin typeface="Cambria Math" panose="02040503050406030204" pitchFamily="18" charset="0"/>
                                    </a:rPr>
                                    <m:t>𝑖</m:t>
                                  </m:r>
                                  <m:r>
                                    <a:rPr lang="zh-CN" altLang="en-US" sz="1600" i="0">
                                      <a:latin typeface="Cambria Math" panose="02040503050406030204" pitchFamily="18" charset="0"/>
                                    </a:rPr>
                                    <m:t>+1</m:t>
                                  </m:r>
                                </m:sub>
                              </m:sSub>
                              <m:r>
                                <a:rPr lang="zh-CN" altLang="en-US" sz="1600" i="0">
                                  <a:latin typeface="Cambria Math" panose="02040503050406030204" pitchFamily="18" charset="0"/>
                                </a:rPr>
                                <m:t>+</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𝜎</m:t>
                                  </m:r>
                                </m:e>
                                <m:sub>
                                  <m:r>
                                    <a:rPr lang="zh-CN" altLang="en-US" sz="1600" i="1">
                                      <a:latin typeface="Cambria Math" panose="02040503050406030204" pitchFamily="18" charset="0"/>
                                    </a:rPr>
                                    <m:t>𝑃</m:t>
                                  </m:r>
                                </m:sub>
                                <m:sup>
                                  <m:r>
                                    <a:rPr lang="zh-CN" altLang="en-US" sz="1600" i="1">
                                      <a:latin typeface="Cambria Math" panose="02040503050406030204" pitchFamily="18" charset="0"/>
                                    </a:rPr>
                                    <m:t>𝑖</m:t>
                                  </m:r>
                                </m:sup>
                              </m:sSubSup>
                            </m:e>
                          </m:d>
                          <m:r>
                            <a:rPr lang="zh-CN" altLang="en-US" sz="1600" i="0">
                              <a:latin typeface="Cambria Math" panose="02040503050406030204" pitchFamily="18" charset="0"/>
                            </a:rPr>
                            <m:t>−</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r>
                                <a:rPr lang="zh-CN" altLang="en-US" sz="1600" i="1">
                                  <a:latin typeface="Cambria Math" panose="02040503050406030204" pitchFamily="18" charset="0"/>
                                </a:rPr>
                                <m:t>𝐾</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𝛿</m:t>
                                  </m:r>
                                </m:e>
                                <m:sub>
                                  <m:r>
                                    <a:rPr lang="zh-CN" altLang="en-US" sz="1600" i="1">
                                      <a:latin typeface="Cambria Math" panose="02040503050406030204" pitchFamily="18" charset="0"/>
                                    </a:rPr>
                                    <m:t>𝑖</m:t>
                                  </m:r>
                                </m:sub>
                              </m:sSub>
                            </m:e>
                          </m:d>
                          <m:r>
                            <a:rPr lang="zh-CN" altLang="en-US" sz="1600" i="1">
                              <a:latin typeface="Cambria Math" panose="02040503050406030204" pitchFamily="18" charset="0"/>
                            </a:rPr>
                            <m:t>𝐵</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0,</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𝑡</m:t>
                                  </m:r>
                                </m:e>
                                <m:sub>
                                  <m:r>
                                    <a:rPr lang="zh-CN" altLang="en-US" sz="1600" i="1">
                                      <a:latin typeface="Cambria Math" panose="02040503050406030204" pitchFamily="18" charset="0"/>
                                    </a:rPr>
                                    <m:t>𝑖</m:t>
                                  </m:r>
                                  <m:r>
                                    <a:rPr lang="zh-CN" altLang="en-US" sz="1600" i="0">
                                      <a:latin typeface="Cambria Math" panose="02040503050406030204" pitchFamily="18" charset="0"/>
                                    </a:rPr>
                                    <m:t>+1</m:t>
                                  </m:r>
                                </m:sub>
                              </m:sSub>
                            </m:e>
                          </m:d>
                          <m:r>
                            <a:rPr lang="zh-CN" altLang="en-US" sz="1600" i="1">
                              <a:latin typeface="Cambria Math" panose="02040503050406030204" pitchFamily="18" charset="0"/>
                            </a:rPr>
                            <m:t>𝑁</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h</m:t>
                                  </m:r>
                                </m:e>
                                <m:sub>
                                  <m:r>
                                    <a:rPr lang="zh-CN" altLang="en-US" sz="1600" i="1">
                                      <a:latin typeface="Cambria Math" panose="02040503050406030204" pitchFamily="18" charset="0"/>
                                    </a:rPr>
                                    <m:t>𝑖</m:t>
                                  </m:r>
                                  <m:r>
                                    <a:rPr lang="zh-CN" altLang="en-US" sz="1600" i="0">
                                      <a:latin typeface="Cambria Math" panose="02040503050406030204" pitchFamily="18" charset="0"/>
                                    </a:rPr>
                                    <m:t>+1</m:t>
                                  </m:r>
                                </m:sub>
                              </m:sSub>
                            </m:e>
                          </m:d>
                        </m:e>
                      </m:eqArr>
                    </m:oMath>
                  </m:oMathPara>
                </a14:m>
                <a:endParaRPr lang="zh-CN" altLang="en-US" sz="1600" dirty="0"/>
              </a:p>
            </p:txBody>
          </p:sp>
        </mc:Choice>
        <mc:Fallback xmlns="">
          <p:sp>
            <p:nvSpPr>
              <p:cNvPr id="16" name="矩形 15"/>
              <p:cNvSpPr>
                <a:spLocks noRot="1" noChangeAspect="1" noMove="1" noResize="1" noEditPoints="1" noAdjustHandles="1" noChangeArrowheads="1" noChangeShapeType="1" noTextEdit="1"/>
              </p:cNvSpPr>
              <p:nvPr/>
            </p:nvSpPr>
            <p:spPr>
              <a:xfrm>
                <a:off x="2382441" y="4719917"/>
                <a:ext cx="6251455" cy="1512337"/>
              </a:xfrm>
              <a:prstGeom prst="rect">
                <a:avLst/>
              </a:prstGeom>
              <a:blipFill rotWithShape="1">
                <a:blip r:embed="rId6"/>
                <a:stretch>
                  <a:fillRect l="-9" t="-39" r="7" b="24"/>
                </a:stretch>
              </a:blipFill>
            </p:spPr>
            <p:txBody>
              <a:bodyPr/>
              <a:lstStyle/>
              <a:p>
                <a:r>
                  <a:rPr lang="zh-CN"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期权定价模型</a:t>
            </a:r>
            <a:r>
              <a:rPr lang="en-US" altLang="zh-CN" dirty="0">
                <a:latin typeface="+mn-lt"/>
                <a:ea typeface="+mn-ea"/>
                <a:cs typeface="+mn-ea"/>
                <a:sym typeface="+mn-lt"/>
              </a:rPr>
              <a:t>——varying volatility and arbitrary distribution</a:t>
            </a:r>
            <a:endParaRPr lang="zh-CN" altLang="en-US" dirty="0">
              <a:latin typeface="+mn-lt"/>
              <a:ea typeface="+mn-ea"/>
              <a:cs typeface="+mn-ea"/>
              <a:sym typeface="+mn-lt"/>
            </a:endParaRPr>
          </a:p>
        </p:txBody>
      </p:sp>
      <mc:AlternateContent xmlns:mc="http://schemas.openxmlformats.org/markup-compatibility/2006" xmlns:a14="http://schemas.microsoft.com/office/drawing/2010/main">
        <mc:Choice Requires="a14">
          <p:sp>
            <p:nvSpPr>
              <p:cNvPr id="8" name="文本框 7"/>
              <p:cNvSpPr txBox="1"/>
              <p:nvPr/>
            </p:nvSpPr>
            <p:spPr>
              <a:xfrm>
                <a:off x="376093" y="1463945"/>
                <a:ext cx="11531600" cy="2175467"/>
              </a:xfrm>
              <a:prstGeom prst="rect">
                <a:avLst/>
              </a:prstGeom>
              <a:noFill/>
              <a:ln w="19050">
                <a:solidFill>
                  <a:srgbClr val="972022"/>
                </a:solidFill>
                <a:prstDash val="sysDash"/>
              </a:ln>
            </p:spPr>
            <p:txBody>
              <a:bodyPr wrap="square" rtlCol="0">
                <a:spAutoFit/>
              </a:bodyPr>
              <a:lstStyle/>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r>
                  <a:rPr kumimoji="0" lang="en-US" altLang="zh-CN" sz="1600" b="0" i="0" u="none" strike="noStrike" kern="1200" cap="none" spc="0" normalizeH="0" baseline="0" noProof="0" dirty="0">
                    <a:ln>
                      <a:noFill/>
                    </a:ln>
                    <a:solidFill>
                      <a:prstClr val="black"/>
                    </a:solidFill>
                    <a:effectLst/>
                    <a:uLnTx/>
                    <a:uFillTx/>
                    <a:cs typeface="+mn-ea"/>
                    <a:sym typeface="+mn-lt"/>
                  </a:rPr>
                  <a:t>where the correlation between </a:t>
                </a:r>
                <a14:m>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m:rPr>
                            <m:sty m:val="p"/>
                          </m:rPr>
                          <a:rPr lang="en-US" altLang="zh-CN" sz="1600" i="1">
                            <a:solidFill>
                              <a:prstClr val="black"/>
                            </a:solidFill>
                            <a:latin typeface="Cambria Math" panose="02040503050406030204" pitchFamily="18" charset="0"/>
                            <a:cs typeface="+mn-ea"/>
                            <a:sym typeface="+mn-lt"/>
                          </a:rPr>
                          <m:t>w</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1,</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sub>
                    </m:sSub>
                  </m:oMath>
                </a14:m>
                <a:r>
                  <a:rPr kumimoji="0" lang="en-US" altLang="zh-CN" sz="1600" b="0" i="1" u="none" strike="noStrike" kern="1200" cap="none" spc="0" normalizeH="0" baseline="0" noProof="0" dirty="0">
                    <a:ln>
                      <a:noFill/>
                    </a:ln>
                    <a:solidFill>
                      <a:prstClr val="black"/>
                    </a:solidFill>
                    <a:effectLst/>
                    <a:uLnTx/>
                    <a:uFillTx/>
                    <a:cs typeface="+mn-ea"/>
                    <a:sym typeface="+mn-lt"/>
                  </a:rPr>
                  <a:t> </a:t>
                </a:r>
                <a:r>
                  <a:rPr kumimoji="0" lang="en-US" altLang="zh-CN" sz="1600" b="0" i="0" u="none" strike="noStrike" kern="1200" cap="none" spc="0" normalizeH="0" baseline="0" noProof="0" dirty="0">
                    <a:ln>
                      <a:noFill/>
                    </a:ln>
                    <a:solidFill>
                      <a:prstClr val="black"/>
                    </a:solidFill>
                    <a:effectLst/>
                    <a:uLnTx/>
                    <a:uFillTx/>
                    <a:cs typeface="+mn-ea"/>
                    <a:sym typeface="+mn-lt"/>
                  </a:rPr>
                  <a:t>and</a:t>
                </a:r>
                <a:r>
                  <a:rPr kumimoji="0" lang="en-US" altLang="zh-CN" sz="1600" b="0" i="1" u="none" strike="noStrike" kern="1200" cap="none" spc="0" normalizeH="0" baseline="0" noProof="0" dirty="0">
                    <a:ln>
                      <a:noFill/>
                    </a:ln>
                    <a:solidFill>
                      <a:prstClr val="black"/>
                    </a:solidFill>
                    <a:effectLst/>
                    <a:uLnTx/>
                    <a:uFillTx/>
                    <a:cs typeface="+mn-ea"/>
                    <a:sym typeface="+mn-lt"/>
                  </a:rPr>
                  <a:t> </a:t>
                </a:r>
                <a14:m>
                  <m:oMath xmlns:m="http://schemas.openxmlformats.org/officeDocument/2006/math">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m:rPr>
                            <m:sty m:val="p"/>
                          </m:rPr>
                          <a:rPr lang="en-US" altLang="zh-CN" sz="1600" i="1">
                            <a:solidFill>
                              <a:prstClr val="black"/>
                            </a:solidFill>
                            <a:latin typeface="Cambria Math" panose="02040503050406030204" pitchFamily="18" charset="0"/>
                            <a:cs typeface="+mn-ea"/>
                            <a:sym typeface="+mn-lt"/>
                          </a:rPr>
                          <m:t>w</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sub>
                    </m:sSub>
                  </m:oMath>
                </a14:m>
                <a:r>
                  <a:rPr kumimoji="0" lang="en-US" altLang="zh-CN" sz="1600" b="0" i="1" u="none" strike="noStrike" kern="1200" cap="none" spc="0" normalizeH="0" baseline="0" noProof="0" dirty="0">
                    <a:ln>
                      <a:noFill/>
                    </a:ln>
                    <a:solidFill>
                      <a:prstClr val="black"/>
                    </a:solidFill>
                    <a:effectLst/>
                    <a:uLnTx/>
                    <a:uFillTx/>
                    <a:cs typeface="+mn-ea"/>
                    <a:sym typeface="+mn-lt"/>
                  </a:rPr>
                  <a:t> </a:t>
                </a:r>
                <a:r>
                  <a:rPr kumimoji="0" lang="en-US" altLang="zh-CN" sz="1600" b="0" i="0" u="none" strike="noStrike" kern="1200" cap="none" spc="0" normalizeH="0" baseline="0" noProof="0" dirty="0">
                    <a:ln>
                      <a:noFill/>
                    </a:ln>
                    <a:solidFill>
                      <a:prstClr val="black"/>
                    </a:solidFill>
                    <a:effectLst/>
                    <a:uLnTx/>
                    <a:uFillTx/>
                    <a:cs typeface="+mn-ea"/>
                    <a:sym typeface="+mn-lt"/>
                  </a:rPr>
                  <a:t>is</a:t>
                </a:r>
                <a:r>
                  <a:rPr kumimoji="0" lang="en-US" altLang="zh-CN" sz="1600" b="0" i="1" u="none" strike="noStrike" kern="1200" cap="none" spc="0" normalizeH="0" baseline="0" noProof="0" dirty="0">
                    <a:ln>
                      <a:noFill/>
                    </a:ln>
                    <a:solidFill>
                      <a:prstClr val="black"/>
                    </a:solidFill>
                    <a:effectLst/>
                    <a:uLnTx/>
                    <a:uFillTx/>
                    <a:cs typeface="+mn-ea"/>
                    <a:sym typeface="+mn-lt"/>
                  </a:rPr>
                  <a:t> </a:t>
                </a:r>
                <a14:m>
                  <m:oMath xmlns:m="http://schemas.openxmlformats.org/officeDocument/2006/math">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𝜌</m:t>
                    </m:r>
                    <m:r>
                      <a:rPr lang="zh-CN" altLang="en-US" sz="1600" i="1">
                        <a:solidFill>
                          <a:prstClr val="black"/>
                        </a:solidFill>
                        <a:latin typeface="Cambria Math" panose="02040503050406030204" pitchFamily="18" charset="0"/>
                        <a:cs typeface="+mn-ea"/>
                        <a:sym typeface="+mn-lt"/>
                      </a:rPr>
                      <m:t>，</m:t>
                    </m:r>
                  </m:oMath>
                </a14:m>
                <a:r>
                  <a:rPr kumimoji="0" lang="en-US" altLang="zh-CN" sz="1600" b="0" u="none" strike="noStrike" kern="1200" cap="none" spc="0" normalizeH="0" baseline="0" noProof="0" dirty="0">
                    <a:ln>
                      <a:noFill/>
                    </a:ln>
                    <a:solidFill>
                      <a:prstClr val="black"/>
                    </a:solidFill>
                    <a:effectLst/>
                    <a:uLnTx/>
                    <a:uFillTx/>
                    <a:cs typeface="+mn-ea"/>
                    <a:sym typeface="+mn-lt"/>
                  </a:rPr>
                  <a:t>the </a:t>
                </a:r>
                <a:r>
                  <a:rPr kumimoji="0" lang="en-US" altLang="zh-CN" sz="1600" b="0" u="none" strike="noStrike" kern="1200" cap="none" spc="0" normalizeH="0" baseline="0" noProof="0" dirty="0" err="1">
                    <a:ln>
                      <a:noFill/>
                    </a:ln>
                    <a:solidFill>
                      <a:prstClr val="black"/>
                    </a:solidFill>
                    <a:effectLst/>
                    <a:uLnTx/>
                    <a:uFillTx/>
                    <a:cs typeface="+mn-ea"/>
                    <a:sym typeface="+mn-lt"/>
                  </a:rPr>
                  <a:t>PDE</a:t>
                </a:r>
                <a:r>
                  <a:rPr kumimoji="0" lang="en-US" altLang="zh-CN" sz="1600" b="0" u="none" strike="noStrike" kern="1200" cap="none" spc="0" normalizeH="0" noProof="0" dirty="0">
                    <a:ln>
                      <a:noFill/>
                    </a:ln>
                    <a:solidFill>
                      <a:prstClr val="black"/>
                    </a:solidFill>
                    <a:effectLst/>
                    <a:uLnTx/>
                    <a:uFillTx/>
                    <a:cs typeface="+mn-ea"/>
                    <a:sym typeface="+mn-lt"/>
                  </a:rPr>
                  <a:t> can be written as following:</a:t>
                </a:r>
                <a:endParaRPr kumimoji="0" lang="en-US" altLang="zh-CN" sz="1600" b="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i="1"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76093" y="1463945"/>
                <a:ext cx="11531600" cy="2175467"/>
              </a:xfrm>
              <a:prstGeom prst="rect">
                <a:avLst/>
              </a:prstGeom>
              <a:blipFill rotWithShape="1">
                <a:blip r:embed="rId3"/>
                <a:stretch>
                  <a:fillRect l="-84" t="-450" r="-81" b="-427"/>
                </a:stretch>
              </a:blipFill>
              <a:ln w="19050">
                <a:solidFill>
                  <a:srgbClr val="972022"/>
                </a:solidFill>
                <a:prstDash val="sysDash"/>
              </a:ln>
            </p:spPr>
            <p:txBody>
              <a:bodyPr/>
              <a:lstStyle/>
              <a:p>
                <a:r>
                  <a:rPr lang="zh-CN" altLang="en-US">
                    <a:noFill/>
                  </a:rPr>
                  <a:t> </a:t>
                </a:r>
              </a:p>
            </p:txBody>
          </p:sp>
        </mc:Fallback>
      </mc:AlternateContent>
      <p:sp>
        <p:nvSpPr>
          <p:cNvPr id="9" name="文本框 8"/>
          <p:cNvSpPr txBox="1"/>
          <p:nvPr/>
        </p:nvSpPr>
        <p:spPr>
          <a:xfrm>
            <a:off x="357043" y="1056050"/>
            <a:ext cx="2169583"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Varying volatility</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0" name="灯片编号占位符 9"/>
          <p:cNvSpPr>
            <a:spLocks noGrp="1"/>
          </p:cNvSpPr>
          <p:nvPr>
            <p:ph type="sldNum" sz="quarter" idx="12"/>
          </p:nvPr>
        </p:nvSpPr>
        <p:spPr>
          <a:xfrm>
            <a:off x="9272317" y="2743373"/>
            <a:ext cx="2743200" cy="365125"/>
          </a:xfrm>
        </p:spPr>
        <p:txBody>
          <a:bodyPr/>
          <a:lstStyle/>
          <a:p>
            <a:fld id="{1EA6C56D-0CE0-47FB-86BA-7B1B4E55B176}" type="slidenum">
              <a:rPr lang="zh-CN" altLang="en-US" smtClean="0"/>
              <a:t>38</a:t>
            </a:fld>
            <a:endParaRPr lang="zh-CN" altLang="en-US" dirty="0"/>
          </a:p>
        </p:txBody>
      </p:sp>
      <mc:AlternateContent xmlns:mc="http://schemas.openxmlformats.org/markup-compatibility/2006" xmlns:a14="http://schemas.microsoft.com/office/drawing/2010/main">
        <mc:Choice Requires="a14">
          <p:sp>
            <p:nvSpPr>
              <p:cNvPr id="12" name="文本框 11"/>
              <p:cNvSpPr txBox="1"/>
              <p:nvPr/>
            </p:nvSpPr>
            <p:spPr>
              <a:xfrm>
                <a:off x="376093" y="4235480"/>
                <a:ext cx="11531600" cy="2339102"/>
              </a:xfrm>
              <a:prstGeom prst="rect">
                <a:avLst/>
              </a:prstGeom>
              <a:noFill/>
              <a:ln w="19050">
                <a:solidFill>
                  <a:srgbClr val="972022"/>
                </a:solidFill>
                <a:prstDash val="sysDash"/>
              </a:ln>
            </p:spPr>
            <p:txBody>
              <a:bodyPr wrap="square" rtlCol="0">
                <a:spAutoFit/>
              </a:bodyPr>
              <a:lstStyle/>
              <a:p>
                <a:r>
                  <a:rPr lang="en-US" altLang="zh-CN" dirty="0"/>
                  <a:t>Use Gram-</a:t>
                </a:r>
                <a:r>
                  <a:rPr lang="en-US" altLang="zh-CN" dirty="0" err="1"/>
                  <a:t>Charlier</a:t>
                </a:r>
                <a:r>
                  <a:rPr lang="en-US" altLang="zh-CN" dirty="0"/>
                  <a:t> series expansion of the standard normal density function to derive the effect of skewness and kurtosis</a:t>
                </a:r>
                <a:endParaRPr lang="en-US" altLang="zh-CN" i="1" dirty="0"/>
              </a:p>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𝑐</m:t>
                      </m:r>
                      <m:r>
                        <a:rPr lang="en-US" altLang="zh-CN" i="1" smtClean="0">
                          <a:latin typeface="Cambria Math" panose="02040503050406030204" pitchFamily="18" charset="0"/>
                        </a:rPr>
                        <m:t>=</m:t>
                      </m:r>
                      <m:r>
                        <a:rPr lang="en-US" altLang="zh-CN" i="1" smtClean="0">
                          <a:latin typeface="Cambria Math" panose="02040503050406030204" pitchFamily="18" charset="0"/>
                        </a:rPr>
                        <m:t>𝑆𝑁</m:t>
                      </m:r>
                      <m:r>
                        <a:rPr lang="en-US" altLang="zh-CN" i="1" smtClean="0">
                          <a:latin typeface="Cambria Math" panose="02040503050406030204" pitchFamily="18" charset="0"/>
                        </a:rPr>
                        <m:t>(</m:t>
                      </m:r>
                      <m:r>
                        <a:rPr lang="en-US" altLang="zh-CN" i="1" smtClean="0">
                          <a:latin typeface="Cambria Math" panose="02040503050406030204" pitchFamily="18" charset="0"/>
                        </a:rPr>
                        <m:t>𝑑</m:t>
                      </m:r>
                      <m:r>
                        <a:rPr lang="en-US" altLang="zh-CN" i="1" smtClean="0">
                          <a:latin typeface="Cambria Math" panose="02040503050406030204" pitchFamily="18" charset="0"/>
                        </a:rPr>
                        <m:t>)−</m:t>
                      </m:r>
                      <m:r>
                        <a:rPr lang="en-US" altLang="zh-CN" i="1" smtClean="0">
                          <a:latin typeface="Cambria Math" panose="02040503050406030204" pitchFamily="18" charset="0"/>
                        </a:rPr>
                        <m:t>𝐾</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𝑟𝑇</m:t>
                          </m:r>
                        </m:sup>
                      </m:sSup>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rPr>
                        <m:t>−</m:t>
                      </m:r>
                      <m:r>
                        <a:rPr lang="en-US" altLang="zh-CN" i="1">
                          <a:latin typeface="Cambria Math" panose="02040503050406030204" pitchFamily="18" charset="0"/>
                        </a:rPr>
                        <m:t>𝜎</m:t>
                      </m:r>
                      <m:rad>
                        <m:radPr>
                          <m:degHide m:val="on"/>
                          <m:ctrlPr>
                            <a:rPr lang="zh-CN" altLang="zh-CN" i="1">
                              <a:latin typeface="Cambria Math" panose="02040503050406030204" pitchFamily="18" charset="0"/>
                            </a:rPr>
                          </m:ctrlPr>
                        </m:radPr>
                        <m:deg/>
                        <m:e>
                          <m:r>
                            <a:rPr lang="en-US" altLang="zh-CN" i="1">
                              <a:latin typeface="Cambria Math" panose="02040503050406030204" pitchFamily="18" charset="0"/>
                            </a:rPr>
                            <m:t>𝑇</m:t>
                          </m:r>
                        </m:e>
                      </m:ra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3</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3</m:t>
                          </m:r>
                        </m:sub>
                      </m:sSub>
                      <m:r>
                        <a:rPr lang="en-US" altLang="zh-CN" i="1">
                          <a:latin typeface="Cambria Math" panose="02040503050406030204" pitchFamily="18" charset="0"/>
                        </a:rPr>
                        <m:t>+</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4</m:t>
                              </m:r>
                            </m:sub>
                          </m:sSub>
                          <m:r>
                            <a:rPr lang="en-US" altLang="zh-CN" i="1">
                              <a:latin typeface="Cambria Math" panose="02040503050406030204" pitchFamily="18" charset="0"/>
                            </a:rPr>
                            <m:t>−3</m:t>
                          </m:r>
                        </m:e>
                      </m:d>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4</m:t>
                          </m:r>
                        </m:sub>
                      </m:sSub>
                    </m:oMath>
                  </m:oMathPara>
                </a14:m>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zh-CN" dirty="0"/>
              </a:p>
            </p:txBody>
          </p:sp>
        </mc:Choice>
        <mc:Fallback xmlns="">
          <p:sp>
            <p:nvSpPr>
              <p:cNvPr id="12" name="文本框 11"/>
              <p:cNvSpPr txBox="1">
                <a:spLocks noRot="1" noChangeAspect="1" noMove="1" noResize="1" noEditPoints="1" noAdjustHandles="1" noChangeArrowheads="1" noChangeShapeType="1" noTextEdit="1"/>
              </p:cNvSpPr>
              <p:nvPr/>
            </p:nvSpPr>
            <p:spPr>
              <a:xfrm>
                <a:off x="376093" y="4235480"/>
                <a:ext cx="11531600" cy="2339102"/>
              </a:xfrm>
              <a:prstGeom prst="rect">
                <a:avLst/>
              </a:prstGeom>
              <a:blipFill rotWithShape="1">
                <a:blip r:embed="rId4"/>
                <a:stretch>
                  <a:fillRect l="-84" t="-408" r="-81" b="-389"/>
                </a:stretch>
              </a:blipFill>
              <a:ln w="19050">
                <a:solidFill>
                  <a:srgbClr val="972022"/>
                </a:solidFill>
                <a:prstDash val="sysDash"/>
              </a:ln>
            </p:spPr>
            <p:txBody>
              <a:bodyPr/>
              <a:lstStyle/>
              <a:p>
                <a:r>
                  <a:rPr lang="zh-CN" altLang="en-US">
                    <a:noFill/>
                  </a:rPr>
                  <a:t> </a:t>
                </a:r>
              </a:p>
            </p:txBody>
          </p:sp>
        </mc:Fallback>
      </mc:AlternateContent>
      <p:sp>
        <p:nvSpPr>
          <p:cNvPr id="13" name="文本框 12"/>
          <p:cNvSpPr txBox="1"/>
          <p:nvPr/>
        </p:nvSpPr>
        <p:spPr>
          <a:xfrm>
            <a:off x="366568" y="3866148"/>
            <a:ext cx="3364923"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en-US" altLang="zh-CN" dirty="0">
                <a:solidFill>
                  <a:prstClr val="white"/>
                </a:solidFill>
                <a:cs typeface="+mn-ea"/>
                <a:sym typeface="+mn-lt"/>
              </a:rPr>
              <a:t>Skewness and kurtosis adjustment</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6" name="灯片编号占位符 9"/>
          <p:cNvSpPr txBox="1"/>
          <p:nvPr/>
        </p:nvSpPr>
        <p:spPr>
          <a:xfrm>
            <a:off x="9281842" y="555347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baseline="0">
                <a:solidFill>
                  <a:schemeClr val="bg1"/>
                </a:solidFill>
                <a:latin typeface="+mn-lt"/>
                <a:ea typeface="黑体" panose="020106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A6C56D-0CE0-47FB-86BA-7B1B4E55B176}" type="slidenum">
              <a:rPr lang="zh-CN" altLang="en-US" smtClean="0"/>
              <a:t>38</a:t>
            </a:fld>
            <a:endParaRPr lang="zh-CN" altLang="en-US" dirty="0"/>
          </a:p>
        </p:txBody>
      </p:sp>
      <mc:AlternateContent xmlns:mc="http://schemas.openxmlformats.org/markup-compatibility/2006" xmlns:a14="http://schemas.microsoft.com/office/drawing/2010/main">
        <mc:Choice Requires="a14">
          <p:sp>
            <p:nvSpPr>
              <p:cNvPr id="3" name="矩形 2"/>
              <p:cNvSpPr/>
              <p:nvPr/>
            </p:nvSpPr>
            <p:spPr>
              <a:xfrm>
                <a:off x="3390403" y="4604812"/>
                <a:ext cx="5717310" cy="1903919"/>
              </a:xfrm>
              <a:prstGeom prst="rect">
                <a:avLst/>
              </a:prstGeom>
            </p:spPr>
            <p:txBody>
              <a:bodyPr wrap="square">
                <a:spAutoFit/>
              </a:bodyPr>
              <a:lstStyle/>
              <a:p>
                <a:pPr algn="ctr">
                  <a:spcAft>
                    <a:spcPts val="0"/>
                  </a:spcAft>
                  <a:tabLst>
                    <a:tab pos="676275" algn="l"/>
                  </a:tabLst>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eqArr>
                        <m:eqArr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600" i="1">
                              <a:latin typeface="Cambria Math" panose="02040503050406030204" pitchFamily="18" charset="0"/>
                              <a:ea typeface="等线" panose="02010600030101010101" pitchFamily="2" charset="-122"/>
                              <a:cs typeface="Times New Roman" panose="02020603050405020304" pitchFamily="18" charset="0"/>
                            </a:rPr>
                            <m:t>&amp;</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𝑄</m:t>
                              </m:r>
                            </m:e>
                            <m:sub>
                              <m:r>
                                <a:rPr lang="en-US" altLang="zh-CN" sz="1600" i="1">
                                  <a:latin typeface="Cambria Math" panose="02040503050406030204" pitchFamily="18" charset="0"/>
                                  <a:ea typeface="等线" panose="02010600030101010101" pitchFamily="2" charset="-122"/>
                                  <a:cs typeface="Times New Roman" panose="02020603050405020304" pitchFamily="18" charset="0"/>
                                </a:rPr>
                                <m:t>3</m:t>
                              </m:r>
                            </m:sub>
                          </m:sSub>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600" i="1">
                                  <a:latin typeface="Cambria Math" panose="02040503050406030204" pitchFamily="18" charset="0"/>
                                  <a:ea typeface="等线" panose="02010600030101010101" pitchFamily="2" charset="-122"/>
                                  <a:cs typeface="Times New Roman" panose="02020603050405020304" pitchFamily="18" charset="0"/>
                                </a:rPr>
                                <m:t>3!</m:t>
                              </m:r>
                            </m:den>
                          </m:f>
                          <m:r>
                            <a:rPr lang="en-US" altLang="zh-CN" sz="1600" i="1">
                              <a:latin typeface="Cambria Math" panose="02040503050406030204" pitchFamily="18" charset="0"/>
                              <a:ea typeface="等线" panose="02010600030101010101" pitchFamily="2" charset="-122"/>
                              <a:cs typeface="Times New Roman" panose="02020603050405020304" pitchFamily="18" charset="0"/>
                            </a:rPr>
                            <m:t>𝑆</m:t>
                          </m:r>
                          <m:r>
                            <a:rPr lang="en-US" altLang="zh-CN" sz="1600" i="1">
                              <a:latin typeface="Cambria Math" panose="02040503050406030204" pitchFamily="18" charset="0"/>
                              <a:ea typeface="等线" panose="02010600030101010101" pitchFamily="2" charset="-122"/>
                              <a:cs typeface="Times New Roman" panose="02020603050405020304" pitchFamily="18" charset="0"/>
                            </a:rPr>
                            <m:t>𝜎</m:t>
                          </m:r>
                          <m:rad>
                            <m:radPr>
                              <m:degHide m:val="on"/>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600" i="1">
                                  <a:latin typeface="Cambria Math" panose="02040503050406030204" pitchFamily="18" charset="0"/>
                                  <a:ea typeface="等线" panose="02010600030101010101" pitchFamily="2" charset="-122"/>
                                  <a:cs typeface="Times New Roman" panose="02020603050405020304" pitchFamily="18" charset="0"/>
                                </a:rPr>
                                <m:t>𝑇</m:t>
                              </m:r>
                            </m:e>
                          </m:rad>
                          <m:d>
                            <m:dPr>
                              <m:begChr m:val="["/>
                              <m:endChr m:val="]"/>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ea typeface="等线" panose="02010600030101010101" pitchFamily="2" charset="-122"/>
                                  <a:cs typeface="Times New Roman" panose="02020603050405020304" pitchFamily="18" charset="0"/>
                                </a:rPr>
                                <m:t>(2</m:t>
                              </m:r>
                              <m:r>
                                <a:rPr lang="en-US" altLang="zh-CN" sz="1600" i="1">
                                  <a:latin typeface="Cambria Math" panose="02040503050406030204" pitchFamily="18" charset="0"/>
                                  <a:ea typeface="等线" panose="02010600030101010101" pitchFamily="2" charset="-122"/>
                                  <a:cs typeface="Times New Roman" panose="02020603050405020304" pitchFamily="18" charset="0"/>
                                </a:rPr>
                                <m:t>𝜎</m:t>
                              </m:r>
                              <m:rad>
                                <m:radPr>
                                  <m:degHide m:val="on"/>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600" i="1">
                                      <a:latin typeface="Cambria Math" panose="02040503050406030204" pitchFamily="18" charset="0"/>
                                      <a:ea typeface="等线" panose="02010600030101010101" pitchFamily="2" charset="-122"/>
                                      <a:cs typeface="Times New Roman" panose="02020603050405020304" pitchFamily="18" charset="0"/>
                                    </a:rPr>
                                    <m:t>𝑇</m:t>
                                  </m:r>
                                </m:e>
                              </m:rad>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latin typeface="Cambria Math" panose="02040503050406030204" pitchFamily="18" charset="0"/>
                                  <a:ea typeface="等线" panose="02010600030101010101" pitchFamily="2" charset="-122"/>
                                  <a:cs typeface="Times New Roman" panose="02020603050405020304" pitchFamily="18" charset="0"/>
                                </a:rPr>
                                <m:t>𝑑</m:t>
                              </m:r>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latin typeface="Cambria Math" panose="02040503050406030204" pitchFamily="18" charset="0"/>
                                  <a:ea typeface="等线" panose="02010600030101010101" pitchFamily="2" charset="-122"/>
                                  <a:cs typeface="Times New Roman" panose="02020603050405020304" pitchFamily="18" charset="0"/>
                                </a:rPr>
                                <m:t>𝑑</m:t>
                              </m:r>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𝜎</m:t>
                                  </m:r>
                                </m:e>
                                <m:sup>
                                  <m:r>
                                    <a:rPr lang="en-US" altLang="zh-CN" sz="1600" i="1">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600" i="1">
                                  <a:latin typeface="Cambria Math" panose="02040503050406030204" pitchFamily="18" charset="0"/>
                                  <a:ea typeface="等线" panose="02010600030101010101" pitchFamily="2" charset="-122"/>
                                  <a:cs typeface="Times New Roman" panose="02020603050405020304" pitchFamily="18" charset="0"/>
                                </a:rPr>
                                <m:t>𝑇𝑁</m:t>
                              </m:r>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latin typeface="Cambria Math" panose="02040503050406030204" pitchFamily="18" charset="0"/>
                                  <a:ea typeface="等线" panose="02010600030101010101" pitchFamily="2" charset="-122"/>
                                  <a:cs typeface="Times New Roman" panose="02020603050405020304" pitchFamily="18" charset="0"/>
                                </a:rPr>
                                <m:t>𝑑</m:t>
                              </m:r>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e>
                          </m:d>
                        </m:e>
                        <m:e>
                          <m:r>
                            <a:rPr lang="en-US" altLang="zh-CN" sz="1600" i="1">
                              <a:latin typeface="Cambria Math" panose="02040503050406030204" pitchFamily="18" charset="0"/>
                              <a:ea typeface="等线" panose="02010600030101010101" pitchFamily="2" charset="-122"/>
                              <a:cs typeface="Times New Roman" panose="02020603050405020304" pitchFamily="18" charset="0"/>
                            </a:rPr>
                            <m:t>&amp;</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𝑄</m:t>
                              </m:r>
                            </m:e>
                            <m:sub>
                              <m:r>
                                <a:rPr lang="en-US" altLang="zh-CN" sz="1600" i="1">
                                  <a:latin typeface="Cambria Math" panose="02040503050406030204" pitchFamily="18" charset="0"/>
                                  <a:ea typeface="等线" panose="02010600030101010101" pitchFamily="2" charset="-122"/>
                                  <a:cs typeface="Times New Roman" panose="02020603050405020304" pitchFamily="18" charset="0"/>
                                </a:rPr>
                                <m:t>4</m:t>
                              </m:r>
                            </m:sub>
                          </m:sSub>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600" i="1">
                                  <a:latin typeface="Cambria Math" panose="02040503050406030204" pitchFamily="18" charset="0"/>
                                  <a:ea typeface="等线" panose="02010600030101010101" pitchFamily="2" charset="-122"/>
                                  <a:cs typeface="Times New Roman" panose="02020603050405020304" pitchFamily="18" charset="0"/>
                                </a:rPr>
                                <m:t>4!</m:t>
                              </m:r>
                            </m:den>
                          </m:f>
                          <m:r>
                            <a:rPr lang="en-US" altLang="zh-CN" sz="1600" i="1">
                              <a:latin typeface="Cambria Math" panose="02040503050406030204" pitchFamily="18" charset="0"/>
                              <a:ea typeface="等线" panose="02010600030101010101" pitchFamily="2" charset="-122"/>
                              <a:cs typeface="Times New Roman" panose="02020603050405020304" pitchFamily="18" charset="0"/>
                            </a:rPr>
                            <m:t>𝑆</m:t>
                          </m:r>
                          <m:r>
                            <a:rPr lang="en-US" altLang="zh-CN" sz="1600" i="1">
                              <a:latin typeface="Cambria Math" panose="02040503050406030204" pitchFamily="18" charset="0"/>
                              <a:ea typeface="等线" panose="02010600030101010101" pitchFamily="2" charset="-122"/>
                              <a:cs typeface="Times New Roman" panose="02020603050405020304" pitchFamily="18" charset="0"/>
                            </a:rPr>
                            <m:t>𝜎</m:t>
                          </m:r>
                          <m:rad>
                            <m:radPr>
                              <m:degHide m:val="on"/>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600" i="1">
                                  <a:latin typeface="Cambria Math" panose="02040503050406030204" pitchFamily="18" charset="0"/>
                                  <a:ea typeface="等线" panose="02010600030101010101" pitchFamily="2" charset="-122"/>
                                  <a:cs typeface="Times New Roman" panose="02020603050405020304" pitchFamily="18" charset="0"/>
                                </a:rPr>
                                <m:t>𝑇</m:t>
                              </m:r>
                            </m:e>
                          </m:rad>
                          <m:d>
                            <m:dPr>
                              <m:begChr m:val="["/>
                              <m:endChr m:val="]"/>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𝑑</m:t>
                                      </m:r>
                                    </m:e>
                                    <m:sup>
                                      <m:r>
                                        <a:rPr lang="en-US" altLang="zh-CN" sz="1600" i="1">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600" i="1">
                                      <a:latin typeface="Cambria Math" panose="02040503050406030204" pitchFamily="18" charset="0"/>
                                      <a:ea typeface="等线" panose="02010600030101010101" pitchFamily="2" charset="-122"/>
                                      <a:cs typeface="Times New Roman" panose="02020603050405020304" pitchFamily="18" charset="0"/>
                                    </a:rPr>
                                    <m:t>−1−3</m:t>
                                  </m:r>
                                  <m:r>
                                    <a:rPr lang="en-US" altLang="zh-CN" sz="1600" i="1">
                                      <a:latin typeface="Cambria Math" panose="02040503050406030204" pitchFamily="18" charset="0"/>
                                      <a:ea typeface="等线" panose="02010600030101010101" pitchFamily="2" charset="-122"/>
                                      <a:cs typeface="Times New Roman" panose="02020603050405020304" pitchFamily="18" charset="0"/>
                                    </a:rPr>
                                    <m:t>𝜎</m:t>
                                  </m:r>
                                  <m:rad>
                                    <m:radPr>
                                      <m:degHide m:val="on"/>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600" i="1">
                                          <a:latin typeface="Cambria Math" panose="02040503050406030204" pitchFamily="18" charset="0"/>
                                          <a:ea typeface="等线" panose="02010600030101010101" pitchFamily="2" charset="-122"/>
                                          <a:cs typeface="Times New Roman" panose="02020603050405020304" pitchFamily="18" charset="0"/>
                                        </a:rPr>
                                        <m:t>𝑇</m:t>
                                      </m:r>
                                    </m:e>
                                  </m:rad>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latin typeface="Cambria Math" panose="02040503050406030204" pitchFamily="18" charset="0"/>
                                      <a:ea typeface="等线" panose="02010600030101010101" pitchFamily="2" charset="-122"/>
                                      <a:cs typeface="Times New Roman" panose="02020603050405020304" pitchFamily="18" charset="0"/>
                                    </a:rPr>
                                    <m:t>𝑑</m:t>
                                  </m:r>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latin typeface="Cambria Math" panose="02040503050406030204" pitchFamily="18" charset="0"/>
                                      <a:ea typeface="等线" panose="02010600030101010101" pitchFamily="2" charset="-122"/>
                                      <a:cs typeface="Times New Roman" panose="02020603050405020304" pitchFamily="18" charset="0"/>
                                    </a:rPr>
                                    <m:t>𝜎</m:t>
                                  </m:r>
                                  <m:rad>
                                    <m:radPr>
                                      <m:degHide m:val="on"/>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600" i="1">
                                          <a:latin typeface="Cambria Math" panose="02040503050406030204" pitchFamily="18" charset="0"/>
                                          <a:ea typeface="等线" panose="02010600030101010101" pitchFamily="2" charset="-122"/>
                                          <a:cs typeface="Times New Roman" panose="02020603050405020304" pitchFamily="18" charset="0"/>
                                        </a:rPr>
                                        <m:t>𝑇</m:t>
                                      </m:r>
                                    </m:e>
                                  </m:rad>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e>
                              </m:d>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latin typeface="Cambria Math" panose="02040503050406030204" pitchFamily="18" charset="0"/>
                                  <a:ea typeface="等线" panose="02010600030101010101" pitchFamily="2" charset="-122"/>
                                  <a:cs typeface="Times New Roman" panose="02020603050405020304" pitchFamily="18" charset="0"/>
                                </a:rPr>
                                <m:t>𝑑</m:t>
                              </m:r>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𝜎</m:t>
                                  </m:r>
                                </m:e>
                                <m:sup>
                                  <m:r>
                                    <a:rPr lang="en-US" altLang="zh-CN" sz="1600" i="1">
                                      <a:latin typeface="Cambria Math" panose="02040503050406030204" pitchFamily="18" charset="0"/>
                                      <a:ea typeface="等线" panose="02010600030101010101" pitchFamily="2" charset="-122"/>
                                      <a:cs typeface="Times New Roman" panose="02020603050405020304" pitchFamily="18" charset="0"/>
                                    </a:rPr>
                                    <m:t>3</m:t>
                                  </m:r>
                                </m:sup>
                              </m:sSup>
                              <m:sSup>
                                <m:s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𝑇</m:t>
                                  </m:r>
                                </m:e>
                                <m:sup>
                                  <m:r>
                                    <a:rPr lang="en-US" altLang="zh-CN" sz="1600" i="1">
                                      <a:latin typeface="Cambria Math" panose="02040503050406030204" pitchFamily="18" charset="0"/>
                                      <a:ea typeface="等线" panose="02010600030101010101" pitchFamily="2" charset="-122"/>
                                      <a:cs typeface="Times New Roman" panose="02020603050405020304" pitchFamily="18" charset="0"/>
                                    </a:rPr>
                                    <m:t>3/2</m:t>
                                  </m:r>
                                </m:sup>
                              </m:sSup>
                              <m:r>
                                <a:rPr lang="en-US" altLang="zh-CN" sz="1600" i="1">
                                  <a:latin typeface="Cambria Math" panose="02040503050406030204" pitchFamily="18" charset="0"/>
                                  <a:ea typeface="等线" panose="02010600030101010101" pitchFamily="2" charset="-122"/>
                                  <a:cs typeface="Times New Roman" panose="02020603050405020304" pitchFamily="18" charset="0"/>
                                </a:rPr>
                                <m:t>𝑁</m:t>
                              </m:r>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latin typeface="Cambria Math" panose="02040503050406030204" pitchFamily="18" charset="0"/>
                                  <a:ea typeface="等线" panose="02010600030101010101" pitchFamily="2" charset="-122"/>
                                  <a:cs typeface="Times New Roman" panose="02020603050405020304" pitchFamily="18" charset="0"/>
                                </a:rPr>
                                <m:t>𝑑</m:t>
                              </m:r>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e>
                          </m:d>
                        </m:e>
                        <m:e>
                          <m:r>
                            <a:rPr lang="en-US" altLang="zh-CN" sz="1600" i="1">
                              <a:latin typeface="Cambria Math" panose="02040503050406030204" pitchFamily="18" charset="0"/>
                              <a:ea typeface="等线" panose="02010600030101010101" pitchFamily="2" charset="-122"/>
                              <a:cs typeface="Times New Roman" panose="02020603050405020304" pitchFamily="18" charset="0"/>
                            </a:rPr>
                            <m:t>&amp;</m:t>
                          </m:r>
                          <m:r>
                            <a:rPr lang="en-US" altLang="zh-CN" sz="1600" i="1">
                              <a:latin typeface="Cambria Math" panose="02040503050406030204" pitchFamily="18" charset="0"/>
                              <a:ea typeface="等线" panose="02010600030101010101" pitchFamily="2" charset="-122"/>
                              <a:cs typeface="Times New Roman" panose="02020603050405020304" pitchFamily="18" charset="0"/>
                            </a:rPr>
                            <m:t>𝑑</m:t>
                          </m:r>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1600">
                                  <a:latin typeface="Cambria Math" panose="02040503050406030204" pitchFamily="18" charset="0"/>
                                  <a:ea typeface="等线" panose="02010600030101010101" pitchFamily="2" charset="-122"/>
                                  <a:cs typeface="Times New Roman" panose="02020603050405020304" pitchFamily="18" charset="0"/>
                                </a:rPr>
                                <m:t>ln</m:t>
                              </m:r>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latin typeface="Cambria Math" panose="02040503050406030204" pitchFamily="18" charset="0"/>
                                  <a:ea typeface="等线" panose="02010600030101010101" pitchFamily="2" charset="-122"/>
                                  <a:cs typeface="Times New Roman" panose="02020603050405020304" pitchFamily="18" charset="0"/>
                                </a:rPr>
                                <m:t>𝑆</m:t>
                              </m:r>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latin typeface="Cambria Math" panose="02040503050406030204" pitchFamily="18" charset="0"/>
                                  <a:ea typeface="等线" panose="02010600030101010101" pitchFamily="2" charset="-122"/>
                                  <a:cs typeface="Times New Roman" panose="02020603050405020304" pitchFamily="18" charset="0"/>
                                </a:rPr>
                                <m:t>𝐾</m:t>
                              </m:r>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𝑟</m:t>
                                  </m:r>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𝜎</m:t>
                                      </m:r>
                                    </m:e>
                                    <m:sup>
                                      <m:r>
                                        <a:rPr lang="en-US" altLang="zh-CN" sz="1600" i="1">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600" i="1">
                                      <a:latin typeface="Cambria Math" panose="02040503050406030204" pitchFamily="18" charset="0"/>
                                      <a:ea typeface="等线" panose="02010600030101010101" pitchFamily="2" charset="-122"/>
                                      <a:cs typeface="Times New Roman" panose="02020603050405020304" pitchFamily="18" charset="0"/>
                                    </a:rPr>
                                    <m:t>/2</m:t>
                                  </m:r>
                                </m:e>
                              </m:d>
                              <m:r>
                                <a:rPr lang="en-US" altLang="zh-CN" sz="1600" i="1">
                                  <a:latin typeface="Cambria Math" panose="02040503050406030204" pitchFamily="18" charset="0"/>
                                  <a:ea typeface="等线" panose="02010600030101010101" pitchFamily="2" charset="-122"/>
                                  <a:cs typeface="Times New Roman" panose="02020603050405020304" pitchFamily="18" charset="0"/>
                                </a:rPr>
                                <m:t>𝑇</m:t>
                              </m:r>
                            </m:num>
                            <m:den>
                              <m:r>
                                <a:rPr lang="en-US" altLang="zh-CN" sz="1600" i="1">
                                  <a:latin typeface="Cambria Math" panose="02040503050406030204" pitchFamily="18" charset="0"/>
                                  <a:ea typeface="等线" panose="02010600030101010101" pitchFamily="2" charset="-122"/>
                                  <a:cs typeface="Times New Roman" panose="02020603050405020304" pitchFamily="18" charset="0"/>
                                </a:rPr>
                                <m:t>𝜎</m:t>
                              </m:r>
                              <m:rad>
                                <m:radPr>
                                  <m:degHide m:val="on"/>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600" i="1">
                                      <a:latin typeface="Cambria Math" panose="02040503050406030204" pitchFamily="18" charset="0"/>
                                      <a:ea typeface="等线" panose="02010600030101010101" pitchFamily="2" charset="-122"/>
                                      <a:cs typeface="Times New Roman" panose="02020603050405020304" pitchFamily="18" charset="0"/>
                                    </a:rPr>
                                    <m:t>𝑇</m:t>
                                  </m:r>
                                </m:e>
                              </m:rad>
                            </m:den>
                          </m:f>
                        </m:e>
                      </m:eqArr>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3390403" y="4604812"/>
                <a:ext cx="5717310" cy="1903919"/>
              </a:xfrm>
              <a:prstGeom prst="rect">
                <a:avLst/>
              </a:prstGeom>
              <a:blipFill rotWithShape="1">
                <a:blip r:embed="rId5"/>
                <a:stretch>
                  <a:fillRect l="-2" t="-22" r="9" b="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462907" y="1463945"/>
                <a:ext cx="3357971" cy="802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𝑡</m:t>
                              </m:r>
                            </m:sub>
                          </m:sSub>
                          <m:r>
                            <a:rPr lang="zh-CN" altLang="en-US" i="0">
                              <a:latin typeface="Cambria Math" panose="02040503050406030204" pitchFamily="18" charset="0"/>
                            </a:rPr>
                            <m:t>=</m:t>
                          </m:r>
                          <m:r>
                            <a:rPr lang="zh-CN" altLang="en-US" i="1">
                              <a:latin typeface="Cambria Math" panose="02040503050406030204" pitchFamily="18" charset="0"/>
                            </a:rPr>
                            <m:t>𝑟</m:t>
                          </m:r>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𝑡</m:t>
                              </m:r>
                            </m:sub>
                          </m:sSub>
                          <m:r>
                            <a:rPr lang="zh-CN" altLang="en-US" i="1">
                              <a:latin typeface="Cambria Math" panose="02040503050406030204" pitchFamily="18" charset="0"/>
                            </a:rPr>
                            <m:t>𝑑𝑡</m:t>
                          </m:r>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sSub>
                                <m:sSubPr>
                                  <m:ctrlPr>
                                    <a:rPr lang="zh-CN" altLang="en-US" i="1">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𝑡</m:t>
                                  </m:r>
                                </m:sub>
                              </m:sSub>
                            </m:e>
                          </m:rad>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𝑡</m:t>
                              </m:r>
                            </m:sub>
                          </m:sSub>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𝑊</m:t>
                              </m:r>
                            </m:e>
                            <m:sub>
                              <m:r>
                                <a:rPr lang="zh-CN" altLang="en-US" i="0">
                                  <a:latin typeface="Cambria Math" panose="02040503050406030204" pitchFamily="18" charset="0"/>
                                </a:rPr>
                                <m:t>1</m:t>
                              </m:r>
                              <m:r>
                                <a:rPr lang="zh-CN" altLang="en-US" i="1">
                                  <a:latin typeface="Cambria Math" panose="02040503050406030204" pitchFamily="18" charset="0"/>
                                </a:rPr>
                                <m:t>𝑡</m:t>
                              </m:r>
                            </m:sub>
                          </m:sSub>
                        </m:e>
                        <m:e>
                          <m:r>
                            <a:rPr lang="zh-CN" altLang="en-US" i="0">
                              <a:latin typeface="Cambria Math" panose="02040503050406030204" pitchFamily="18" charset="0"/>
                            </a:rPr>
                            <m:t>&amp;</m:t>
                          </m:r>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𝑡</m:t>
                              </m:r>
                            </m:sub>
                          </m:sSub>
                          <m:r>
                            <a:rPr lang="zh-CN" altLang="en-US" i="0">
                              <a:latin typeface="Cambria Math" panose="02040503050406030204" pitchFamily="18" charset="0"/>
                            </a:rPr>
                            <m:t>=</m:t>
                          </m:r>
                          <m:r>
                            <a:rPr lang="zh-CN" altLang="en-US" i="1">
                              <a:latin typeface="Cambria Math" panose="02040503050406030204" pitchFamily="18" charset="0"/>
                            </a:rPr>
                            <m:t>𝑘</m:t>
                          </m:r>
                          <m:d>
                            <m:dPr>
                              <m:ctrlPr>
                                <a:rPr lang="zh-CN" altLang="en-US" i="1">
                                  <a:latin typeface="Cambria Math" panose="02040503050406030204" pitchFamily="18" charset="0"/>
                                </a:rPr>
                              </m:ctrlPr>
                            </m:dPr>
                            <m:e>
                              <m:r>
                                <a:rPr lang="zh-CN" altLang="en-US" i="1">
                                  <a:latin typeface="Cambria Math" panose="02040503050406030204" pitchFamily="18" charset="0"/>
                                </a:rPr>
                                <m:t>𝜃</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𝑡</m:t>
                                  </m:r>
                                </m:sub>
                              </m:sSub>
                            </m:e>
                          </m:d>
                          <m:r>
                            <a:rPr lang="zh-CN" altLang="en-US" i="1">
                              <a:latin typeface="Cambria Math" panose="02040503050406030204" pitchFamily="18" charset="0"/>
                            </a:rPr>
                            <m:t>𝑑𝑡</m:t>
                          </m:r>
                          <m:r>
                            <a:rPr lang="zh-CN" altLang="en-US" i="0">
                              <a:latin typeface="Cambria Math" panose="02040503050406030204" pitchFamily="18" charset="0"/>
                            </a:rPr>
                            <m:t>+</m:t>
                          </m:r>
                          <m:r>
                            <a:rPr lang="zh-CN" altLang="en-US" i="1">
                              <a:latin typeface="Cambria Math" panose="02040503050406030204" pitchFamily="18" charset="0"/>
                            </a:rPr>
                            <m:t>𝜎</m:t>
                          </m:r>
                          <m:rad>
                            <m:radPr>
                              <m:degHide m:val="on"/>
                              <m:ctrlPr>
                                <a:rPr lang="zh-CN" altLang="en-US" i="1">
                                  <a:latin typeface="Cambria Math" panose="02040503050406030204" pitchFamily="18" charset="0"/>
                                </a:rPr>
                              </m:ctrlPr>
                            </m:radPr>
                            <m:deg/>
                            <m:e>
                              <m:sSub>
                                <m:sSubPr>
                                  <m:ctrlPr>
                                    <a:rPr lang="zh-CN" altLang="en-US" i="1">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𝑡</m:t>
                                  </m:r>
                                </m:sub>
                              </m:sSub>
                            </m:e>
                          </m:rad>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𝑊</m:t>
                              </m:r>
                            </m:e>
                            <m:sub>
                              <m:r>
                                <a:rPr lang="zh-CN" altLang="en-US" i="0">
                                  <a:latin typeface="Cambria Math" panose="02040503050406030204" pitchFamily="18" charset="0"/>
                                </a:rPr>
                                <m:t>2</m:t>
                              </m:r>
                              <m:r>
                                <a:rPr lang="zh-CN" altLang="en-US" i="1">
                                  <a:latin typeface="Cambria Math" panose="02040503050406030204" pitchFamily="18" charset="0"/>
                                </a:rPr>
                                <m:t>𝑡</m:t>
                              </m:r>
                            </m:sub>
                          </m:sSub>
                        </m:e>
                      </m:eqAr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4462907" y="1463945"/>
                <a:ext cx="3357971" cy="802977"/>
              </a:xfrm>
              <a:prstGeom prst="rect">
                <a:avLst/>
              </a:prstGeom>
              <a:blipFill rotWithShape="1">
                <a:blip r:embed="rId6"/>
                <a:stretch>
                  <a:fillRect l="-4" t="-34" r="6" b="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037117" y="2549242"/>
                <a:ext cx="4209549" cy="10901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sz="1600" i="1">
                              <a:latin typeface="Cambria Math" panose="02040503050406030204" pitchFamily="18" charset="0"/>
                            </a:rPr>
                          </m:ctrlPr>
                        </m:eqArrPr>
                        <m:e>
                          <m:r>
                            <a:rPr lang="zh-CN" altLang="en-US" sz="1600">
                              <a:latin typeface="Cambria Math" panose="02040503050406030204" pitchFamily="18" charset="0"/>
                            </a:rPr>
                            <m:t>&amp;</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0">
                                  <a:latin typeface="Cambria Math" panose="02040503050406030204" pitchFamily="18" charset="0"/>
                                </a:rPr>
                                <m:t>2</m:t>
                              </m:r>
                            </m:den>
                          </m:f>
                          <m:r>
                            <a:rPr lang="zh-CN" altLang="en-US" sz="1600" i="1">
                              <a:latin typeface="Cambria Math" panose="02040503050406030204" pitchFamily="18" charset="0"/>
                            </a:rPr>
                            <m:t>𝑣</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𝑆</m:t>
                              </m:r>
                            </m:e>
                            <m:sup>
                              <m:r>
                                <a:rPr lang="zh-CN" altLang="en-US" sz="1600" i="0">
                                  <a:latin typeface="Cambria Math" panose="02040503050406030204" pitchFamily="18" charset="0"/>
                                </a:rPr>
                                <m:t>2</m:t>
                              </m:r>
                            </m:sup>
                          </m:sSup>
                          <m:f>
                            <m:fPr>
                              <m:ctrlPr>
                                <a:rPr lang="zh-CN" altLang="en-US" sz="1600" i="1">
                                  <a:latin typeface="Cambria Math" panose="02040503050406030204" pitchFamily="18" charset="0"/>
                                </a:rPr>
                              </m:ctrlPr>
                            </m:fPr>
                            <m:num>
                              <m:sSup>
                                <m:sSupPr>
                                  <m:ctrlPr>
                                    <a:rPr lang="zh-CN" altLang="en-US" sz="1600" i="1">
                                      <a:latin typeface="Cambria Math" panose="02040503050406030204" pitchFamily="18" charset="0"/>
                                    </a:rPr>
                                  </m:ctrlPr>
                                </m:sSupPr>
                                <m:e>
                                  <m:r>
                                    <a:rPr lang="zh-CN" altLang="en-US" sz="1600" i="0">
                                      <a:latin typeface="Cambria Math" panose="02040503050406030204" pitchFamily="18" charset="0"/>
                                    </a:rPr>
                                    <m:t>𝜕</m:t>
                                  </m:r>
                                </m:e>
                                <m:sup>
                                  <m:r>
                                    <a:rPr lang="zh-CN" altLang="en-US" sz="1600" i="0">
                                      <a:latin typeface="Cambria Math" panose="02040503050406030204" pitchFamily="18" charset="0"/>
                                    </a:rPr>
                                    <m:t>2</m:t>
                                  </m:r>
                                </m:sup>
                              </m:sSup>
                              <m:r>
                                <a:rPr lang="zh-CN" altLang="en-US" sz="1600" i="1">
                                  <a:latin typeface="Cambria Math" panose="02040503050406030204" pitchFamily="18" charset="0"/>
                                </a:rPr>
                                <m:t>𝑈</m:t>
                              </m:r>
                            </m:num>
                            <m:den>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𝑆</m:t>
                                  </m:r>
                                </m:e>
                                <m:sup>
                                  <m:r>
                                    <a:rPr lang="zh-CN" altLang="en-US" sz="1600" i="0">
                                      <a:latin typeface="Cambria Math" panose="02040503050406030204" pitchFamily="18" charset="0"/>
                                    </a:rPr>
                                    <m:t>2</m:t>
                                  </m:r>
                                </m:sup>
                              </m:sSup>
                            </m:den>
                          </m:f>
                          <m:r>
                            <a:rPr lang="zh-CN" altLang="en-US" sz="1600" i="0">
                              <a:latin typeface="Cambria Math" panose="02040503050406030204" pitchFamily="18" charset="0"/>
                            </a:rPr>
                            <m:t>+</m:t>
                          </m:r>
                          <m:r>
                            <a:rPr lang="zh-CN" altLang="en-US" sz="1600" i="1">
                              <a:latin typeface="Cambria Math" panose="02040503050406030204" pitchFamily="18" charset="0"/>
                            </a:rPr>
                            <m:t>𝜌𝜎</m:t>
                          </m:r>
                          <m:r>
                            <a:rPr lang="zh-CN" altLang="en-US" sz="1600" i="1">
                              <a:latin typeface="Cambria Math" panose="02040503050406030204" pitchFamily="18" charset="0"/>
                            </a:rPr>
                            <m:t>𝑣𝑆</m:t>
                          </m:r>
                          <m:f>
                            <m:fPr>
                              <m:ctrlPr>
                                <a:rPr lang="zh-CN" altLang="en-US" sz="1600" i="1">
                                  <a:latin typeface="Cambria Math" panose="02040503050406030204" pitchFamily="18" charset="0"/>
                                </a:rPr>
                              </m:ctrlPr>
                            </m:fPr>
                            <m:num>
                              <m:sSup>
                                <m:sSupPr>
                                  <m:ctrlPr>
                                    <a:rPr lang="zh-CN" altLang="en-US" sz="1600" i="1">
                                      <a:latin typeface="Cambria Math" panose="02040503050406030204" pitchFamily="18" charset="0"/>
                                    </a:rPr>
                                  </m:ctrlPr>
                                </m:sSupPr>
                                <m:e>
                                  <m:r>
                                    <a:rPr lang="zh-CN" altLang="en-US" sz="1600" i="0">
                                      <a:latin typeface="Cambria Math" panose="02040503050406030204" pitchFamily="18" charset="0"/>
                                    </a:rPr>
                                    <m:t>𝜕</m:t>
                                  </m:r>
                                </m:e>
                                <m:sup>
                                  <m:r>
                                    <a:rPr lang="zh-CN" altLang="en-US" sz="1600" i="0">
                                      <a:latin typeface="Cambria Math" panose="02040503050406030204" pitchFamily="18" charset="0"/>
                                    </a:rPr>
                                    <m:t>2</m:t>
                                  </m:r>
                                </m:sup>
                              </m:sSup>
                              <m:r>
                                <a:rPr lang="zh-CN" altLang="en-US" sz="1600" i="1">
                                  <a:latin typeface="Cambria Math" panose="02040503050406030204" pitchFamily="18" charset="0"/>
                                </a:rPr>
                                <m:t>𝑈</m:t>
                              </m:r>
                            </m:num>
                            <m:den>
                              <m:r>
                                <a:rPr lang="zh-CN" altLang="en-US" sz="1600" i="0">
                                  <a:latin typeface="Cambria Math" panose="02040503050406030204" pitchFamily="18" charset="0"/>
                                </a:rPr>
                                <m:t>𝜕</m:t>
                              </m:r>
                              <m:r>
                                <a:rPr lang="zh-CN" altLang="en-US" sz="1600" i="1">
                                  <a:latin typeface="Cambria Math" panose="02040503050406030204" pitchFamily="18" charset="0"/>
                                </a:rPr>
                                <m:t>𝑆</m:t>
                              </m:r>
                              <m:r>
                                <a:rPr lang="zh-CN" altLang="en-US" sz="1600" i="0">
                                  <a:latin typeface="Cambria Math" panose="02040503050406030204" pitchFamily="18" charset="0"/>
                                </a:rPr>
                                <m:t>𝜕</m:t>
                              </m:r>
                              <m:r>
                                <a:rPr lang="zh-CN" altLang="en-US" sz="1600" i="1">
                                  <a:latin typeface="Cambria Math" panose="02040503050406030204" pitchFamily="18" charset="0"/>
                                </a:rPr>
                                <m:t>𝑣</m:t>
                              </m:r>
                            </m:den>
                          </m:f>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0">
                                  <a:latin typeface="Cambria Math" panose="02040503050406030204" pitchFamily="18" charset="0"/>
                                </a:rPr>
                                <m:t>2</m:t>
                              </m:r>
                            </m:den>
                          </m:f>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𝜎</m:t>
                              </m:r>
                            </m:e>
                            <m:sup>
                              <m:r>
                                <a:rPr lang="zh-CN" altLang="en-US" sz="1600" i="0">
                                  <a:latin typeface="Cambria Math" panose="02040503050406030204" pitchFamily="18" charset="0"/>
                                </a:rPr>
                                <m:t>2</m:t>
                              </m:r>
                            </m:sup>
                          </m:sSup>
                          <m:r>
                            <a:rPr lang="zh-CN" altLang="en-US" sz="1600" i="1">
                              <a:latin typeface="Cambria Math" panose="02040503050406030204" pitchFamily="18" charset="0"/>
                            </a:rPr>
                            <m:t>𝑣</m:t>
                          </m:r>
                          <m:f>
                            <m:fPr>
                              <m:ctrlPr>
                                <a:rPr lang="zh-CN" altLang="en-US" sz="1600" i="1">
                                  <a:latin typeface="Cambria Math" panose="02040503050406030204" pitchFamily="18" charset="0"/>
                                </a:rPr>
                              </m:ctrlPr>
                            </m:fPr>
                            <m:num>
                              <m:sSup>
                                <m:sSupPr>
                                  <m:ctrlPr>
                                    <a:rPr lang="zh-CN" altLang="en-US" sz="1600" i="1">
                                      <a:latin typeface="Cambria Math" panose="02040503050406030204" pitchFamily="18" charset="0"/>
                                    </a:rPr>
                                  </m:ctrlPr>
                                </m:sSupPr>
                                <m:e>
                                  <m:r>
                                    <a:rPr lang="zh-CN" altLang="en-US" sz="1600" i="0">
                                      <a:latin typeface="Cambria Math" panose="02040503050406030204" pitchFamily="18" charset="0"/>
                                    </a:rPr>
                                    <m:t>𝜕</m:t>
                                  </m:r>
                                </m:e>
                                <m:sup>
                                  <m:r>
                                    <a:rPr lang="zh-CN" altLang="en-US" sz="1600" i="0">
                                      <a:latin typeface="Cambria Math" panose="02040503050406030204" pitchFamily="18" charset="0"/>
                                    </a:rPr>
                                    <m:t>2</m:t>
                                  </m:r>
                                </m:sup>
                              </m:sSup>
                              <m:r>
                                <a:rPr lang="zh-CN" altLang="en-US" sz="1600" i="1">
                                  <a:latin typeface="Cambria Math" panose="02040503050406030204" pitchFamily="18" charset="0"/>
                                </a:rPr>
                                <m:t>𝑈</m:t>
                              </m:r>
                            </m:num>
                            <m:den>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𝑣</m:t>
                                  </m:r>
                                </m:e>
                                <m:sup>
                                  <m:r>
                                    <a:rPr lang="zh-CN" altLang="en-US" sz="1600" i="0">
                                      <a:latin typeface="Cambria Math" panose="02040503050406030204" pitchFamily="18" charset="0"/>
                                    </a:rPr>
                                    <m:t>2</m:t>
                                  </m:r>
                                </m:sup>
                              </m:sSup>
                            </m:den>
                          </m:f>
                          <m:r>
                            <a:rPr lang="zh-CN" altLang="en-US" sz="1600" i="0">
                              <a:latin typeface="Cambria Math" panose="02040503050406030204" pitchFamily="18" charset="0"/>
                            </a:rPr>
                            <m:t>+</m:t>
                          </m:r>
                          <m:r>
                            <a:rPr lang="zh-CN" altLang="en-US" sz="1600" i="1">
                              <a:latin typeface="Cambria Math" panose="02040503050406030204" pitchFamily="18" charset="0"/>
                            </a:rPr>
                            <m:t>𝑟𝑆</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m:t>
                              </m:r>
                              <m:r>
                                <a:rPr lang="zh-CN" altLang="en-US" sz="1600" i="1">
                                  <a:latin typeface="Cambria Math" panose="02040503050406030204" pitchFamily="18" charset="0"/>
                                </a:rPr>
                                <m:t>𝑈</m:t>
                              </m:r>
                            </m:num>
                            <m:den>
                              <m:r>
                                <a:rPr lang="zh-CN" altLang="en-US" sz="1600" i="0">
                                  <a:latin typeface="Cambria Math" panose="02040503050406030204" pitchFamily="18" charset="0"/>
                                </a:rPr>
                                <m:t>𝜕</m:t>
                              </m:r>
                              <m:r>
                                <a:rPr lang="zh-CN" altLang="en-US" sz="1600" i="1">
                                  <a:latin typeface="Cambria Math" panose="02040503050406030204" pitchFamily="18" charset="0"/>
                                </a:rPr>
                                <m:t>𝑆</m:t>
                              </m:r>
                            </m:den>
                          </m:f>
                        </m:e>
                        <m:e>
                          <m:r>
                            <a:rPr lang="zh-CN" altLang="en-US" sz="1600" i="0">
                              <a:latin typeface="Cambria Math" panose="02040503050406030204" pitchFamily="18" charset="0"/>
                            </a:rPr>
                            <m:t>&amp;+{</m:t>
                          </m:r>
                          <m:r>
                            <a:rPr lang="zh-CN" altLang="en-US" sz="1600" i="1">
                              <a:latin typeface="Cambria Math" panose="02040503050406030204" pitchFamily="18" charset="0"/>
                            </a:rPr>
                            <m:t>𝜅</m:t>
                          </m:r>
                          <m:r>
                            <a:rPr lang="zh-CN" altLang="en-US" sz="1600" i="0">
                              <a:latin typeface="Cambria Math" panose="02040503050406030204" pitchFamily="18" charset="0"/>
                            </a:rPr>
                            <m:t>[</m:t>
                          </m:r>
                          <m:r>
                            <a:rPr lang="zh-CN" altLang="en-US" sz="1600" i="1">
                              <a:latin typeface="Cambria Math" panose="02040503050406030204" pitchFamily="18" charset="0"/>
                            </a:rPr>
                            <m:t>𝜃</m:t>
                          </m:r>
                          <m:r>
                            <a:rPr lang="zh-CN" altLang="en-US" sz="1600" i="0">
                              <a:latin typeface="Cambria Math" panose="02040503050406030204" pitchFamily="18" charset="0"/>
                            </a:rPr>
                            <m:t>−</m:t>
                          </m:r>
                          <m:r>
                            <a:rPr lang="zh-CN" altLang="en-US" sz="1600" i="1">
                              <a:latin typeface="Cambria Math" panose="02040503050406030204" pitchFamily="18" charset="0"/>
                            </a:rPr>
                            <m:t>𝑣</m:t>
                          </m:r>
                          <m:r>
                            <a:rPr lang="zh-CN" altLang="en-US" sz="1600" i="0">
                              <a:latin typeface="Cambria Math" panose="02040503050406030204" pitchFamily="18" charset="0"/>
                            </a:rPr>
                            <m:t>(</m:t>
                          </m:r>
                          <m:r>
                            <a:rPr lang="zh-CN" altLang="en-US" sz="1600" i="1">
                              <a:latin typeface="Cambria Math" panose="02040503050406030204" pitchFamily="18" charset="0"/>
                            </a:rPr>
                            <m:t>𝑡</m:t>
                          </m:r>
                          <m:r>
                            <a:rPr lang="zh-CN" altLang="en-US" sz="1600" i="0">
                              <a:latin typeface="Cambria Math" panose="02040503050406030204" pitchFamily="18" charset="0"/>
                            </a:rPr>
                            <m:t>)]−</m:t>
                          </m:r>
                          <m:r>
                            <a:rPr lang="zh-CN" altLang="en-US" sz="1600" i="1">
                              <a:latin typeface="Cambria Math" panose="02040503050406030204" pitchFamily="18" charset="0"/>
                            </a:rPr>
                            <m:t>𝜆</m:t>
                          </m:r>
                          <m:r>
                            <a:rPr lang="zh-CN" altLang="en-US" sz="1600" i="0">
                              <a:latin typeface="Cambria Math" panose="02040503050406030204" pitchFamily="18" charset="0"/>
                            </a:rPr>
                            <m:t>(</m:t>
                          </m:r>
                          <m:r>
                            <a:rPr lang="zh-CN" altLang="en-US" sz="1600" i="1">
                              <a:latin typeface="Cambria Math" panose="02040503050406030204" pitchFamily="18" charset="0"/>
                            </a:rPr>
                            <m:t>𝑆</m:t>
                          </m:r>
                          <m:r>
                            <a:rPr lang="zh-CN" altLang="en-US" sz="1600" i="0">
                              <a:latin typeface="Cambria Math" panose="02040503050406030204" pitchFamily="18" charset="0"/>
                            </a:rPr>
                            <m:t>,</m:t>
                          </m:r>
                          <m:r>
                            <a:rPr lang="zh-CN" altLang="en-US" sz="1600" i="1">
                              <a:latin typeface="Cambria Math" panose="02040503050406030204" pitchFamily="18" charset="0"/>
                            </a:rPr>
                            <m:t>𝑣</m:t>
                          </m:r>
                          <m:r>
                            <a:rPr lang="zh-CN" altLang="en-US" sz="1600" i="0">
                              <a:latin typeface="Cambria Math" panose="02040503050406030204" pitchFamily="18" charset="0"/>
                            </a:rPr>
                            <m:t>,</m:t>
                          </m:r>
                          <m:r>
                            <a:rPr lang="zh-CN" altLang="en-US" sz="1600" i="1">
                              <a:latin typeface="Cambria Math" panose="02040503050406030204" pitchFamily="18" charset="0"/>
                            </a:rPr>
                            <m:t>𝑡</m:t>
                          </m:r>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m:t>
                              </m:r>
                              <m:r>
                                <a:rPr lang="zh-CN" altLang="en-US" sz="1600" i="1">
                                  <a:latin typeface="Cambria Math" panose="02040503050406030204" pitchFamily="18" charset="0"/>
                                </a:rPr>
                                <m:t>𝑈</m:t>
                              </m:r>
                            </m:num>
                            <m:den>
                              <m:r>
                                <a:rPr lang="zh-CN" altLang="en-US" sz="1600" i="0">
                                  <a:latin typeface="Cambria Math" panose="02040503050406030204" pitchFamily="18" charset="0"/>
                                </a:rPr>
                                <m:t>𝜕</m:t>
                              </m:r>
                              <m:r>
                                <a:rPr lang="zh-CN" altLang="en-US" sz="1600" i="1">
                                  <a:latin typeface="Cambria Math" panose="02040503050406030204" pitchFamily="18" charset="0"/>
                                </a:rPr>
                                <m:t>𝑣</m:t>
                              </m:r>
                            </m:den>
                          </m:f>
                          <m:r>
                            <a:rPr lang="zh-CN" altLang="en-US" sz="1600" i="0">
                              <a:latin typeface="Cambria Math" panose="02040503050406030204" pitchFamily="18" charset="0"/>
                            </a:rPr>
                            <m:t>−</m:t>
                          </m:r>
                          <m:r>
                            <a:rPr lang="zh-CN" altLang="en-US" sz="1600" i="1">
                              <a:latin typeface="Cambria Math" panose="02040503050406030204" pitchFamily="18" charset="0"/>
                            </a:rPr>
                            <m:t>𝑟𝑈</m:t>
                          </m:r>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m:t>
                              </m:r>
                              <m:r>
                                <a:rPr lang="zh-CN" altLang="en-US" sz="1600" i="1">
                                  <a:latin typeface="Cambria Math" panose="02040503050406030204" pitchFamily="18" charset="0"/>
                                </a:rPr>
                                <m:t>𝑈</m:t>
                              </m:r>
                            </m:num>
                            <m:den>
                              <m:r>
                                <a:rPr lang="zh-CN" altLang="en-US" sz="1600" i="0">
                                  <a:latin typeface="Cambria Math" panose="02040503050406030204" pitchFamily="18" charset="0"/>
                                </a:rPr>
                                <m:t>𝜕</m:t>
                              </m:r>
                              <m:r>
                                <a:rPr lang="zh-CN" altLang="en-US" sz="1600" i="1">
                                  <a:latin typeface="Cambria Math" panose="02040503050406030204" pitchFamily="18" charset="0"/>
                                </a:rPr>
                                <m:t>𝑡</m:t>
                              </m:r>
                            </m:den>
                          </m:f>
                          <m:r>
                            <a:rPr lang="zh-CN" altLang="en-US" sz="1600" i="0">
                              <a:latin typeface="Cambria Math" panose="02040503050406030204" pitchFamily="18" charset="0"/>
                            </a:rPr>
                            <m:t>=0</m:t>
                          </m:r>
                        </m:e>
                      </m:eqArr>
                    </m:oMath>
                  </m:oMathPara>
                </a14:m>
                <a:endParaRPr lang="zh-CN" altLang="en-US" sz="1600" dirty="0"/>
              </a:p>
            </p:txBody>
          </p:sp>
        </mc:Choice>
        <mc:Fallback xmlns="">
          <p:sp>
            <p:nvSpPr>
              <p:cNvPr id="6" name="矩形 5"/>
              <p:cNvSpPr>
                <a:spLocks noRot="1" noChangeAspect="1" noMove="1" noResize="1" noEditPoints="1" noAdjustHandles="1" noChangeArrowheads="1" noChangeShapeType="1" noTextEdit="1"/>
              </p:cNvSpPr>
              <p:nvPr/>
            </p:nvSpPr>
            <p:spPr>
              <a:xfrm>
                <a:off x="4037117" y="2549242"/>
                <a:ext cx="4209549" cy="1090170"/>
              </a:xfrm>
              <a:prstGeom prst="rect">
                <a:avLst/>
              </a:prstGeom>
              <a:blipFill rotWithShape="1">
                <a:blip r:embed="rId7"/>
                <a:stretch>
                  <a:fillRect l="-10" t="-32" r="13" b="21"/>
                </a:stretch>
              </a:blipFill>
            </p:spPr>
            <p:txBody>
              <a:bodyPr/>
              <a:lstStyle/>
              <a:p>
                <a:r>
                  <a:rPr lang="zh-CN" alt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00000"/>
              </a:lnSpc>
              <a:spcAft>
                <a:spcPts val="50"/>
              </a:spcAft>
            </a:pPr>
            <a:r>
              <a:rPr lang="en-US" altLang="zh-CN" dirty="0">
                <a:latin typeface="+mn-lt"/>
                <a:ea typeface="+mn-ea"/>
                <a:cs typeface="+mn-ea"/>
                <a:sym typeface="+mn-lt"/>
              </a:rPr>
              <a:t>Binomial Trees</a:t>
            </a:r>
            <a:endParaRPr lang="zh-CN" altLang="en-US" dirty="0">
              <a:latin typeface="+mn-lt"/>
              <a:ea typeface="+mn-ea"/>
              <a:cs typeface="+mn-ea"/>
              <a:sym typeface="+mn-lt"/>
            </a:endParaRPr>
          </a:p>
        </p:txBody>
      </p:sp>
      <p:sp>
        <p:nvSpPr>
          <p:cNvPr id="5" name="灯片编号占位符 4"/>
          <p:cNvSpPr>
            <a:spLocks noGrp="1"/>
          </p:cNvSpPr>
          <p:nvPr>
            <p:ph type="sldNum" sz="quarter" idx="12"/>
          </p:nvPr>
        </p:nvSpPr>
        <p:spPr/>
        <p:txBody>
          <a:bodyPr/>
          <a:lstStyle/>
          <a:p>
            <a:fld id="{1EA6C56D-0CE0-47FB-86BA-7B1B4E55B176}" type="slidenum">
              <a:rPr lang="zh-CN" altLang="en-US" smtClean="0"/>
              <a:t>39</a:t>
            </a:fld>
            <a:endParaRPr lang="zh-CN" altLang="en-US" dirty="0"/>
          </a:p>
        </p:txBody>
      </p:sp>
      <mc:AlternateContent xmlns:mc="http://schemas.openxmlformats.org/markup-compatibility/2006" xmlns:a14="http://schemas.microsoft.com/office/drawing/2010/main">
        <mc:Choice Requires="a14">
          <p:sp>
            <p:nvSpPr>
              <p:cNvPr id="8" name="文本框 7"/>
              <p:cNvSpPr txBox="1"/>
              <p:nvPr/>
            </p:nvSpPr>
            <p:spPr>
              <a:xfrm>
                <a:off x="330201" y="1279203"/>
                <a:ext cx="11531600" cy="1608774"/>
              </a:xfrm>
              <a:prstGeom prst="rect">
                <a:avLst/>
              </a:prstGeom>
              <a:noFill/>
              <a:ln w="19050">
                <a:solidFill>
                  <a:srgbClr val="972022"/>
                </a:solidFill>
                <a:prstDash val="sysDash"/>
              </a:ln>
            </p:spPr>
            <p:txBody>
              <a:bodyPr wrap="square" rtlCol="0">
                <a:spAutoFit/>
              </a:bodyPr>
              <a:lstStyle/>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假设了股票价格服从</a:t>
                </a:r>
                <a:r>
                  <a:rPr lang="en-US" altLang="zh-CN" sz="1600" dirty="0" err="1">
                    <a:solidFill>
                      <a:prstClr val="black"/>
                    </a:solidFill>
                    <a:cs typeface="+mn-ea"/>
                    <a:sym typeface="+mn-lt"/>
                  </a:rPr>
                  <a:t>RW</a:t>
                </a:r>
                <a:r>
                  <a:rPr lang="zh-CN" altLang="en-US" sz="1600" dirty="0">
                    <a:solidFill>
                      <a:prstClr val="black"/>
                    </a:solidFill>
                    <a:cs typeface="+mn-ea"/>
                    <a:sym typeface="+mn-lt"/>
                  </a:rPr>
                  <a:t>，在树形上的每一步，股票价格</a:t>
                </a:r>
                <a:r>
                  <a:rPr lang="en-US" altLang="zh-CN" sz="1600" dirty="0">
                    <a:solidFill>
                      <a:prstClr val="black"/>
                    </a:solidFill>
                    <a:cs typeface="+mn-ea"/>
                    <a:sym typeface="+mn-lt"/>
                  </a:rPr>
                  <a:t>S</a:t>
                </a:r>
                <a:r>
                  <a:rPr lang="zh-CN" altLang="en-US" sz="1600" dirty="0">
                    <a:solidFill>
                      <a:prstClr val="black"/>
                    </a:solidFill>
                    <a:cs typeface="+mn-ea"/>
                    <a:sym typeface="+mn-lt"/>
                  </a:rPr>
                  <a:t>会以概率 </a:t>
                </a:r>
                <a14:m>
                  <m:oMath xmlns:m="http://schemas.openxmlformats.org/officeDocument/2006/math">
                    <m:r>
                      <a:rPr lang="en-US" altLang="zh-CN" sz="1600" b="0" i="0" smtClean="0">
                        <a:solidFill>
                          <a:prstClr val="black"/>
                        </a:solidFill>
                        <a:latin typeface="Cambria Math" panose="02040503050406030204" pitchFamily="18" charset="0"/>
                        <a:cs typeface="+mn-ea"/>
                        <a:sym typeface="+mn-lt"/>
                      </a:rPr>
                      <m:t> </m:t>
                    </m:r>
                    <m:r>
                      <a:rPr lang="el-GR" altLang="zh-CN" sz="1600" i="1" smtClean="0">
                        <a:solidFill>
                          <a:prstClr val="black"/>
                        </a:solidFill>
                        <a:latin typeface="Cambria Math" panose="02040503050406030204" pitchFamily="18" charset="0"/>
                        <a:cs typeface="+mn-ea"/>
                        <a:sym typeface="+mn-lt"/>
                      </a:rPr>
                      <m:t>𝜋</m:t>
                    </m:r>
                    <m:r>
                      <a:rPr lang="en-US" altLang="zh-CN" sz="1600" b="0" i="1" smtClean="0">
                        <a:solidFill>
                          <a:prstClr val="black"/>
                        </a:solidFill>
                        <a:latin typeface="Cambria Math" panose="02040503050406030204" pitchFamily="18" charset="0"/>
                        <a:cs typeface="+mn-ea"/>
                        <a:sym typeface="+mn-lt"/>
                      </a:rPr>
                      <m:t> </m:t>
                    </m:r>
                  </m:oMath>
                </a14:m>
                <a:r>
                  <a:rPr lang="zh-CN" altLang="en-US" sz="1600" dirty="0">
                    <a:solidFill>
                      <a:prstClr val="black"/>
                    </a:solidFill>
                    <a:cs typeface="+mn-ea"/>
                    <a:sym typeface="+mn-lt"/>
                  </a:rPr>
                  <a:t>向上移动至</a:t>
                </a:r>
                <a:r>
                  <a:rPr lang="en-US" altLang="zh-CN" sz="1600" dirty="0" err="1">
                    <a:solidFill>
                      <a:prstClr val="black"/>
                    </a:solidFill>
                    <a:cs typeface="+mn-ea"/>
                    <a:sym typeface="+mn-lt"/>
                  </a:rPr>
                  <a:t>uS</a:t>
                </a:r>
                <a:r>
                  <a:rPr lang="zh-CN" altLang="en-US" sz="1600" dirty="0">
                    <a:solidFill>
                      <a:prstClr val="black"/>
                    </a:solidFill>
                    <a:cs typeface="+mn-ea"/>
                    <a:sym typeface="+mn-lt"/>
                  </a:rPr>
                  <a:t>，或以概率</a:t>
                </a:r>
                <a:r>
                  <a:rPr lang="en-US" altLang="zh-CN" sz="1600" dirty="0">
                    <a:solidFill>
                      <a:prstClr val="black"/>
                    </a:solidFill>
                    <a:cs typeface="+mn-ea"/>
                    <a:sym typeface="+mn-lt"/>
                  </a:rPr>
                  <a:t>1-</a:t>
                </a:r>
                <a:r>
                  <a:rPr lang="el-GR" altLang="zh-CN" sz="1600" dirty="0">
                    <a:solidFill>
                      <a:prstClr val="black"/>
                    </a:solidFill>
                    <a:cs typeface="+mn-ea"/>
                    <a:sym typeface="+mn-lt"/>
                  </a:rPr>
                  <a:t> </a:t>
                </a:r>
                <a14:m>
                  <m:oMath xmlns:m="http://schemas.openxmlformats.org/officeDocument/2006/math">
                    <m:r>
                      <a:rPr lang="el-GR" altLang="zh-CN" sz="1600" i="1">
                        <a:solidFill>
                          <a:prstClr val="black"/>
                        </a:solidFill>
                        <a:latin typeface="Cambria Math" panose="02040503050406030204" pitchFamily="18" charset="0"/>
                        <a:cs typeface="+mn-ea"/>
                        <a:sym typeface="+mn-lt"/>
                      </a:rPr>
                      <m:t>𝜋</m:t>
                    </m:r>
                  </m:oMath>
                </a14:m>
                <a:r>
                  <a:rPr lang="zh-CN" altLang="en-US" sz="1600" dirty="0">
                    <a:solidFill>
                      <a:prstClr val="black"/>
                    </a:solidFill>
                    <a:cs typeface="+mn-ea"/>
                    <a:sym typeface="+mn-lt"/>
                  </a:rPr>
                  <a:t>向下移动至</a:t>
                </a:r>
                <a:r>
                  <a:rPr lang="en-US" altLang="zh-CN" sz="1600" dirty="0" err="1">
                    <a:solidFill>
                      <a:prstClr val="black"/>
                    </a:solidFill>
                    <a:cs typeface="+mn-ea"/>
                    <a:sym typeface="+mn-lt"/>
                  </a:rPr>
                  <a:t>dS</a:t>
                </a:r>
                <a:r>
                  <a:rPr lang="en-US" altLang="zh-CN" sz="1600" dirty="0">
                    <a:solidFill>
                      <a:prstClr val="black"/>
                    </a:solidFill>
                    <a:cs typeface="+mn-ea"/>
                    <a:sym typeface="+mn-lt"/>
                  </a:rPr>
                  <a:t>(</a:t>
                </a:r>
                <a14:m>
                  <m:oMath xmlns:m="http://schemas.openxmlformats.org/officeDocument/2006/math">
                    <m:r>
                      <a:rPr lang="el-GR" altLang="zh-CN" sz="1600" i="1">
                        <a:solidFill>
                          <a:prstClr val="black"/>
                        </a:solidFill>
                        <a:latin typeface="Cambria Math" panose="02040503050406030204" pitchFamily="18" charset="0"/>
                        <a:cs typeface="+mn-ea"/>
                        <a:sym typeface="+mn-lt"/>
                      </a:rPr>
                      <m:t>𝜋</m:t>
                    </m:r>
                    <m:r>
                      <a:rPr lang="en-US" altLang="zh-CN" sz="1600" i="1">
                        <a:solidFill>
                          <a:prstClr val="black"/>
                        </a:solidFill>
                        <a:latin typeface="Cambria Math" panose="02040503050406030204" pitchFamily="18" charset="0"/>
                        <a:cs typeface="+mn-ea"/>
                        <a:sym typeface="+mn-lt"/>
                      </a:rPr>
                      <m:t> </m:t>
                    </m:r>
                    <m:r>
                      <a:rPr lang="zh-CN" altLang="en-US" sz="1600" i="1" smtClean="0">
                        <a:solidFill>
                          <a:prstClr val="black"/>
                        </a:solidFill>
                        <a:latin typeface="Cambria Math" panose="02040503050406030204" pitchFamily="18" charset="0"/>
                        <a:cs typeface="+mn-ea"/>
                        <a:sym typeface="+mn-lt"/>
                      </a:rPr>
                      <m:t>未知</m:t>
                    </m:r>
                  </m:oMath>
                </a14:m>
                <a:r>
                  <a:rPr lang="en-US" altLang="zh-CN" sz="1600" dirty="0">
                    <a:solidFill>
                      <a:prstClr val="black"/>
                    </a:solidFill>
                    <a:cs typeface="+mn-ea"/>
                    <a:sym typeface="+mn-lt"/>
                  </a:rPr>
                  <a:t>)</a:t>
                </a:r>
              </a:p>
              <a:p>
                <a:pPr marL="285750" lvl="0" indent="-285750">
                  <a:spcAft>
                    <a:spcPts val="50"/>
                  </a:spcAft>
                  <a:buFont typeface="Arial" panose="020B0604020202020204" pitchFamily="34" charset="0"/>
                  <a:buChar char="•"/>
                  <a:defRPr/>
                </a:pPr>
                <a:r>
                  <a:rPr lang="en-US" altLang="zh-CN" sz="1600" dirty="0">
                    <a:solidFill>
                      <a:prstClr val="black"/>
                    </a:solidFill>
                    <a:cs typeface="+mn-ea"/>
                    <a:sym typeface="+mn-lt"/>
                  </a:rPr>
                  <a:t>Risk neutral valuation</a:t>
                </a:r>
                <a:r>
                  <a:rPr lang="zh-CN" altLang="en-US" sz="1600" dirty="0">
                    <a:solidFill>
                      <a:prstClr val="black"/>
                    </a:solidFill>
                    <a:cs typeface="+mn-ea"/>
                    <a:sym typeface="+mn-lt"/>
                  </a:rPr>
                  <a:t>： 本质是</a:t>
                </a:r>
                <a:r>
                  <a:rPr lang="en-US" altLang="zh-CN" sz="1600" dirty="0">
                    <a:solidFill>
                      <a:prstClr val="black"/>
                    </a:solidFill>
                    <a:cs typeface="+mn-ea"/>
                    <a:sym typeface="+mn-lt"/>
                  </a:rPr>
                  <a:t>no arbitrage asset-pricing</a:t>
                </a:r>
              </a:p>
              <a:p>
                <a:pPr marL="742950" lvl="1" indent="-285750">
                  <a:spcAft>
                    <a:spcPts val="50"/>
                  </a:spcAft>
                  <a:buFont typeface="Arial" panose="020B0604020202020204" pitchFamily="34" charset="0"/>
                  <a:buChar char="•"/>
                  <a:defRPr/>
                </a:pPr>
                <a:r>
                  <a:rPr lang="zh-CN" altLang="en-US" sz="1600" dirty="0">
                    <a:solidFill>
                      <a:prstClr val="black"/>
                    </a:solidFill>
                    <a:cs typeface="+mn-ea"/>
                    <a:sym typeface="+mn-lt"/>
                  </a:rPr>
                  <a:t>通过选择对冲比例</a:t>
                </a:r>
                <a:r>
                  <a:rPr lang="en-US" altLang="zh-CN" sz="1600" dirty="0">
                    <a:solidFill>
                      <a:prstClr val="black"/>
                    </a:solidFill>
                    <a:cs typeface="+mn-ea"/>
                    <a:sym typeface="+mn-lt"/>
                  </a:rPr>
                  <a:t>Δ</a:t>
                </a:r>
                <a:r>
                  <a:rPr lang="zh-CN" altLang="en-US" sz="1600" dirty="0">
                    <a:solidFill>
                      <a:prstClr val="black"/>
                    </a:solidFill>
                    <a:cs typeface="+mn-ea"/>
                    <a:sym typeface="+mn-lt"/>
                  </a:rPr>
                  <a:t>，构建无风险投资组合（组合在任何情况下收益都相等），其收益率等于无风险收益率，再通过组合在最终时刻的价值折现出它的原始价格，从而获得期权定价</a:t>
                </a:r>
                <a:endParaRPr lang="en-US" altLang="zh-CN" sz="1600" dirty="0">
                  <a:solidFill>
                    <a:prstClr val="black"/>
                  </a:solidFill>
                  <a:cs typeface="+mn-ea"/>
                  <a:sym typeface="+mn-lt"/>
                </a:endParaRPr>
              </a:p>
              <a:p>
                <a:pPr marL="742950" lvl="1" indent="-285750">
                  <a:spcAft>
                    <a:spcPts val="50"/>
                  </a:spcAft>
                  <a:buFont typeface="Arial" panose="020B0604020202020204" pitchFamily="34" charset="0"/>
                  <a:buChar char="•"/>
                  <a:defRPr/>
                </a:pPr>
                <a:r>
                  <a:rPr lang="zh-CN" altLang="en-US" sz="1600" dirty="0">
                    <a:solidFill>
                      <a:prstClr val="black"/>
                    </a:solidFill>
                    <a:cs typeface="+mn-ea"/>
                    <a:sym typeface="+mn-lt"/>
                  </a:rPr>
                  <a:t>风险中性概率取决于</a:t>
                </a:r>
                <a:r>
                  <a:rPr lang="en-US" altLang="zh-CN" sz="1600" dirty="0">
                    <a:solidFill>
                      <a:prstClr val="black"/>
                    </a:solidFill>
                    <a:cs typeface="+mn-ea"/>
                    <a:sym typeface="+mn-lt"/>
                  </a:rPr>
                  <a:t>u </a:t>
                </a:r>
                <a:r>
                  <a:rPr lang="zh-CN" altLang="en-US" sz="1600" dirty="0">
                    <a:solidFill>
                      <a:prstClr val="black"/>
                    </a:solidFill>
                    <a:cs typeface="+mn-ea"/>
                    <a:sym typeface="+mn-lt"/>
                  </a:rPr>
                  <a:t>与 </a:t>
                </a:r>
                <a:r>
                  <a:rPr lang="en-US" altLang="zh-CN" sz="1600" dirty="0">
                    <a:solidFill>
                      <a:prstClr val="black"/>
                    </a:solidFill>
                    <a:cs typeface="+mn-ea"/>
                    <a:sym typeface="+mn-lt"/>
                  </a:rPr>
                  <a:t>d</a:t>
                </a:r>
                <a:r>
                  <a:rPr lang="zh-CN" altLang="en-US" sz="1600" dirty="0">
                    <a:solidFill>
                      <a:prstClr val="black"/>
                    </a:solidFill>
                    <a:cs typeface="+mn-ea"/>
                    <a:sym typeface="+mn-lt"/>
                  </a:rPr>
                  <a:t>，它是风险中性世界中一种对于期权价格的计算方式（真实世界中实际上我们并不知道其到达每一点的概率是多少）</a:t>
                </a:r>
                <a:endParaRPr lang="en-US" altLang="zh-CN" sz="1600" dirty="0">
                  <a:solidFill>
                    <a:prstClr val="black"/>
                  </a:solidFill>
                  <a:cs typeface="+mn-ea"/>
                  <a:sym typeface="+mn-lt"/>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30201" y="1279203"/>
                <a:ext cx="11531600" cy="1608774"/>
              </a:xfrm>
              <a:prstGeom prst="rect">
                <a:avLst/>
              </a:prstGeom>
              <a:blipFill rotWithShape="1">
                <a:blip r:embed="rId3"/>
                <a:stretch>
                  <a:fillRect l="-83" t="-612" r="-83" b="-553"/>
                </a:stretch>
              </a:blipFill>
              <a:ln w="19050">
                <a:solidFill>
                  <a:srgbClr val="972022"/>
                </a:solidFill>
                <a:prstDash val="sysDash"/>
              </a:ln>
            </p:spPr>
            <p:txBody>
              <a:bodyPr/>
              <a:lstStyle/>
              <a:p>
                <a:r>
                  <a:rPr lang="zh-CN" altLang="en-US">
                    <a:noFill/>
                  </a:rPr>
                  <a:t> </a:t>
                </a:r>
              </a:p>
            </p:txBody>
          </p:sp>
        </mc:Fallback>
      </mc:AlternateContent>
      <p:sp>
        <p:nvSpPr>
          <p:cNvPr id="11" name="文本框 10"/>
          <p:cNvSpPr txBox="1"/>
          <p:nvPr/>
        </p:nvSpPr>
        <p:spPr>
          <a:xfrm>
            <a:off x="330201" y="791766"/>
            <a:ext cx="2800926"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en-US" altLang="zh-CN" dirty="0">
                <a:solidFill>
                  <a:prstClr val="white"/>
                </a:solidFill>
                <a:cs typeface="+mn-ea"/>
                <a:sym typeface="+mn-lt"/>
              </a:rPr>
              <a:t>One Step Binomial Tree</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29471" t="41209" r="28469" b="38495"/>
          <a:stretch>
            <a:fillRect/>
          </a:stretch>
        </p:blipFill>
        <p:spPr>
          <a:xfrm>
            <a:off x="1354369" y="3072531"/>
            <a:ext cx="2931601" cy="988131"/>
          </a:xfrm>
          <a:prstGeom prst="rect">
            <a:avLst/>
          </a:prstGeom>
        </p:spPr>
      </p:pic>
      <p:pic>
        <p:nvPicPr>
          <p:cNvPr id="14" name="图片 13"/>
          <p:cNvPicPr>
            <a:picLocks noChangeAspect="1"/>
          </p:cNvPicPr>
          <p:nvPr/>
        </p:nvPicPr>
        <p:blipFill rotWithShape="1">
          <a:blip r:embed="rId5" cstate="print">
            <a:extLst>
              <a:ext uri="{28A0092B-C50C-407E-A947-70E740481C1C}">
                <a14:useLocalDpi xmlns:a14="http://schemas.microsoft.com/office/drawing/2010/main" val="0"/>
              </a:ext>
            </a:extLst>
          </a:blip>
          <a:srcRect l="17065" t="27638" r="29467" b="56736"/>
          <a:stretch>
            <a:fillRect/>
          </a:stretch>
        </p:blipFill>
        <p:spPr>
          <a:xfrm>
            <a:off x="5786335" y="2988991"/>
            <a:ext cx="5249644" cy="1071671"/>
          </a:xfrm>
          <a:prstGeom prst="rect">
            <a:avLst/>
          </a:prstGeom>
        </p:spPr>
      </p:pic>
      <p:pic>
        <p:nvPicPr>
          <p:cNvPr id="15" name="图片 14"/>
          <p:cNvPicPr>
            <a:picLocks noChangeAspect="1"/>
          </p:cNvPicPr>
          <p:nvPr/>
        </p:nvPicPr>
        <p:blipFill rotWithShape="1">
          <a:blip r:embed="rId6" cstate="print">
            <a:extLst>
              <a:ext uri="{28A0092B-C50C-407E-A947-70E740481C1C}">
                <a14:useLocalDpi xmlns:a14="http://schemas.microsoft.com/office/drawing/2010/main" val="0"/>
              </a:ext>
            </a:extLst>
          </a:blip>
          <a:srcRect l="26054" t="71082" r="28336" b="15052"/>
          <a:stretch>
            <a:fillRect/>
          </a:stretch>
        </p:blipFill>
        <p:spPr>
          <a:xfrm>
            <a:off x="1136648" y="4787278"/>
            <a:ext cx="4158386" cy="883038"/>
          </a:xfrm>
          <a:prstGeom prst="rect">
            <a:avLst/>
          </a:prstGeom>
        </p:spPr>
      </p:pic>
      <mc:AlternateContent xmlns:mc="http://schemas.openxmlformats.org/markup-compatibility/2006" xmlns:a14="http://schemas.microsoft.com/office/drawing/2010/main">
        <mc:Choice Requires="a14">
          <p:sp>
            <p:nvSpPr>
              <p:cNvPr id="17" name="矩形 16"/>
              <p:cNvSpPr/>
              <p:nvPr/>
            </p:nvSpPr>
            <p:spPr>
              <a:xfrm>
                <a:off x="5477164" y="4521983"/>
                <a:ext cx="6096000" cy="1241045"/>
              </a:xfrm>
              <a:prstGeom prst="rect">
                <a:avLst/>
              </a:prstGeom>
            </p:spPr>
            <p:txBody>
              <a:bodyPr>
                <a:spAutoFit/>
              </a:bodyPr>
              <a:lstStyle/>
              <a:p>
                <a:pPr algn="ctr">
                  <a:spcAft>
                    <a:spcPts val="0"/>
                  </a:spcAft>
                  <a:tabLst>
                    <a:tab pos="676275" algn="l"/>
                  </a:tabLst>
                </a:pPr>
                <a:r>
                  <a:rPr lang="en-US" altLang="zh-CN" kern="100" dirty="0">
                    <a:latin typeface="Times New Roman" panose="02020603050405020304" pitchFamily="18" charset="0"/>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ctr">
                  <a:spcAft>
                    <a:spcPts val="0"/>
                  </a:spcAft>
                  <a:tabLst>
                    <a:tab pos="676275" algn="l"/>
                  </a:tabLst>
                </a:pPr>
                <a14:m>
                  <m:oMathPara xmlns:m="http://schemas.openxmlformats.org/officeDocument/2006/math">
                    <m:oMathParaPr>
                      <m:jc m:val="centerGroup"/>
                    </m:oMathParaPr>
                    <m:oMath xmlns:m="http://schemas.openxmlformats.org/officeDocument/2006/math">
                      <m:eqArr>
                        <m:eqArr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𝑓</m:t>
                          </m:r>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𝑒</m:t>
                              </m:r>
                            </m:e>
                            <m:sup>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latin typeface="Cambria Math" panose="02040503050406030204" pitchFamily="18" charset="0"/>
                                  <a:ea typeface="等线" panose="02010600030101010101" pitchFamily="2" charset="-122"/>
                                  <a:cs typeface="Times New Roman" panose="02020603050405020304" pitchFamily="18" charset="0"/>
                                </a:rPr>
                                <m:t>𝑟𝑇</m:t>
                              </m:r>
                            </m:sup>
                          </m:sSup>
                          <m:d>
                            <m:dPr>
                              <m:begChr m:val="["/>
                              <m:end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𝑝</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𝑢</m:t>
                                  </m:r>
                                </m:sub>
                              </m:sSub>
                              <m:r>
                                <a:rPr lang="en-US" altLang="zh-CN" i="1" kern="100">
                                  <a:latin typeface="Cambria Math" panose="02040503050406030204" pitchFamily="18" charset="0"/>
                                  <a:ea typeface="等线" panose="02010600030101010101" pitchFamily="2" charset="-122"/>
                                  <a:cs typeface="Times New Roman" panose="02020603050405020304" pitchFamily="18" charset="0"/>
                                </a:rPr>
                                <m:t>+(1−</m:t>
                              </m:r>
                              <m:r>
                                <a:rPr lang="en-US" altLang="zh-CN" i="1" kern="100">
                                  <a:latin typeface="Cambria Math" panose="02040503050406030204" pitchFamily="18" charset="0"/>
                                  <a:ea typeface="等线" panose="02010600030101010101" pitchFamily="2" charset="-122"/>
                                  <a:cs typeface="Times New Roman" panose="02020603050405020304" pitchFamily="18" charset="0"/>
                                </a:rPr>
                                <m:t>𝑝</m:t>
                              </m:r>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𝑑</m:t>
                                  </m:r>
                                </m:sub>
                              </m:sSub>
                            </m:e>
                          </m:d>
                        </m:e>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𝑝</m:t>
                          </m:r>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𝑒</m:t>
                                  </m:r>
                                </m:e>
                                <m:sup>
                                  <m:r>
                                    <a:rPr lang="en-US" altLang="zh-CN" i="1" kern="100">
                                      <a:latin typeface="Cambria Math" panose="02040503050406030204" pitchFamily="18" charset="0"/>
                                      <a:ea typeface="等线" panose="02010600030101010101" pitchFamily="2" charset="-122"/>
                                      <a:cs typeface="Times New Roman" panose="02020603050405020304" pitchFamily="18" charset="0"/>
                                    </a:rPr>
                                    <m:t>𝑟𝑇</m:t>
                                  </m:r>
                                </m:sup>
                              </m:sSup>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latin typeface="Cambria Math" panose="02040503050406030204" pitchFamily="18" charset="0"/>
                                  <a:ea typeface="等线" panose="02010600030101010101" pitchFamily="2" charset="-122"/>
                                  <a:cs typeface="Times New Roman" panose="02020603050405020304" pitchFamily="18" charset="0"/>
                                </a:rPr>
                                <m:t>𝑑</m:t>
                              </m:r>
                            </m:num>
                            <m:den>
                              <m:r>
                                <a:rPr lang="en-US" altLang="zh-CN" i="1" kern="100">
                                  <a:latin typeface="Cambria Math" panose="02040503050406030204" pitchFamily="18" charset="0"/>
                                  <a:ea typeface="等线" panose="02010600030101010101" pitchFamily="2" charset="-122"/>
                                  <a:cs typeface="Times New Roman" panose="02020603050405020304" pitchFamily="18" charset="0"/>
                                </a:rPr>
                                <m:t>𝑢</m:t>
                              </m:r>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latin typeface="Cambria Math" panose="02040503050406030204" pitchFamily="18" charset="0"/>
                                  <a:ea typeface="等线" panose="02010600030101010101" pitchFamily="2" charset="-122"/>
                                  <a:cs typeface="Times New Roman" panose="02020603050405020304" pitchFamily="18" charset="0"/>
                                </a:rPr>
                                <m:t>𝑑</m:t>
                              </m:r>
                            </m:den>
                          </m:f>
                        </m:e>
                      </m:eqArr>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7" name="矩形 16"/>
              <p:cNvSpPr>
                <a:spLocks noRot="1" noChangeAspect="1" noMove="1" noResize="1" noEditPoints="1" noAdjustHandles="1" noChangeArrowheads="1" noChangeShapeType="1" noTextEdit="1"/>
              </p:cNvSpPr>
              <p:nvPr/>
            </p:nvSpPr>
            <p:spPr>
              <a:xfrm>
                <a:off x="5477164" y="4521983"/>
                <a:ext cx="6096000" cy="1241045"/>
              </a:xfrm>
              <a:prstGeom prst="rect">
                <a:avLst/>
              </a:prstGeom>
              <a:blipFill rotWithShape="1">
                <a:blip r:embed="rId7"/>
                <a:stretch>
                  <a:fillRect l="-5" t="-12" r="5" b="32"/>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75918" y="3735064"/>
            <a:ext cx="11531600" cy="2662267"/>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b="0" i="0" dirty="0">
                <a:solidFill>
                  <a:srgbClr val="191919"/>
                </a:solidFill>
                <a:effectLst/>
                <a:latin typeface="PingFang SC"/>
              </a:rPr>
              <a:t>以</a:t>
            </a:r>
            <a:r>
              <a:rPr lang="zh-CN" altLang="en-US" sz="1600" dirty="0">
                <a:solidFill>
                  <a:srgbClr val="191919"/>
                </a:solidFill>
                <a:latin typeface="PingFang SC"/>
              </a:rPr>
              <a:t>利率</a:t>
            </a:r>
            <a:r>
              <a:rPr lang="zh-CN" altLang="en-US" sz="1600" i="0" dirty="0">
                <a:solidFill>
                  <a:srgbClr val="191919"/>
                </a:solidFill>
                <a:effectLst/>
                <a:latin typeface="PingFang SC"/>
              </a:rPr>
              <a:t>敏感证券</a:t>
            </a:r>
            <a:r>
              <a:rPr lang="zh-CN" altLang="en-US" sz="1600" b="0" i="0" dirty="0">
                <a:solidFill>
                  <a:srgbClr val="191919"/>
                </a:solidFill>
                <a:effectLst/>
                <a:latin typeface="PingFang SC"/>
              </a:rPr>
              <a:t>作为标的的期权合约。</a:t>
            </a:r>
            <a:endParaRPr lang="en-US" altLang="zh-CN" sz="1600" b="0" i="0" dirty="0">
              <a:solidFill>
                <a:srgbClr val="191919"/>
              </a:solidFill>
              <a:effectLst/>
              <a:latin typeface="PingFang SC"/>
            </a:endParaRPr>
          </a:p>
          <a:p>
            <a:pPr marL="342900" indent="-342900">
              <a:spcAft>
                <a:spcPts val="50"/>
              </a:spcAft>
              <a:buFont typeface="Arial" panose="020B0604020202020204" pitchFamily="34" charset="0"/>
              <a:buChar char="•"/>
              <a:defRPr/>
            </a:pPr>
            <a:r>
              <a:rPr lang="zh-CN" altLang="en-US" sz="1600" b="1" dirty="0">
                <a:solidFill>
                  <a:srgbClr val="121212"/>
                </a:solidFill>
                <a:latin typeface="-apple-system"/>
              </a:rPr>
              <a:t>债券期权</a:t>
            </a:r>
            <a:r>
              <a:rPr lang="zh-CN" altLang="en-US" sz="1600" dirty="0">
                <a:solidFill>
                  <a:srgbClr val="121212"/>
                </a:solidFill>
                <a:latin typeface="-apple-system"/>
              </a:rPr>
              <a:t>：通常隐含在一些债券里</a:t>
            </a:r>
            <a:endParaRPr lang="en-US" altLang="zh-CN" sz="1600" dirty="0">
              <a:solidFill>
                <a:srgbClr val="121212"/>
              </a:solidFill>
              <a:latin typeface="-apple-system"/>
            </a:endParaRPr>
          </a:p>
          <a:p>
            <a:pPr marL="800100" lvl="1" indent="-342900">
              <a:spcAft>
                <a:spcPts val="50"/>
              </a:spcAft>
              <a:buFont typeface="Arial" panose="020B0604020202020204" pitchFamily="34" charset="0"/>
              <a:buChar char="•"/>
              <a:defRPr/>
            </a:pPr>
            <a:r>
              <a:rPr lang="zh-CN" altLang="en-US" sz="1600" dirty="0">
                <a:solidFill>
                  <a:srgbClr val="121212"/>
                </a:solidFill>
                <a:latin typeface="-apple-system"/>
              </a:rPr>
              <a:t>可赎回债券（</a:t>
            </a:r>
            <a:r>
              <a:rPr lang="en-US" altLang="zh-CN" sz="1600" dirty="0">
                <a:solidFill>
                  <a:srgbClr val="121212"/>
                </a:solidFill>
              </a:rPr>
              <a:t>Callable bond</a:t>
            </a:r>
            <a:r>
              <a:rPr lang="zh-CN" altLang="en-US" sz="1600" dirty="0">
                <a:solidFill>
                  <a:srgbClr val="121212"/>
                </a:solidFill>
                <a:latin typeface="-apple-system"/>
              </a:rPr>
              <a:t>）：</a:t>
            </a:r>
            <a:r>
              <a:rPr lang="zh-CN" altLang="en-US" sz="1600" dirty="0">
                <a:cs typeface="+mn-ea"/>
                <a:sym typeface="+mn-lt"/>
              </a:rPr>
              <a:t>允许发行人在将来某以时间以事先约定价格</a:t>
            </a:r>
            <a:r>
              <a:rPr lang="zh-CN" altLang="en-US" sz="1600" b="1" dirty="0">
                <a:cs typeface="+mn-ea"/>
                <a:sym typeface="+mn-lt"/>
              </a:rPr>
              <a:t>买回</a:t>
            </a:r>
            <a:r>
              <a:rPr lang="zh-CN" altLang="en-US" sz="1600" dirty="0">
                <a:cs typeface="+mn-ea"/>
                <a:sym typeface="+mn-lt"/>
              </a:rPr>
              <a:t>债券；相当于债券的持有人向发行人卖出了一个</a:t>
            </a:r>
            <a:r>
              <a:rPr lang="zh-CN" altLang="en-US" sz="1600" b="1" dirty="0">
                <a:cs typeface="+mn-ea"/>
                <a:sym typeface="+mn-lt"/>
              </a:rPr>
              <a:t>看涨期权</a:t>
            </a:r>
            <a:r>
              <a:rPr lang="zh-CN" altLang="en-US" sz="1600" dirty="0">
                <a:cs typeface="+mn-ea"/>
                <a:sym typeface="+mn-lt"/>
              </a:rPr>
              <a:t>。</a:t>
            </a:r>
            <a:endParaRPr lang="en-US" altLang="zh-CN" sz="1600" dirty="0">
              <a:cs typeface="+mn-ea"/>
              <a:sym typeface="+mn-lt"/>
            </a:endParaRPr>
          </a:p>
          <a:p>
            <a:pPr marL="800100" lvl="1" indent="-342900">
              <a:spcAft>
                <a:spcPts val="50"/>
              </a:spcAft>
              <a:buFont typeface="Arial" panose="020B0604020202020204" pitchFamily="34" charset="0"/>
              <a:buChar char="•"/>
              <a:defRPr/>
            </a:pPr>
            <a:r>
              <a:rPr lang="zh-CN" altLang="en-US" sz="1600" dirty="0">
                <a:solidFill>
                  <a:srgbClr val="121212"/>
                </a:solidFill>
                <a:latin typeface="-apple-system"/>
                <a:cs typeface="+mn-ea"/>
                <a:sym typeface="+mn-lt"/>
              </a:rPr>
              <a:t>可退换债券（</a:t>
            </a:r>
            <a:r>
              <a:rPr lang="en-US" altLang="zh-CN" sz="1600" dirty="0">
                <a:solidFill>
                  <a:srgbClr val="121212"/>
                </a:solidFill>
                <a:sym typeface="+mn-lt"/>
              </a:rPr>
              <a:t>Puttable bond</a:t>
            </a:r>
            <a:r>
              <a:rPr lang="zh-CN" altLang="en-US" sz="1600" dirty="0">
                <a:solidFill>
                  <a:srgbClr val="121212"/>
                </a:solidFill>
                <a:latin typeface="-apple-system"/>
                <a:cs typeface="+mn-ea"/>
                <a:sym typeface="+mn-lt"/>
              </a:rPr>
              <a:t>）：</a:t>
            </a:r>
            <a:r>
              <a:rPr lang="zh-CN" altLang="en-US" sz="1600" dirty="0">
                <a:cs typeface="+mn-ea"/>
                <a:sym typeface="+mn-lt"/>
              </a:rPr>
              <a:t>允许持有人在将来某一时间内以预先约定价格提前将债券</a:t>
            </a:r>
            <a:r>
              <a:rPr lang="zh-CN" altLang="en-US" sz="1600" b="1" dirty="0">
                <a:cs typeface="+mn-ea"/>
                <a:sym typeface="+mn-lt"/>
              </a:rPr>
              <a:t>退还</a:t>
            </a:r>
            <a:r>
              <a:rPr lang="zh-CN" altLang="en-US" sz="1600" dirty="0">
                <a:cs typeface="+mn-ea"/>
                <a:sym typeface="+mn-lt"/>
              </a:rPr>
              <a:t>给发行人并收回现金；相当于持有人在买入债券的同时也买入了债券的</a:t>
            </a:r>
            <a:r>
              <a:rPr lang="zh-CN" altLang="en-US" sz="1600" b="1" dirty="0">
                <a:cs typeface="+mn-ea"/>
                <a:sym typeface="+mn-lt"/>
              </a:rPr>
              <a:t>看跌期权</a:t>
            </a:r>
            <a:r>
              <a:rPr lang="zh-CN" altLang="en-US" sz="1600" dirty="0">
                <a:cs typeface="+mn-ea"/>
                <a:sym typeface="+mn-lt"/>
              </a:rPr>
              <a:t>。</a:t>
            </a:r>
            <a:endParaRPr lang="en-US" altLang="zh-CN" sz="1600" dirty="0">
              <a:solidFill>
                <a:srgbClr val="121212"/>
              </a:solidFill>
              <a:latin typeface="-apple-system"/>
            </a:endParaRPr>
          </a:p>
          <a:p>
            <a:pPr marL="342900" indent="-342900">
              <a:spcAft>
                <a:spcPts val="50"/>
              </a:spcAft>
              <a:buFont typeface="Arial" panose="020B0604020202020204" pitchFamily="34" charset="0"/>
              <a:buChar char="•"/>
              <a:defRPr/>
            </a:pPr>
            <a:r>
              <a:rPr lang="zh-CN" altLang="en-US" sz="1600" b="1" dirty="0">
                <a:solidFill>
                  <a:srgbClr val="121212"/>
                </a:solidFill>
                <a:latin typeface="-apple-system"/>
              </a:rPr>
              <a:t>利率上限</a:t>
            </a:r>
            <a:r>
              <a:rPr lang="zh-CN" altLang="en-US" sz="1600" dirty="0">
                <a:solidFill>
                  <a:srgbClr val="121212"/>
                </a:solidFill>
                <a:latin typeface="-apple-system"/>
              </a:rPr>
              <a:t>（</a:t>
            </a:r>
            <a:r>
              <a:rPr lang="en-US" altLang="zh-CN" sz="1600" dirty="0">
                <a:solidFill>
                  <a:srgbClr val="121212"/>
                </a:solidFill>
                <a:latin typeface="-apple-system"/>
              </a:rPr>
              <a:t> </a:t>
            </a:r>
            <a:r>
              <a:rPr lang="en-US" altLang="zh-CN" sz="1600" dirty="0">
                <a:solidFill>
                  <a:srgbClr val="121212"/>
                </a:solidFill>
              </a:rPr>
              <a:t>Interest rate call</a:t>
            </a:r>
            <a:r>
              <a:rPr lang="zh-CN" altLang="en-US" sz="1600" dirty="0">
                <a:solidFill>
                  <a:srgbClr val="121212"/>
                </a:solidFill>
                <a:latin typeface="-apple-system"/>
              </a:rPr>
              <a:t>）：可以看成由利率</a:t>
            </a:r>
            <a:r>
              <a:rPr lang="zh-CN" altLang="en-US" sz="1600" b="1" dirty="0">
                <a:solidFill>
                  <a:srgbClr val="121212"/>
                </a:solidFill>
                <a:latin typeface="-apple-system"/>
              </a:rPr>
              <a:t>看涨期权</a:t>
            </a:r>
            <a:r>
              <a:rPr lang="zh-CN" altLang="en-US" sz="1600" dirty="0">
                <a:solidFill>
                  <a:srgbClr val="121212"/>
                </a:solidFill>
                <a:latin typeface="-apple-system"/>
              </a:rPr>
              <a:t>组成的交易组合。</a:t>
            </a:r>
            <a:endParaRPr lang="en-US" altLang="zh-CN" sz="1600" b="1" dirty="0">
              <a:solidFill>
                <a:srgbClr val="121212"/>
              </a:solidFill>
              <a:latin typeface="-apple-system"/>
            </a:endParaRPr>
          </a:p>
          <a:p>
            <a:pPr marL="800100" lvl="1" indent="-342900">
              <a:spcAft>
                <a:spcPts val="50"/>
              </a:spcAft>
              <a:buFont typeface="Arial" panose="020B0604020202020204" pitchFamily="34" charset="0"/>
              <a:buChar char="•"/>
              <a:defRPr/>
            </a:pPr>
            <a:r>
              <a:rPr lang="zh-CN" altLang="en-US" sz="1600" dirty="0">
                <a:solidFill>
                  <a:srgbClr val="121212"/>
                </a:solidFill>
                <a:latin typeface="-apple-system"/>
              </a:rPr>
              <a:t>假设某投资者借入了一笔浮动利率贷款（即按照浮动利率支付利息），并买入利率上限期权，则当浮动利率高于期权的约定利率时，投资者可以行权，即按照较小的约定利率支付利息；</a:t>
            </a:r>
            <a:endParaRPr lang="en-US" altLang="zh-CN" sz="1600" dirty="0">
              <a:solidFill>
                <a:srgbClr val="121212"/>
              </a:solidFill>
              <a:latin typeface="-apple-system"/>
            </a:endParaRPr>
          </a:p>
          <a:p>
            <a:pPr marL="342900" indent="-342900">
              <a:spcAft>
                <a:spcPts val="50"/>
              </a:spcAft>
              <a:buFont typeface="Arial" panose="020B0604020202020204" pitchFamily="34" charset="0"/>
              <a:buChar char="•"/>
              <a:defRPr/>
            </a:pPr>
            <a:r>
              <a:rPr lang="zh-CN" altLang="en-US" sz="1600" b="1" dirty="0">
                <a:solidFill>
                  <a:srgbClr val="121212"/>
                </a:solidFill>
                <a:latin typeface="-apple-system"/>
              </a:rPr>
              <a:t>利率下限</a:t>
            </a:r>
            <a:r>
              <a:rPr lang="zh-CN" altLang="en-US" sz="1600" dirty="0">
                <a:solidFill>
                  <a:srgbClr val="121212"/>
                </a:solidFill>
                <a:latin typeface="-apple-system"/>
              </a:rPr>
              <a:t>（</a:t>
            </a:r>
            <a:r>
              <a:rPr lang="en-US" altLang="zh-CN" sz="1600" dirty="0">
                <a:solidFill>
                  <a:srgbClr val="121212"/>
                </a:solidFill>
              </a:rPr>
              <a:t>Interest rate floor</a:t>
            </a:r>
            <a:r>
              <a:rPr lang="zh-CN" altLang="en-US" sz="1600" dirty="0">
                <a:solidFill>
                  <a:srgbClr val="121212"/>
                </a:solidFill>
                <a:latin typeface="-apple-system"/>
              </a:rPr>
              <a:t>）：可以看成由利率</a:t>
            </a:r>
            <a:r>
              <a:rPr lang="zh-CN" altLang="en-US" sz="1600" b="1" dirty="0">
                <a:solidFill>
                  <a:srgbClr val="121212"/>
                </a:solidFill>
                <a:latin typeface="-apple-system"/>
              </a:rPr>
              <a:t>看跌期权</a:t>
            </a:r>
            <a:r>
              <a:rPr lang="zh-CN" altLang="en-US" sz="1600" dirty="0">
                <a:solidFill>
                  <a:srgbClr val="121212"/>
                </a:solidFill>
                <a:latin typeface="-apple-system"/>
              </a:rPr>
              <a:t>组成的交易组合。</a:t>
            </a:r>
            <a:endParaRPr lang="en-US" altLang="zh-CN" sz="1600" dirty="0">
              <a:solidFill>
                <a:srgbClr val="121212"/>
              </a:solidFill>
              <a:latin typeface="-apple-system"/>
            </a:endParaRPr>
          </a:p>
        </p:txBody>
      </p:sp>
      <p:sp>
        <p:nvSpPr>
          <p:cNvPr id="3" name="灯片编号占位符 2"/>
          <p:cNvSpPr>
            <a:spLocks noGrp="1"/>
          </p:cNvSpPr>
          <p:nvPr>
            <p:ph type="sldNum" sz="quarter" idx="12"/>
          </p:nvPr>
        </p:nvSpPr>
        <p:spPr>
          <a:xfrm>
            <a:off x="9216899" y="6353269"/>
            <a:ext cx="2743200" cy="365125"/>
          </a:xfrm>
        </p:spPr>
        <p:txBody>
          <a:bodyPr/>
          <a:lstStyle/>
          <a:p>
            <a:fld id="{1EA6C56D-0CE0-47FB-86BA-7B1B4E55B176}" type="slidenum">
              <a:rPr lang="zh-CN" altLang="en-US" smtClean="0"/>
              <a:t>4</a:t>
            </a:fld>
            <a:endParaRPr lang="zh-CN" altLang="en-US" dirty="0"/>
          </a:p>
        </p:txBody>
      </p:sp>
      <p:sp>
        <p:nvSpPr>
          <p:cNvPr id="4" name="文本框 3"/>
          <p:cNvSpPr txBox="1"/>
          <p:nvPr/>
        </p:nvSpPr>
        <p:spPr>
          <a:xfrm>
            <a:off x="375919" y="1195384"/>
            <a:ext cx="11531600" cy="338554"/>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b="0" i="0" dirty="0">
                <a:solidFill>
                  <a:srgbClr val="333333"/>
                </a:solidFill>
                <a:effectLst/>
                <a:latin typeface="Helvetica Neue"/>
              </a:rPr>
              <a:t>损益依赖于利率水平的衍生品，具体</a:t>
            </a:r>
            <a:r>
              <a:rPr lang="zh-CN" altLang="en-US" sz="1600" i="0" dirty="0">
                <a:solidFill>
                  <a:srgbClr val="333333"/>
                </a:solidFill>
                <a:effectLst/>
                <a:latin typeface="Helvetica Neue"/>
              </a:rPr>
              <a:t>包括利率互换</a:t>
            </a:r>
            <a:r>
              <a:rPr lang="zh-CN" altLang="en-US" sz="1600" dirty="0">
                <a:solidFill>
                  <a:srgbClr val="333333"/>
                </a:solidFill>
                <a:latin typeface="Helvetica Neue"/>
              </a:rPr>
              <a:t>、</a:t>
            </a:r>
            <a:r>
              <a:rPr lang="zh-CN" altLang="en-US" sz="1600" i="0" dirty="0">
                <a:solidFill>
                  <a:srgbClr val="333333"/>
                </a:solidFill>
                <a:effectLst/>
                <a:latin typeface="Helvetica Neue"/>
              </a:rPr>
              <a:t>远期利率协议、利率期货、利率期权</a:t>
            </a:r>
            <a:r>
              <a:rPr lang="zh-CN" altLang="en-US" sz="1600" dirty="0">
                <a:solidFill>
                  <a:srgbClr val="333333"/>
                </a:solidFill>
                <a:latin typeface="Helvetica Neue"/>
              </a:rPr>
              <a:t>等。</a:t>
            </a:r>
            <a:endParaRPr kumimoji="0" lang="zh-CN" altLang="en-US" sz="1600" b="0" i="0" u="none" strike="noStrike" kern="1200" cap="none" spc="0" normalizeH="0" baseline="0" noProof="0" dirty="0">
              <a:ln>
                <a:noFill/>
              </a:ln>
              <a:solidFill>
                <a:prstClr val="white"/>
              </a:solidFill>
              <a:effectLst/>
              <a:uLnTx/>
              <a:uFillTx/>
              <a:cs typeface="+mn-ea"/>
              <a:sym typeface="+mn-lt"/>
            </a:endParaRPr>
          </a:p>
        </p:txBody>
      </p:sp>
      <p:sp>
        <p:nvSpPr>
          <p:cNvPr id="5" name="文本框 4"/>
          <p:cNvSpPr txBox="1"/>
          <p:nvPr/>
        </p:nvSpPr>
        <p:spPr>
          <a:xfrm>
            <a:off x="375918" y="826052"/>
            <a:ext cx="1462714" cy="369329"/>
          </a:xfrm>
          <a:prstGeom prst="rect">
            <a:avLst/>
          </a:prstGeom>
          <a:solidFill>
            <a:srgbClr val="9C0308"/>
          </a:solidFill>
        </p:spPr>
        <p:txBody>
          <a:bodyPr wrap="square" rtlCol="0">
            <a:spAutoFit/>
          </a:bodyPr>
          <a:lstStyle/>
          <a:p>
            <a:pPr algn="ctr">
              <a:spcAft>
                <a:spcPts val="50"/>
              </a:spcAft>
              <a:defRPr/>
            </a:pPr>
            <a:r>
              <a:rPr lang="zh-CN" altLang="en-US" dirty="0">
                <a:solidFill>
                  <a:prstClr val="white"/>
                </a:solidFill>
                <a:cs typeface="+mn-ea"/>
                <a:sym typeface="+mn-lt"/>
              </a:rPr>
              <a:t>利率</a:t>
            </a:r>
            <a:r>
              <a:rPr kumimoji="0" lang="zh-CN" altLang="en-US" sz="1800" b="0" i="0" u="none" strike="noStrike" kern="1200" cap="none" spc="0" normalizeH="0" baseline="0" noProof="0" dirty="0">
                <a:ln>
                  <a:noFill/>
                </a:ln>
                <a:solidFill>
                  <a:prstClr val="white"/>
                </a:solidFill>
                <a:effectLst/>
                <a:uLnTx/>
                <a:uFillTx/>
                <a:cs typeface="+mn-ea"/>
                <a:sym typeface="+mn-lt"/>
              </a:rPr>
              <a:t>衍生品</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6" name="文本框 5"/>
          <p:cNvSpPr txBox="1"/>
          <p:nvPr/>
        </p:nvSpPr>
        <p:spPr>
          <a:xfrm>
            <a:off x="375919" y="2040913"/>
            <a:ext cx="11531600" cy="338554"/>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dirty="0">
                <a:solidFill>
                  <a:srgbClr val="121212"/>
                </a:solidFill>
                <a:latin typeface="-apple-system"/>
              </a:rPr>
              <a:t>合约规定多头在</a:t>
            </a:r>
            <a:r>
              <a:rPr lang="zh-CN" altLang="en-US" sz="1600" b="1" dirty="0">
                <a:solidFill>
                  <a:srgbClr val="121212"/>
                </a:solidFill>
                <a:latin typeface="-apple-system"/>
              </a:rPr>
              <a:t>将来某一段时间</a:t>
            </a:r>
            <a:r>
              <a:rPr lang="zh-CN" altLang="en-US" sz="1600" dirty="0">
                <a:solidFill>
                  <a:srgbClr val="121212"/>
                </a:solidFill>
                <a:latin typeface="-apple-system"/>
              </a:rPr>
              <a:t>以</a:t>
            </a:r>
            <a:r>
              <a:rPr lang="zh-CN" altLang="en-US" sz="1600" b="1" dirty="0">
                <a:solidFill>
                  <a:srgbClr val="121212"/>
                </a:solidFill>
                <a:latin typeface="-apple-system"/>
              </a:rPr>
              <a:t>某一利率</a:t>
            </a:r>
            <a:r>
              <a:rPr lang="zh-CN" altLang="en-US" sz="1600" dirty="0">
                <a:solidFill>
                  <a:srgbClr val="121212"/>
                </a:solidFill>
                <a:latin typeface="-apple-system"/>
              </a:rPr>
              <a:t>向空头借入</a:t>
            </a:r>
            <a:r>
              <a:rPr lang="zh-CN" altLang="en-US" sz="1600" b="1" dirty="0">
                <a:solidFill>
                  <a:srgbClr val="121212"/>
                </a:solidFill>
                <a:latin typeface="-apple-system"/>
              </a:rPr>
              <a:t>某一数量</a:t>
            </a:r>
            <a:r>
              <a:rPr lang="zh-CN" altLang="en-US" sz="1600" dirty="0">
                <a:solidFill>
                  <a:srgbClr val="121212"/>
                </a:solidFill>
                <a:latin typeface="-apple-system"/>
              </a:rPr>
              <a:t>的资金。</a:t>
            </a:r>
            <a:endParaRPr lang="en-US" altLang="zh-CN" sz="1600" dirty="0">
              <a:solidFill>
                <a:srgbClr val="121212"/>
              </a:solidFill>
              <a:latin typeface="-apple-system"/>
            </a:endParaRPr>
          </a:p>
        </p:txBody>
      </p:sp>
      <p:sp>
        <p:nvSpPr>
          <p:cNvPr id="7" name="文本框 6"/>
          <p:cNvSpPr txBox="1"/>
          <p:nvPr/>
        </p:nvSpPr>
        <p:spPr>
          <a:xfrm>
            <a:off x="375919" y="1671578"/>
            <a:ext cx="1714138" cy="369332"/>
          </a:xfrm>
          <a:prstGeom prst="rect">
            <a:avLst/>
          </a:prstGeom>
          <a:noFill/>
          <a:ln w="28575">
            <a:solidFill>
              <a:srgbClr val="B23E3E"/>
            </a:solidFill>
          </a:ln>
        </p:spPr>
        <p:txBody>
          <a:bodyPr wrap="square" rtlCol="0">
            <a:spAutoFit/>
          </a:bodyPr>
          <a:lstStyle/>
          <a:p>
            <a:pPr algn="ctr">
              <a:spcAft>
                <a:spcPts val="50"/>
              </a:spcAft>
              <a:defRPr/>
            </a:pPr>
            <a:r>
              <a:rPr kumimoji="0" lang="zh-CN" altLang="en-US" sz="1800" b="0" i="0" u="none" strike="noStrike" kern="1200" cap="none" spc="0" normalizeH="0" baseline="0" noProof="0" dirty="0">
                <a:ln>
                  <a:noFill/>
                </a:ln>
                <a:solidFill>
                  <a:srgbClr val="9C0308"/>
                </a:solidFill>
                <a:effectLst/>
                <a:uLnTx/>
                <a:uFillTx/>
                <a:cs typeface="+mn-ea"/>
                <a:sym typeface="+mn-lt"/>
              </a:rPr>
              <a:t>远期利率协议</a:t>
            </a:r>
            <a:endParaRPr kumimoji="0" lang="en-US" altLang="zh-CN" b="0" i="0" u="none" strike="noStrike" kern="1200" cap="none" spc="0" normalizeH="0" baseline="0" noProof="0" dirty="0">
              <a:ln>
                <a:noFill/>
              </a:ln>
              <a:solidFill>
                <a:srgbClr val="9C0308"/>
              </a:solidFill>
              <a:effectLst/>
              <a:uLnTx/>
              <a:uFillTx/>
              <a:cs typeface="+mn-ea"/>
              <a:sym typeface="+mn-lt"/>
            </a:endParaRPr>
          </a:p>
        </p:txBody>
      </p:sp>
      <p:sp>
        <p:nvSpPr>
          <p:cNvPr id="8" name="文本框 7"/>
          <p:cNvSpPr txBox="1"/>
          <p:nvPr/>
        </p:nvSpPr>
        <p:spPr>
          <a:xfrm>
            <a:off x="375919" y="2880498"/>
            <a:ext cx="11531600" cy="338554"/>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b="0" i="0" dirty="0">
                <a:solidFill>
                  <a:srgbClr val="191919"/>
                </a:solidFill>
                <a:effectLst/>
                <a:latin typeface="PingFang SC"/>
              </a:rPr>
              <a:t>以</a:t>
            </a:r>
            <a:r>
              <a:rPr lang="zh-CN" altLang="en-US" sz="1600" dirty="0">
                <a:solidFill>
                  <a:srgbClr val="191919"/>
                </a:solidFill>
                <a:latin typeface="PingFang SC"/>
              </a:rPr>
              <a:t>利率</a:t>
            </a:r>
            <a:r>
              <a:rPr lang="zh-CN" altLang="en-US" sz="1600" i="0" dirty="0">
                <a:solidFill>
                  <a:srgbClr val="191919"/>
                </a:solidFill>
                <a:effectLst/>
                <a:latin typeface="PingFang SC"/>
              </a:rPr>
              <a:t>敏感证券</a:t>
            </a:r>
            <a:r>
              <a:rPr lang="zh-CN" altLang="en-US" sz="1600" b="0" i="0" dirty="0">
                <a:solidFill>
                  <a:srgbClr val="191919"/>
                </a:solidFill>
                <a:effectLst/>
                <a:latin typeface="PingFang SC"/>
              </a:rPr>
              <a:t>作为标的的期货，</a:t>
            </a:r>
            <a:r>
              <a:rPr lang="zh-CN" altLang="en-US" sz="1600" dirty="0">
                <a:solidFill>
                  <a:srgbClr val="121212"/>
                </a:solidFill>
                <a:latin typeface="-apple-system"/>
              </a:rPr>
              <a:t>例如国债期货、欧洲美元期货（标的为存放于美国境外的美元定期存款）。</a:t>
            </a:r>
            <a:endParaRPr lang="en-US" altLang="zh-CN" sz="1600" dirty="0">
              <a:solidFill>
                <a:srgbClr val="121212"/>
              </a:solidFill>
              <a:latin typeface="-apple-system"/>
            </a:endParaRPr>
          </a:p>
        </p:txBody>
      </p:sp>
      <p:sp>
        <p:nvSpPr>
          <p:cNvPr id="9" name="文本框 8"/>
          <p:cNvSpPr txBox="1"/>
          <p:nvPr/>
        </p:nvSpPr>
        <p:spPr>
          <a:xfrm>
            <a:off x="375918" y="2511166"/>
            <a:ext cx="1216908" cy="369332"/>
          </a:xfrm>
          <a:prstGeom prst="rect">
            <a:avLst/>
          </a:prstGeom>
          <a:noFill/>
          <a:ln w="28575">
            <a:solidFill>
              <a:srgbClr val="B23E3E"/>
            </a:solidFill>
          </a:ln>
        </p:spPr>
        <p:txBody>
          <a:bodyPr wrap="square" rtlCol="0">
            <a:spAutoFit/>
          </a:bodyPr>
          <a:lstStyle/>
          <a:p>
            <a:pPr algn="ctr">
              <a:spcAft>
                <a:spcPts val="50"/>
              </a:spcAft>
              <a:defRPr/>
            </a:pPr>
            <a:r>
              <a:rPr kumimoji="0" lang="zh-CN" altLang="en-US" sz="1800" b="0" i="0" u="none" strike="noStrike" kern="1200" cap="none" spc="0" normalizeH="0" baseline="0" noProof="0" dirty="0">
                <a:ln>
                  <a:noFill/>
                </a:ln>
                <a:solidFill>
                  <a:srgbClr val="9C0308"/>
                </a:solidFill>
                <a:effectLst/>
                <a:uLnTx/>
                <a:uFillTx/>
                <a:cs typeface="+mn-ea"/>
                <a:sym typeface="+mn-lt"/>
              </a:rPr>
              <a:t>利率期货</a:t>
            </a:r>
            <a:endParaRPr kumimoji="0" lang="en-US" altLang="zh-CN" b="0" i="0" u="none" strike="noStrike" kern="1200" cap="none" spc="0" normalizeH="0" baseline="0" noProof="0" dirty="0">
              <a:ln>
                <a:noFill/>
              </a:ln>
              <a:solidFill>
                <a:srgbClr val="9C0308"/>
              </a:solidFill>
              <a:effectLst/>
              <a:uLnTx/>
              <a:uFillTx/>
              <a:cs typeface="+mn-ea"/>
              <a:sym typeface="+mn-lt"/>
            </a:endParaRPr>
          </a:p>
        </p:txBody>
      </p:sp>
      <p:sp>
        <p:nvSpPr>
          <p:cNvPr id="11" name="标题 10"/>
          <p:cNvSpPr>
            <a:spLocks noGrp="1"/>
          </p:cNvSpPr>
          <p:nvPr>
            <p:ph type="title"/>
          </p:nvPr>
        </p:nvSpPr>
        <p:spPr/>
        <p:txBody>
          <a:bodyPr/>
          <a:lstStyle/>
          <a:p>
            <a:r>
              <a:rPr lang="zh-CN" altLang="en-US" dirty="0"/>
              <a:t>衍生品市场概述（续）</a:t>
            </a:r>
          </a:p>
        </p:txBody>
      </p:sp>
      <p:sp>
        <p:nvSpPr>
          <p:cNvPr id="12" name="文本框 11"/>
          <p:cNvSpPr txBox="1"/>
          <p:nvPr/>
        </p:nvSpPr>
        <p:spPr>
          <a:xfrm>
            <a:off x="375919" y="3367865"/>
            <a:ext cx="1216908" cy="369332"/>
          </a:xfrm>
          <a:prstGeom prst="rect">
            <a:avLst/>
          </a:prstGeom>
          <a:noFill/>
          <a:ln w="28575">
            <a:solidFill>
              <a:srgbClr val="B23E3E"/>
            </a:solidFill>
          </a:ln>
        </p:spPr>
        <p:txBody>
          <a:bodyPr wrap="square" rtlCol="0">
            <a:spAutoFit/>
          </a:bodyPr>
          <a:lstStyle/>
          <a:p>
            <a:pPr algn="ctr">
              <a:spcAft>
                <a:spcPts val="50"/>
              </a:spcAft>
              <a:defRPr/>
            </a:pPr>
            <a:r>
              <a:rPr kumimoji="0" lang="zh-CN" altLang="en-US" sz="1800" b="0" i="0" u="none" strike="noStrike" kern="1200" cap="none" spc="0" normalizeH="0" baseline="0" noProof="0" dirty="0">
                <a:ln>
                  <a:noFill/>
                </a:ln>
                <a:solidFill>
                  <a:srgbClr val="9C0308"/>
                </a:solidFill>
                <a:effectLst/>
                <a:uLnTx/>
                <a:uFillTx/>
                <a:cs typeface="+mn-ea"/>
                <a:sym typeface="+mn-lt"/>
              </a:rPr>
              <a:t>利率期权</a:t>
            </a:r>
            <a:endParaRPr kumimoji="0" lang="en-US" altLang="zh-CN" b="0" i="0" u="none" strike="noStrike" kern="1200" cap="none" spc="0" normalizeH="0" baseline="0" noProof="0" dirty="0">
              <a:ln>
                <a:noFill/>
              </a:ln>
              <a:solidFill>
                <a:srgbClr val="9C0308"/>
              </a:solidFill>
              <a:effectLst/>
              <a:uLnTx/>
              <a:uFillTx/>
              <a:cs typeface="+mn-ea"/>
              <a:sym typeface="+mn-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00000"/>
              </a:lnSpc>
              <a:spcAft>
                <a:spcPts val="50"/>
              </a:spcAft>
              <a:buClrTx/>
              <a:buSzTx/>
              <a:buFontTx/>
            </a:pPr>
            <a:r>
              <a:rPr lang="en-US" altLang="zh-CN" dirty="0">
                <a:latin typeface="+mn-lt"/>
                <a:ea typeface="+mn-ea"/>
                <a:cs typeface="+mn-ea"/>
                <a:sym typeface="+mn-lt"/>
              </a:rPr>
              <a:t>Binomial Trees</a:t>
            </a:r>
            <a:endParaRPr lang="zh-CN" altLang="en-US" dirty="0">
              <a:latin typeface="+mn-lt"/>
              <a:ea typeface="+mn-ea"/>
              <a:cs typeface="+mn-ea"/>
              <a:sym typeface="+mn-lt"/>
            </a:endParaRPr>
          </a:p>
        </p:txBody>
      </p:sp>
      <p:sp>
        <p:nvSpPr>
          <p:cNvPr id="6" name="灯片编号占位符 5"/>
          <p:cNvSpPr>
            <a:spLocks noGrp="1"/>
          </p:cNvSpPr>
          <p:nvPr>
            <p:ph type="sldNum" sz="quarter" idx="12"/>
          </p:nvPr>
        </p:nvSpPr>
        <p:spPr/>
        <p:txBody>
          <a:bodyPr/>
          <a:lstStyle/>
          <a:p>
            <a:fld id="{1EA6C56D-0CE0-47FB-86BA-7B1B4E55B176}" type="slidenum">
              <a:rPr lang="zh-CN" altLang="en-US" smtClean="0"/>
              <a:t>40</a:t>
            </a:fld>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162" y="3842522"/>
            <a:ext cx="4704723" cy="2142641"/>
          </a:xfrm>
          <a:prstGeom prst="rect">
            <a:avLst/>
          </a:prstGeom>
        </p:spPr>
      </p:pic>
      <p:sp>
        <p:nvSpPr>
          <p:cNvPr id="12" name="文本框 11"/>
          <p:cNvSpPr txBox="1"/>
          <p:nvPr/>
        </p:nvSpPr>
        <p:spPr>
          <a:xfrm>
            <a:off x="330201" y="791766"/>
            <a:ext cx="2800926"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en-US" altLang="zh-CN" dirty="0">
                <a:solidFill>
                  <a:prstClr val="white"/>
                </a:solidFill>
                <a:cs typeface="+mn-ea"/>
                <a:sym typeface="+mn-lt"/>
              </a:rPr>
              <a:t>N Step Binomial Tree</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3" name="文本框 12"/>
          <p:cNvSpPr txBox="1"/>
          <p:nvPr/>
        </p:nvSpPr>
        <p:spPr>
          <a:xfrm>
            <a:off x="330201" y="1279203"/>
            <a:ext cx="11531600" cy="1892826"/>
          </a:xfrm>
          <a:prstGeom prst="rect">
            <a:avLst/>
          </a:prstGeom>
          <a:noFill/>
          <a:ln w="19050">
            <a:solidFill>
              <a:srgbClr val="972022"/>
            </a:solidFill>
            <a:prstDash val="sysDash"/>
          </a:ln>
        </p:spPr>
        <p:txBody>
          <a:bodyPr wrap="square" rtlCol="0">
            <a:spAutoFit/>
          </a:bodyPr>
          <a:lstStyle/>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重复</a:t>
            </a:r>
            <a:r>
              <a:rPr lang="en-US" altLang="zh-CN" sz="1600" dirty="0">
                <a:solidFill>
                  <a:prstClr val="black"/>
                </a:solidFill>
                <a:cs typeface="+mn-ea"/>
                <a:sym typeface="+mn-lt"/>
              </a:rPr>
              <a:t>N</a:t>
            </a:r>
            <a:r>
              <a:rPr lang="zh-CN" altLang="en-US" sz="1600" dirty="0">
                <a:solidFill>
                  <a:prstClr val="black"/>
                </a:solidFill>
                <a:cs typeface="+mn-ea"/>
                <a:sym typeface="+mn-lt"/>
              </a:rPr>
              <a:t>步二叉树定价，若每一步的风险中性概率一致，则可以得到下面存续</a:t>
            </a:r>
            <a:r>
              <a:rPr lang="en-US" altLang="zh-CN" sz="1600" dirty="0">
                <a:solidFill>
                  <a:prstClr val="black"/>
                </a:solidFill>
                <a:cs typeface="+mn-ea"/>
                <a:sym typeface="+mn-lt"/>
              </a:rPr>
              <a:t>N</a:t>
            </a:r>
            <a:r>
              <a:rPr lang="zh-CN" altLang="en-US" sz="1600" dirty="0">
                <a:solidFill>
                  <a:prstClr val="black"/>
                </a:solidFill>
                <a:cs typeface="+mn-ea"/>
                <a:sym typeface="+mn-lt"/>
              </a:rPr>
              <a:t>期的欧式期权定价公式</a:t>
            </a: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如果将</a:t>
            </a:r>
            <a:r>
              <a:rPr lang="en-US" altLang="zh-CN" sz="1600" dirty="0">
                <a:solidFill>
                  <a:prstClr val="black"/>
                </a:solidFill>
                <a:cs typeface="+mn-ea"/>
                <a:sym typeface="+mn-lt"/>
              </a:rPr>
              <a:t>N</a:t>
            </a:r>
            <a:r>
              <a:rPr lang="zh-CN" altLang="en-US" sz="1600" dirty="0">
                <a:solidFill>
                  <a:prstClr val="black"/>
                </a:solidFill>
                <a:cs typeface="+mn-ea"/>
                <a:sym typeface="+mn-lt"/>
              </a:rPr>
              <a:t>趋近于无穷大，则二项分布趋近于正态分布，二叉树定价等价于</a:t>
            </a:r>
            <a:r>
              <a:rPr lang="en-US" altLang="zh-CN" sz="1600" dirty="0">
                <a:solidFill>
                  <a:prstClr val="black"/>
                </a:solidFill>
                <a:cs typeface="+mn-ea"/>
                <a:sym typeface="+mn-lt"/>
              </a:rPr>
              <a:t>BSM model</a:t>
            </a: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二叉树定价的优点：</a:t>
            </a:r>
            <a:endParaRPr lang="en-US" altLang="zh-CN" sz="1600" dirty="0">
              <a:solidFill>
                <a:prstClr val="black"/>
              </a:solidFill>
              <a:cs typeface="+mn-ea"/>
              <a:sym typeface="+mn-lt"/>
            </a:endParaRPr>
          </a:p>
          <a:p>
            <a:pPr marL="742950" lvl="1" indent="-285750">
              <a:spcAft>
                <a:spcPts val="50"/>
              </a:spcAft>
              <a:buFont typeface="Arial" panose="020B0604020202020204" pitchFamily="34" charset="0"/>
              <a:buChar char="•"/>
              <a:defRPr/>
            </a:pPr>
            <a:r>
              <a:rPr lang="zh-CN" altLang="en-US" sz="1600" dirty="0">
                <a:solidFill>
                  <a:prstClr val="black"/>
                </a:solidFill>
                <a:cs typeface="+mn-ea"/>
                <a:sym typeface="+mn-lt"/>
              </a:rPr>
              <a:t>相对</a:t>
            </a:r>
            <a:r>
              <a:rPr lang="en-US" altLang="zh-CN" sz="1600" dirty="0" err="1">
                <a:solidFill>
                  <a:prstClr val="black"/>
                </a:solidFill>
                <a:cs typeface="+mn-ea"/>
                <a:sym typeface="+mn-lt"/>
              </a:rPr>
              <a:t>BSM</a:t>
            </a:r>
            <a:r>
              <a:rPr lang="en-US" altLang="zh-CN" sz="1600" dirty="0">
                <a:solidFill>
                  <a:prstClr val="black"/>
                </a:solidFill>
                <a:cs typeface="+mn-ea"/>
                <a:sym typeface="+mn-lt"/>
              </a:rPr>
              <a:t> model</a:t>
            </a:r>
            <a:r>
              <a:rPr lang="zh-CN" altLang="en-US" sz="1600" dirty="0">
                <a:solidFill>
                  <a:prstClr val="black"/>
                </a:solidFill>
                <a:cs typeface="+mn-ea"/>
                <a:sym typeface="+mn-lt"/>
              </a:rPr>
              <a:t>更为直观，方便理解与思考</a:t>
            </a:r>
            <a:endParaRPr lang="en-US" altLang="zh-CN" sz="1600" dirty="0">
              <a:solidFill>
                <a:prstClr val="black"/>
              </a:solidFill>
              <a:cs typeface="+mn-ea"/>
              <a:sym typeface="+mn-lt"/>
            </a:endParaRPr>
          </a:p>
          <a:p>
            <a:pPr marL="742950" lvl="1" indent="-285750">
              <a:spcAft>
                <a:spcPts val="50"/>
              </a:spcAft>
              <a:buFont typeface="Arial" panose="020B0604020202020204" pitchFamily="34" charset="0"/>
              <a:buChar char="•"/>
              <a:defRPr/>
            </a:pPr>
            <a:r>
              <a:rPr lang="zh-CN" altLang="en-US" sz="1600" dirty="0">
                <a:solidFill>
                  <a:prstClr val="black"/>
                </a:solidFill>
                <a:cs typeface="+mn-ea"/>
                <a:sym typeface="+mn-lt"/>
              </a:rPr>
              <a:t>可以做到不同时期有不同的</a:t>
            </a:r>
            <a:r>
              <a:rPr lang="en-US" altLang="zh-CN" sz="1600" dirty="0">
                <a:solidFill>
                  <a:prstClr val="black"/>
                </a:solidFill>
                <a:cs typeface="+mn-ea"/>
                <a:sym typeface="+mn-lt"/>
              </a:rPr>
              <a:t>volatility</a:t>
            </a:r>
            <a:r>
              <a:rPr lang="zh-CN" altLang="en-US" sz="1600" dirty="0">
                <a:solidFill>
                  <a:prstClr val="black"/>
                </a:solidFill>
                <a:cs typeface="+mn-ea"/>
                <a:sym typeface="+mn-lt"/>
              </a:rPr>
              <a:t>、</a:t>
            </a:r>
            <a:r>
              <a:rPr lang="en-US" altLang="zh-CN" sz="1600" dirty="0">
                <a:solidFill>
                  <a:prstClr val="black"/>
                </a:solidFill>
                <a:cs typeface="+mn-ea"/>
                <a:sym typeface="+mn-lt"/>
              </a:rPr>
              <a:t>interest rate</a:t>
            </a:r>
            <a:r>
              <a:rPr lang="zh-CN" altLang="en-US" sz="1600" dirty="0">
                <a:solidFill>
                  <a:prstClr val="black"/>
                </a:solidFill>
                <a:cs typeface="+mn-ea"/>
                <a:sym typeface="+mn-lt"/>
              </a:rPr>
              <a:t>，相比</a:t>
            </a:r>
            <a:r>
              <a:rPr lang="en-US" altLang="zh-CN" sz="1600" dirty="0">
                <a:solidFill>
                  <a:prstClr val="black"/>
                </a:solidFill>
                <a:cs typeface="+mn-ea"/>
                <a:sym typeface="+mn-lt"/>
              </a:rPr>
              <a:t>BSM model </a:t>
            </a:r>
            <a:r>
              <a:rPr lang="zh-CN" altLang="en-US" sz="1600" dirty="0">
                <a:solidFill>
                  <a:prstClr val="black"/>
                </a:solidFill>
                <a:cs typeface="+mn-ea"/>
                <a:sym typeface="+mn-lt"/>
              </a:rPr>
              <a:t>在假设方面更弱</a:t>
            </a:r>
            <a:endParaRPr lang="en-US" altLang="zh-CN" sz="1600" dirty="0">
              <a:solidFill>
                <a:prstClr val="black"/>
              </a:solidFill>
              <a:cs typeface="+mn-ea"/>
              <a:sym typeface="+mn-lt"/>
            </a:endParaRPr>
          </a:p>
          <a:p>
            <a:pPr marL="742950" lvl="1" indent="-285750">
              <a:spcAft>
                <a:spcPts val="50"/>
              </a:spcAft>
              <a:buFont typeface="Arial" panose="020B0604020202020204" pitchFamily="34" charset="0"/>
              <a:buChar char="•"/>
              <a:defRPr/>
            </a:pPr>
            <a:r>
              <a:rPr lang="zh-CN" altLang="en-US" sz="1600" dirty="0">
                <a:solidFill>
                  <a:prstClr val="black"/>
                </a:solidFill>
                <a:cs typeface="+mn-ea"/>
                <a:sym typeface="+mn-lt"/>
              </a:rPr>
              <a:t>能够更好地处理股票分红问题以及美式期权等具有路径依赖特点的期权定价问题</a:t>
            </a:r>
            <a:endParaRPr lang="en-US" altLang="zh-CN" sz="1600" dirty="0">
              <a:solidFill>
                <a:prstClr val="black"/>
              </a:solidFill>
              <a:cs typeface="+mn-ea"/>
              <a:sym typeface="+mn-lt"/>
            </a:endParaRPr>
          </a:p>
        </p:txBody>
      </p:sp>
      <mc:AlternateContent xmlns:mc="http://schemas.openxmlformats.org/markup-compatibility/2006" xmlns:a14="http://schemas.microsoft.com/office/drawing/2010/main">
        <mc:Choice Requires="a14">
          <p:sp>
            <p:nvSpPr>
              <p:cNvPr id="10" name="矩形 9"/>
              <p:cNvSpPr/>
              <p:nvPr/>
            </p:nvSpPr>
            <p:spPr>
              <a:xfrm>
                <a:off x="6719552" y="3875660"/>
                <a:ext cx="4994693" cy="13000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zh-CN" altLang="en-US" sz="1400" i="1" smtClean="0">
                              <a:latin typeface="Cambria Math" panose="02040503050406030204" pitchFamily="18" charset="0"/>
                            </a:rPr>
                          </m:ctrlPr>
                        </m:eqArrPr>
                        <m:e>
                          <m:r>
                            <a:rPr lang="zh-CN" altLang="en-US" sz="1400">
                              <a:latin typeface="Cambria Math" panose="02040503050406030204" pitchFamily="18" charset="0"/>
                            </a:rPr>
                            <m:t>&amp;</m:t>
                          </m:r>
                          <m:r>
                            <a:rPr lang="zh-CN" altLang="en-US" sz="1400" i="1">
                              <a:latin typeface="Cambria Math" panose="02040503050406030204" pitchFamily="18" charset="0"/>
                            </a:rPr>
                            <m:t>𝑐</m:t>
                          </m:r>
                          <m:r>
                            <a:rPr lang="zh-CN" altLang="en-US" sz="1400" i="0">
                              <a:latin typeface="Cambria Math" panose="02040503050406030204" pitchFamily="18" charset="0"/>
                            </a:rPr>
                            <m:t>=</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r>
                                <a:rPr lang="zh-CN" altLang="en-US" sz="1400" i="0">
                                  <a:latin typeface="Cambria Math" panose="02040503050406030204" pitchFamily="18" charset="0"/>
                                </a:rPr>
                                <m:t>−</m:t>
                              </m:r>
                              <m:r>
                                <a:rPr lang="zh-CN" altLang="en-US" sz="1400" i="1">
                                  <a:latin typeface="Cambria Math" panose="02040503050406030204" pitchFamily="18" charset="0"/>
                                </a:rPr>
                                <m:t>𝑟𝑇</m:t>
                              </m:r>
                            </m:sup>
                          </m:sSup>
                          <m:nary>
                            <m:naryPr>
                              <m:chr m:val="∑"/>
                              <m:limLoc m:val="undOvr"/>
                              <m:grow m:val="on"/>
                              <m:ctrlPr>
                                <a:rPr lang="zh-CN" altLang="en-US" sz="1400" i="1">
                                  <a:latin typeface="Cambria Math" panose="02040503050406030204" pitchFamily="18" charset="0"/>
                                </a:rPr>
                              </m:ctrlPr>
                            </m:naryPr>
                            <m:sub>
                              <m:r>
                                <a:rPr lang="zh-CN" altLang="en-US" sz="1400" i="1">
                                  <a:latin typeface="Cambria Math" panose="02040503050406030204" pitchFamily="18" charset="0"/>
                                </a:rPr>
                                <m:t>𝑖</m:t>
                              </m:r>
                              <m:r>
                                <a:rPr lang="zh-CN" altLang="en-US" sz="1400" i="0">
                                  <a:latin typeface="Cambria Math" panose="02040503050406030204" pitchFamily="18" charset="0"/>
                                </a:rPr>
                                <m:t>=0</m:t>
                              </m:r>
                            </m:sub>
                            <m:sup>
                              <m:r>
                                <a:rPr lang="zh-CN" altLang="en-US" sz="1400" i="1">
                                  <a:latin typeface="Cambria Math" panose="02040503050406030204" pitchFamily="18" charset="0"/>
                                </a:rPr>
                                <m:t>𝑛</m:t>
                              </m:r>
                            </m:sup>
                            <m:e>
                              <m:r>
                                <a:rPr lang="zh-CN" altLang="en-US" sz="1400" i="0">
                                  <a:latin typeface="Cambria Math" panose="02040503050406030204" pitchFamily="18" charset="0"/>
                                </a:rPr>
                                <m:t> </m:t>
                              </m:r>
                            </m:e>
                          </m:nary>
                          <m:d>
                            <m:dPr>
                              <m:ctrlPr>
                                <a:rPr lang="zh-CN" altLang="en-US" sz="1400" i="1">
                                  <a:latin typeface="Cambria Math" panose="02040503050406030204" pitchFamily="18" charset="0"/>
                                </a:rPr>
                              </m:ctrlPr>
                            </m:dPr>
                            <m:e>
                              <m:f>
                                <m:fPr>
                                  <m:ctrlPr>
                                    <a:rPr lang="zh-CN" altLang="en-US" sz="1400" i="1">
                                      <a:latin typeface="Cambria Math" panose="02040503050406030204" pitchFamily="18" charset="0"/>
                                    </a:rPr>
                                  </m:ctrlPr>
                                </m:fPr>
                                <m:num>
                                  <m:r>
                                    <a:rPr lang="zh-CN" altLang="en-US" sz="1400" i="1">
                                      <a:latin typeface="Cambria Math" panose="02040503050406030204" pitchFamily="18" charset="0"/>
                                    </a:rPr>
                                    <m:t>𝑛</m:t>
                                  </m:r>
                                  <m:r>
                                    <a:rPr lang="zh-CN" altLang="en-US" sz="1400" i="0">
                                      <a:latin typeface="Cambria Math" panose="02040503050406030204" pitchFamily="18" charset="0"/>
                                    </a:rPr>
                                    <m:t>!</m:t>
                                  </m:r>
                                </m:num>
                                <m:den>
                                  <m:r>
                                    <a:rPr lang="zh-CN" altLang="en-US" sz="1400" i="1">
                                      <a:latin typeface="Cambria Math" panose="02040503050406030204" pitchFamily="18" charset="0"/>
                                    </a:rPr>
                                    <m:t>𝑖</m:t>
                                  </m:r>
                                  <m:r>
                                    <a:rPr lang="zh-CN" altLang="en-US" sz="1400" i="0">
                                      <a:latin typeface="Cambria Math" panose="02040503050406030204" pitchFamily="18" charset="0"/>
                                    </a:rPr>
                                    <m:t>!(</m:t>
                                  </m:r>
                                  <m:r>
                                    <a:rPr lang="zh-CN" altLang="en-US" sz="1400" i="1">
                                      <a:latin typeface="Cambria Math" panose="02040503050406030204" pitchFamily="18" charset="0"/>
                                    </a:rPr>
                                    <m:t>𝑛</m:t>
                                  </m:r>
                                  <m:r>
                                    <a:rPr lang="zh-CN" altLang="en-US" sz="1400" i="0">
                                      <a:latin typeface="Cambria Math" panose="02040503050406030204" pitchFamily="18" charset="0"/>
                                    </a:rPr>
                                    <m:t>−</m:t>
                                  </m:r>
                                  <m:r>
                                    <a:rPr lang="zh-CN" altLang="en-US" sz="1400" i="1">
                                      <a:latin typeface="Cambria Math" panose="02040503050406030204" pitchFamily="18" charset="0"/>
                                    </a:rPr>
                                    <m:t>𝑖</m:t>
                                  </m:r>
                                  <m:r>
                                    <a:rPr lang="zh-CN" altLang="en-US" sz="1400" i="0">
                                      <a:latin typeface="Cambria Math" panose="02040503050406030204" pitchFamily="18" charset="0"/>
                                    </a:rPr>
                                    <m:t>)!</m:t>
                                  </m:r>
                                </m:den>
                              </m:f>
                            </m:e>
                          </m:d>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𝑝</m:t>
                              </m:r>
                            </m:e>
                            <m:sup>
                              <m:r>
                                <a:rPr lang="zh-CN" altLang="en-US" sz="1400" i="1">
                                  <a:latin typeface="Cambria Math" panose="02040503050406030204" pitchFamily="18" charset="0"/>
                                </a:rPr>
                                <m:t>𝑖</m:t>
                              </m:r>
                            </m:sup>
                          </m:sSup>
                          <m:sSup>
                            <m:sSupPr>
                              <m:ctrlPr>
                                <a:rPr lang="zh-CN" altLang="en-US" sz="1400" i="1" smtClean="0">
                                  <a:latin typeface="Cambria Math" panose="02040503050406030204" pitchFamily="18" charset="0"/>
                                </a:rPr>
                              </m:ctrlPr>
                            </m:sSupPr>
                            <m:e>
                              <m:r>
                                <a:rPr lang="zh-CN" altLang="en-US" sz="1400" i="1">
                                  <a:latin typeface="Cambria Math" panose="02040503050406030204" pitchFamily="18" charset="0"/>
                                </a:rPr>
                                <m:t>（</m:t>
                              </m:r>
                              <m:r>
                                <a:rPr lang="en-US" altLang="zh-CN" sz="1400" b="0" i="1" smtClean="0">
                                  <a:latin typeface="Cambria Math" panose="02040503050406030204" pitchFamily="18" charset="0"/>
                                </a:rPr>
                                <m:t>1−</m:t>
                              </m:r>
                              <m:r>
                                <a:rPr lang="en-US" altLang="zh-CN" sz="1400" i="1">
                                  <a:latin typeface="Cambria Math" panose="02040503050406030204" pitchFamily="18" charset="0"/>
                                </a:rPr>
                                <m:t>𝑝</m:t>
                              </m:r>
                              <m:r>
                                <a:rPr lang="zh-CN" altLang="en-US" sz="1400" i="1" smtClean="0">
                                  <a:latin typeface="Cambria Math" panose="02040503050406030204" pitchFamily="18" charset="0"/>
                                </a:rPr>
                                <m:t>）</m:t>
                              </m:r>
                            </m:e>
                            <m:sup>
                              <m:r>
                                <a:rPr lang="zh-CN" altLang="en-US" sz="1400" i="1">
                                  <a:latin typeface="Cambria Math" panose="02040503050406030204" pitchFamily="18" charset="0"/>
                                </a:rPr>
                                <m:t>𝑛</m:t>
                              </m:r>
                              <m:r>
                                <a:rPr lang="zh-CN" altLang="en-US" sz="1400" i="0">
                                  <a:latin typeface="Cambria Math" panose="02040503050406030204" pitchFamily="18" charset="0"/>
                                </a:rPr>
                                <m:t>−</m:t>
                              </m:r>
                              <m:r>
                                <a:rPr lang="zh-CN" altLang="en-US" sz="1400" i="1">
                                  <a:latin typeface="Cambria Math" panose="02040503050406030204" pitchFamily="18" charset="0"/>
                                </a:rPr>
                                <m:t>𝑖</m:t>
                              </m:r>
                            </m:sup>
                          </m:sSup>
                          <m:r>
                            <a:rPr lang="zh-CN" altLang="en-US" sz="1400" i="1">
                              <a:latin typeface="Cambria Math" panose="02040503050406030204" pitchFamily="18" charset="0"/>
                            </a:rPr>
                            <m:t>𝑚𝑎𝑥</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𝑆</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𝑢</m:t>
                                  </m:r>
                                </m:e>
                                <m:sup>
                                  <m:r>
                                    <a:rPr lang="zh-CN" altLang="en-US" sz="1400" i="1">
                                      <a:latin typeface="Cambria Math" panose="02040503050406030204" pitchFamily="18" charset="0"/>
                                    </a:rPr>
                                    <m:t>𝑖</m:t>
                                  </m:r>
                                </m:sup>
                              </m:sSup>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𝑑</m:t>
                                  </m:r>
                                </m:e>
                                <m:sup>
                                  <m:r>
                                    <a:rPr lang="zh-CN" altLang="en-US" sz="1400" i="1">
                                      <a:latin typeface="Cambria Math" panose="02040503050406030204" pitchFamily="18" charset="0"/>
                                    </a:rPr>
                                    <m:t>𝑛</m:t>
                                  </m:r>
                                  <m:r>
                                    <a:rPr lang="zh-CN" altLang="en-US" sz="1400" i="0">
                                      <a:latin typeface="Cambria Math" panose="02040503050406030204" pitchFamily="18" charset="0"/>
                                    </a:rPr>
                                    <m:t>−</m:t>
                                  </m:r>
                                  <m:r>
                                    <a:rPr lang="zh-CN" altLang="en-US" sz="1400" i="1">
                                      <a:latin typeface="Cambria Math" panose="02040503050406030204" pitchFamily="18" charset="0"/>
                                    </a:rPr>
                                    <m:t>𝑖</m:t>
                                  </m:r>
                                </m:sup>
                              </m:sSup>
                              <m:r>
                                <a:rPr lang="zh-CN" altLang="en-US" sz="1400" i="0">
                                  <a:latin typeface="Cambria Math" panose="02040503050406030204" pitchFamily="18" charset="0"/>
                                </a:rPr>
                                <m:t>−</m:t>
                              </m:r>
                              <m:r>
                                <a:rPr lang="zh-CN" altLang="en-US" sz="1400" i="1">
                                  <a:latin typeface="Cambria Math" panose="02040503050406030204" pitchFamily="18" charset="0"/>
                                </a:rPr>
                                <m:t>𝑋</m:t>
                              </m:r>
                              <m:r>
                                <a:rPr lang="zh-CN" altLang="en-US" sz="1400" i="0">
                                  <a:latin typeface="Cambria Math" panose="02040503050406030204" pitchFamily="18" charset="0"/>
                                </a:rPr>
                                <m:t>,0</m:t>
                              </m:r>
                            </m:e>
                          </m:d>
                        </m:e>
                        <m:e>
                          <m:r>
                            <a:rPr lang="zh-CN" altLang="en-US" sz="1400" i="0">
                              <a:latin typeface="Cambria Math" panose="02040503050406030204" pitchFamily="18" charset="0"/>
                            </a:rPr>
                            <m:t>&amp;</m:t>
                          </m:r>
                          <m:r>
                            <a:rPr lang="zh-CN" altLang="en-US" sz="1400" i="1">
                              <a:latin typeface="Cambria Math" panose="02040503050406030204" pitchFamily="18" charset="0"/>
                            </a:rPr>
                            <m:t>𝑝</m:t>
                          </m:r>
                          <m:r>
                            <a:rPr lang="zh-CN" altLang="en-US" sz="1400" i="0">
                              <a:latin typeface="Cambria Math" panose="02040503050406030204" pitchFamily="18" charset="0"/>
                            </a:rPr>
                            <m:t>=</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r>
                                <a:rPr lang="zh-CN" altLang="en-US" sz="1400" i="0">
                                  <a:latin typeface="Cambria Math" panose="02040503050406030204" pitchFamily="18" charset="0"/>
                                </a:rPr>
                                <m:t>−</m:t>
                              </m:r>
                              <m:r>
                                <a:rPr lang="zh-CN" altLang="en-US" sz="1400" i="1">
                                  <a:latin typeface="Cambria Math" panose="02040503050406030204" pitchFamily="18" charset="0"/>
                                </a:rPr>
                                <m:t>𝑟𝑇</m:t>
                              </m:r>
                            </m:sup>
                          </m:sSup>
                          <m:nary>
                            <m:naryPr>
                              <m:chr m:val="∑"/>
                              <m:limLoc m:val="undOvr"/>
                              <m:grow m:val="on"/>
                              <m:ctrlPr>
                                <a:rPr lang="zh-CN" altLang="en-US" sz="1400" i="1">
                                  <a:latin typeface="Cambria Math" panose="02040503050406030204" pitchFamily="18" charset="0"/>
                                </a:rPr>
                              </m:ctrlPr>
                            </m:naryPr>
                            <m:sub>
                              <m:r>
                                <a:rPr lang="zh-CN" altLang="en-US" sz="1400" i="1">
                                  <a:latin typeface="Cambria Math" panose="02040503050406030204" pitchFamily="18" charset="0"/>
                                </a:rPr>
                                <m:t>𝑖</m:t>
                              </m:r>
                              <m:r>
                                <a:rPr lang="zh-CN" altLang="en-US" sz="1400" i="0">
                                  <a:latin typeface="Cambria Math" panose="02040503050406030204" pitchFamily="18" charset="0"/>
                                </a:rPr>
                                <m:t>=0</m:t>
                              </m:r>
                            </m:sub>
                            <m:sup>
                              <m:r>
                                <a:rPr lang="zh-CN" altLang="en-US" sz="1400" i="1">
                                  <a:latin typeface="Cambria Math" panose="02040503050406030204" pitchFamily="18" charset="0"/>
                                </a:rPr>
                                <m:t>𝑛</m:t>
                              </m:r>
                            </m:sup>
                            <m:e>
                              <m:r>
                                <a:rPr lang="zh-CN" altLang="en-US" sz="1400" i="0">
                                  <a:latin typeface="Cambria Math" panose="02040503050406030204" pitchFamily="18" charset="0"/>
                                </a:rPr>
                                <m:t> </m:t>
                              </m:r>
                            </m:e>
                          </m:nary>
                          <m:d>
                            <m:dPr>
                              <m:ctrlPr>
                                <a:rPr lang="zh-CN" altLang="en-US" sz="1400" i="1">
                                  <a:latin typeface="Cambria Math" panose="02040503050406030204" pitchFamily="18" charset="0"/>
                                </a:rPr>
                              </m:ctrlPr>
                            </m:dPr>
                            <m:e>
                              <m:f>
                                <m:fPr>
                                  <m:ctrlPr>
                                    <a:rPr lang="zh-CN" altLang="en-US" sz="1400" i="1">
                                      <a:latin typeface="Cambria Math" panose="02040503050406030204" pitchFamily="18" charset="0"/>
                                    </a:rPr>
                                  </m:ctrlPr>
                                </m:fPr>
                                <m:num>
                                  <m:r>
                                    <a:rPr lang="zh-CN" altLang="en-US" sz="1400" i="1">
                                      <a:latin typeface="Cambria Math" panose="02040503050406030204" pitchFamily="18" charset="0"/>
                                    </a:rPr>
                                    <m:t>𝑛</m:t>
                                  </m:r>
                                  <m:r>
                                    <a:rPr lang="zh-CN" altLang="en-US" sz="1400" i="0">
                                      <a:latin typeface="Cambria Math" panose="02040503050406030204" pitchFamily="18" charset="0"/>
                                    </a:rPr>
                                    <m:t>!</m:t>
                                  </m:r>
                                </m:num>
                                <m:den>
                                  <m:r>
                                    <a:rPr lang="zh-CN" altLang="en-US" sz="1400" i="1">
                                      <a:latin typeface="Cambria Math" panose="02040503050406030204" pitchFamily="18" charset="0"/>
                                    </a:rPr>
                                    <m:t>𝑖</m:t>
                                  </m:r>
                                  <m:r>
                                    <a:rPr lang="zh-CN" altLang="en-US" sz="1400" i="0">
                                      <a:latin typeface="Cambria Math" panose="02040503050406030204" pitchFamily="18" charset="0"/>
                                    </a:rPr>
                                    <m:t>!(</m:t>
                                  </m:r>
                                  <m:r>
                                    <a:rPr lang="zh-CN" altLang="en-US" sz="1400" i="1">
                                      <a:latin typeface="Cambria Math" panose="02040503050406030204" pitchFamily="18" charset="0"/>
                                    </a:rPr>
                                    <m:t>𝑛</m:t>
                                  </m:r>
                                  <m:r>
                                    <a:rPr lang="zh-CN" altLang="en-US" sz="1400" i="0">
                                      <a:latin typeface="Cambria Math" panose="02040503050406030204" pitchFamily="18" charset="0"/>
                                    </a:rPr>
                                    <m:t>−</m:t>
                                  </m:r>
                                  <m:r>
                                    <a:rPr lang="zh-CN" altLang="en-US" sz="1400" i="1">
                                      <a:latin typeface="Cambria Math" panose="02040503050406030204" pitchFamily="18" charset="0"/>
                                    </a:rPr>
                                    <m:t>𝑖</m:t>
                                  </m:r>
                                  <m:r>
                                    <a:rPr lang="zh-CN" altLang="en-US" sz="1400" i="0">
                                      <a:latin typeface="Cambria Math" panose="02040503050406030204" pitchFamily="18" charset="0"/>
                                    </a:rPr>
                                    <m:t>)!</m:t>
                                  </m:r>
                                </m:den>
                              </m:f>
                            </m:e>
                          </m:d>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𝑝</m:t>
                              </m:r>
                            </m:e>
                            <m:sup>
                              <m:r>
                                <a:rPr lang="zh-CN" altLang="en-US" sz="1400" i="1">
                                  <a:latin typeface="Cambria Math" panose="02040503050406030204" pitchFamily="18" charset="0"/>
                                </a:rPr>
                                <m:t>𝑖</m:t>
                              </m:r>
                            </m:sup>
                          </m:sSup>
                          <m:sSup>
                            <m:sSupPr>
                              <m:ctrlPr>
                                <a:rPr lang="zh-CN" altLang="en-US" sz="1400" i="1">
                                  <a:latin typeface="Cambria Math" panose="02040503050406030204" pitchFamily="18" charset="0"/>
                                </a:rPr>
                              </m:ctrlPr>
                            </m:sSupPr>
                            <m:e>
                              <m:r>
                                <a:rPr lang="zh-CN" altLang="en-US" sz="1400" i="1" smtClean="0">
                                  <a:latin typeface="Cambria Math" panose="02040503050406030204" pitchFamily="18" charset="0"/>
                                </a:rPr>
                                <m:t>（</m:t>
                              </m:r>
                              <m:r>
                                <a:rPr lang="en-US" altLang="zh-CN" sz="1400" b="0" i="1" smtClean="0">
                                  <a:latin typeface="Cambria Math" panose="02040503050406030204" pitchFamily="18" charset="0"/>
                                </a:rPr>
                                <m:t>1−</m:t>
                              </m:r>
                              <m:r>
                                <a:rPr lang="en-US" altLang="zh-CN" sz="1400" i="1">
                                  <a:latin typeface="Cambria Math" panose="02040503050406030204" pitchFamily="18" charset="0"/>
                                </a:rPr>
                                <m:t>𝑝</m:t>
                              </m:r>
                              <m:r>
                                <a:rPr lang="zh-CN" altLang="en-US" sz="1400" i="1">
                                  <a:latin typeface="Cambria Math" panose="02040503050406030204" pitchFamily="18" charset="0"/>
                                </a:rPr>
                                <m:t>）</m:t>
                              </m:r>
                            </m:e>
                            <m:sup>
                              <m:r>
                                <a:rPr lang="zh-CN" altLang="en-US" sz="1400" i="1">
                                  <a:latin typeface="Cambria Math" panose="02040503050406030204" pitchFamily="18" charset="0"/>
                                </a:rPr>
                                <m:t>𝑛</m:t>
                              </m:r>
                              <m:r>
                                <a:rPr lang="zh-CN" altLang="en-US" sz="1400" i="0">
                                  <a:latin typeface="Cambria Math" panose="02040503050406030204" pitchFamily="18" charset="0"/>
                                </a:rPr>
                                <m:t>−</m:t>
                              </m:r>
                              <m:r>
                                <a:rPr lang="zh-CN" altLang="en-US" sz="1400" i="1">
                                  <a:latin typeface="Cambria Math" panose="02040503050406030204" pitchFamily="18" charset="0"/>
                                </a:rPr>
                                <m:t>𝑖</m:t>
                              </m:r>
                            </m:sup>
                          </m:sSup>
                          <m:r>
                            <a:rPr lang="zh-CN" altLang="en-US" sz="1400" i="1">
                              <a:latin typeface="Cambria Math" panose="02040503050406030204" pitchFamily="18" charset="0"/>
                            </a:rPr>
                            <m:t>𝑚𝑎𝑥</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𝑋</m:t>
                              </m:r>
                              <m:r>
                                <a:rPr lang="zh-CN" altLang="en-US" sz="1400" i="0">
                                  <a:latin typeface="Cambria Math" panose="02040503050406030204" pitchFamily="18" charset="0"/>
                                </a:rPr>
                                <m:t>−</m:t>
                              </m:r>
                              <m:r>
                                <a:rPr lang="zh-CN" altLang="en-US" sz="1400" i="1">
                                  <a:latin typeface="Cambria Math" panose="02040503050406030204" pitchFamily="18" charset="0"/>
                                </a:rPr>
                                <m:t>𝑆</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𝑢</m:t>
                                  </m:r>
                                </m:e>
                                <m:sup>
                                  <m:r>
                                    <a:rPr lang="zh-CN" altLang="en-US" sz="1400" i="1">
                                      <a:latin typeface="Cambria Math" panose="02040503050406030204" pitchFamily="18" charset="0"/>
                                    </a:rPr>
                                    <m:t>𝑖</m:t>
                                  </m:r>
                                </m:sup>
                              </m:sSup>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𝑑</m:t>
                                  </m:r>
                                </m:e>
                                <m:sup>
                                  <m:r>
                                    <a:rPr lang="zh-CN" altLang="en-US" sz="1400" i="1">
                                      <a:latin typeface="Cambria Math" panose="02040503050406030204" pitchFamily="18" charset="0"/>
                                    </a:rPr>
                                    <m:t>𝑛</m:t>
                                  </m:r>
                                  <m:r>
                                    <a:rPr lang="zh-CN" altLang="en-US" sz="1400" i="0">
                                      <a:latin typeface="Cambria Math" panose="02040503050406030204" pitchFamily="18" charset="0"/>
                                    </a:rPr>
                                    <m:t>−</m:t>
                                  </m:r>
                                  <m:r>
                                    <a:rPr lang="zh-CN" altLang="en-US" sz="1400" i="1">
                                      <a:latin typeface="Cambria Math" panose="02040503050406030204" pitchFamily="18" charset="0"/>
                                    </a:rPr>
                                    <m:t>𝑖</m:t>
                                  </m:r>
                                </m:sup>
                              </m:sSup>
                              <m:r>
                                <a:rPr lang="zh-CN" altLang="en-US" sz="1400" i="0">
                                  <a:latin typeface="Cambria Math" panose="02040503050406030204" pitchFamily="18" charset="0"/>
                                </a:rPr>
                                <m:t>,0</m:t>
                              </m:r>
                            </m:e>
                          </m:d>
                        </m:e>
                      </m:eqArr>
                    </m:oMath>
                  </m:oMathPara>
                </a14:m>
                <a:endParaRPr lang="zh-CN" altLang="en-US" sz="1400" dirty="0"/>
              </a:p>
            </p:txBody>
          </p:sp>
        </mc:Choice>
        <mc:Fallback xmlns="">
          <p:sp>
            <p:nvSpPr>
              <p:cNvPr id="10" name="矩形 9"/>
              <p:cNvSpPr>
                <a:spLocks noRot="1" noChangeAspect="1" noMove="1" noResize="1" noEditPoints="1" noAdjustHandles="1" noChangeArrowheads="1" noChangeShapeType="1" noTextEdit="1"/>
              </p:cNvSpPr>
              <p:nvPr/>
            </p:nvSpPr>
            <p:spPr>
              <a:xfrm>
                <a:off x="6719552" y="3875660"/>
                <a:ext cx="4994693" cy="1300036"/>
              </a:xfrm>
              <a:prstGeom prst="rect">
                <a:avLst/>
              </a:prstGeom>
              <a:blipFill rotWithShape="1">
                <a:blip r:embed="rId3"/>
                <a:stretch>
                  <a:fillRect l="-12" t="-20" r="8" b="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8311087" y="5329086"/>
                <a:ext cx="1518044" cy="656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𝑝</m:t>
                      </m:r>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1">
                                  <a:latin typeface="Cambria Math" panose="02040503050406030204" pitchFamily="18" charset="0"/>
                                </a:rPr>
                                <m:t>𝑏</m:t>
                              </m:r>
                              <m:r>
                                <m:rPr>
                                  <m:sty m:val="p"/>
                                </m:rPr>
                                <a:rPr lang="zh-CN" altLang="en-US" i="0">
                                  <a:latin typeface="Cambria Math" panose="02040503050406030204" pitchFamily="18" charset="0"/>
                                </a:rPr>
                                <m:t>Δ</m:t>
                              </m:r>
                              <m:r>
                                <a:rPr lang="zh-CN" altLang="en-US" i="1">
                                  <a:latin typeface="Cambria Math" panose="02040503050406030204" pitchFamily="18" charset="0"/>
                                </a:rPr>
                                <m:t>𝑡</m:t>
                              </m:r>
                            </m:sup>
                          </m:sSup>
                          <m:r>
                            <a:rPr lang="zh-CN" altLang="en-US" i="0">
                              <a:latin typeface="Cambria Math" panose="02040503050406030204" pitchFamily="18" charset="0"/>
                            </a:rPr>
                            <m:t>−</m:t>
                          </m:r>
                          <m:r>
                            <a:rPr lang="zh-CN" altLang="en-US" i="1">
                              <a:latin typeface="Cambria Math" panose="02040503050406030204" pitchFamily="18" charset="0"/>
                            </a:rPr>
                            <m:t>𝑑</m:t>
                          </m:r>
                        </m:num>
                        <m:den>
                          <m:r>
                            <a:rPr lang="zh-CN" altLang="en-US" i="1">
                              <a:latin typeface="Cambria Math" panose="02040503050406030204" pitchFamily="18" charset="0"/>
                            </a:rPr>
                            <m:t>𝑢</m:t>
                          </m:r>
                          <m:r>
                            <a:rPr lang="zh-CN" altLang="en-US" i="0">
                              <a:latin typeface="Cambria Math" panose="02040503050406030204" pitchFamily="18" charset="0"/>
                            </a:rPr>
                            <m:t>−</m:t>
                          </m:r>
                          <m:r>
                            <a:rPr lang="zh-CN" altLang="en-US" i="1">
                              <a:latin typeface="Cambria Math" panose="02040503050406030204" pitchFamily="18" charset="0"/>
                            </a:rPr>
                            <m:t>𝑑</m:t>
                          </m:r>
                        </m:den>
                      </m:f>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8311087" y="5329086"/>
                <a:ext cx="1518044" cy="656077"/>
              </a:xfrm>
              <a:prstGeom prst="rect">
                <a:avLst/>
              </a:prstGeom>
              <a:blipFill rotWithShape="1">
                <a:blip r:embed="rId4"/>
                <a:stretch>
                  <a:fillRect l="-14" t="-25" r="40" b="44"/>
                </a:stretch>
              </a:blipFill>
            </p:spPr>
            <p:txBody>
              <a:bodyPr/>
              <a:lstStyle/>
              <a:p>
                <a:r>
                  <a:rPr lang="zh-CN" alt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00000"/>
              </a:lnSpc>
              <a:spcAft>
                <a:spcPts val="50"/>
              </a:spcAft>
              <a:buClrTx/>
              <a:buSzTx/>
              <a:buFontTx/>
            </a:pPr>
            <a:r>
              <a:rPr lang="zh-CN" altLang="en-US" dirty="0">
                <a:latin typeface="+mn-lt"/>
                <a:ea typeface="+mn-ea"/>
                <a:cs typeface="+mn-ea"/>
                <a:sym typeface="+mn-lt"/>
              </a:rPr>
              <a:t>MC</a:t>
            </a:r>
          </a:p>
        </p:txBody>
      </p:sp>
      <mc:AlternateContent xmlns:mc="http://schemas.openxmlformats.org/markup-compatibility/2006" xmlns:a14="http://schemas.microsoft.com/office/drawing/2010/main">
        <mc:Choice Requires="a14">
          <p:sp>
            <p:nvSpPr>
              <p:cNvPr id="4" name="文本框 3"/>
              <p:cNvSpPr txBox="1"/>
              <p:nvPr/>
            </p:nvSpPr>
            <p:spPr>
              <a:xfrm>
                <a:off x="330780" y="4197894"/>
                <a:ext cx="11531600" cy="1867178"/>
              </a:xfrm>
              <a:prstGeom prst="rect">
                <a:avLst/>
              </a:prstGeom>
              <a:noFill/>
              <a:ln w="19050">
                <a:solidFill>
                  <a:srgbClr val="972022"/>
                </a:solidFill>
                <a:prstDash val="sysDash"/>
              </a:ln>
            </p:spPr>
            <p:txBody>
              <a:bodyPr wrap="square" rtlCol="0">
                <a:spAutoFit/>
              </a:bodyPr>
              <a:lstStyle/>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控制变量：需要寻找一个与所研究的变量相关性比较大的控制变量以增大方差缩减效率（</a:t>
                </a:r>
                <a:r>
                  <a:rPr lang="en-US" altLang="zh-CN" sz="1600" dirty="0">
                    <a:solidFill>
                      <a:prstClr val="black"/>
                    </a:solidFill>
                    <a:cs typeface="+mn-ea"/>
                    <a:sym typeface="+mn-lt"/>
                  </a:rPr>
                  <a:t>1</a:t>
                </a:r>
                <a:r>
                  <a:rPr lang="en-US" altLang="zh-CN" sz="1600" b="1" dirty="0">
                    <a:solidFill>
                      <a:prstClr val="black"/>
                    </a:solidFill>
                    <a:cs typeface="+mn-ea"/>
                    <a:sym typeface="+mn-lt"/>
                  </a:rPr>
                  <a:t>/</a:t>
                </a:r>
                <a:r>
                  <a:rPr lang="en-US" altLang="zh-CN" sz="1600" dirty="0">
                    <a:solidFill>
                      <a:prstClr val="black"/>
                    </a:solidFill>
                    <a:cs typeface="+mn-ea"/>
                    <a:sym typeface="+mn-lt"/>
                  </a:rPr>
                  <a:t>(1-</a:t>
                </a:r>
                <a14:m>
                  <m:oMath xmlns:m="http://schemas.openxmlformats.org/officeDocument/2006/math">
                    <m:sSup>
                      <m:sSupPr>
                        <m:ctrlPr>
                          <a:rPr lang="en-US" altLang="zh-CN" sz="1600" i="1" smtClean="0">
                            <a:solidFill>
                              <a:prstClr val="black"/>
                            </a:solidFill>
                            <a:latin typeface="Cambria Math" panose="02040503050406030204" pitchFamily="18" charset="0"/>
                            <a:cs typeface="+mn-ea"/>
                            <a:sym typeface="+mn-lt"/>
                          </a:rPr>
                        </m:ctrlPr>
                      </m:sSupPr>
                      <m:e>
                        <m:r>
                          <m:rPr>
                            <m:sty m:val="p"/>
                          </m:rPr>
                          <a:rPr lang="en-US" altLang="zh-CN" sz="1600" i="1">
                            <a:solidFill>
                              <a:prstClr val="black"/>
                            </a:solidFill>
                            <a:latin typeface="Cambria Math" panose="02040503050406030204" pitchFamily="18" charset="0"/>
                            <a:cs typeface="+mn-ea"/>
                            <a:sym typeface="+mn-lt"/>
                          </a:rPr>
                          <m:t>ρ</m:t>
                        </m:r>
                      </m:e>
                      <m:sup>
                        <m:r>
                          <a:rPr lang="en-US" altLang="zh-CN" sz="1600" b="0" i="1" smtClean="0">
                            <a:solidFill>
                              <a:prstClr val="black"/>
                            </a:solidFill>
                            <a:latin typeface="Cambria Math" panose="02040503050406030204" pitchFamily="18" charset="0"/>
                            <a:cs typeface="+mn-ea"/>
                            <a:sym typeface="+mn-lt"/>
                          </a:rPr>
                          <m:t>2</m:t>
                        </m:r>
                      </m:sup>
                    </m:sSup>
                    <m:r>
                      <a:rPr lang="en-US" altLang="zh-CN" sz="1600" b="0" i="1" smtClean="0">
                        <a:solidFill>
                          <a:prstClr val="black"/>
                        </a:solidFill>
                        <a:latin typeface="Cambria Math" panose="02040503050406030204" pitchFamily="18" charset="0"/>
                        <a:cs typeface="+mn-ea"/>
                        <a:sym typeface="+mn-lt"/>
                      </a:rPr>
                      <m:t>)</m:t>
                    </m:r>
                  </m:oMath>
                </a14:m>
                <a:r>
                  <a:rPr lang="zh-CN" altLang="en-US" sz="1600" dirty="0">
                    <a:solidFill>
                      <a:prstClr val="black"/>
                    </a:solidFill>
                    <a:cs typeface="+mn-ea"/>
                    <a:sym typeface="+mn-lt"/>
                  </a:rPr>
                  <a:t>）。应用中一般使用期权的基础资产或使用一些比较简单的具有封闭解的期权</a:t>
                </a:r>
                <a:endParaRPr lang="en-US" altLang="zh-CN" sz="1600" dirty="0">
                  <a:solidFill>
                    <a:prstClr val="black"/>
                  </a:solidFill>
                  <a:cs typeface="+mn-ea"/>
                  <a:sym typeface="+mn-lt"/>
                </a:endParaRPr>
              </a:p>
              <a:p>
                <a:pPr marL="742950" lvl="1" indent="-285750">
                  <a:spcAft>
                    <a:spcPts val="50"/>
                  </a:spcAft>
                  <a:buFont typeface="Arial" panose="020B0604020202020204" pitchFamily="34" charset="0"/>
                  <a:buChar char="•"/>
                  <a:defRPr/>
                </a:pPr>
                <a:r>
                  <a:rPr lang="zh-CN" altLang="en-US" sz="1600" dirty="0">
                    <a:solidFill>
                      <a:prstClr val="black"/>
                    </a:solidFill>
                    <a:cs typeface="+mn-ea"/>
                    <a:sym typeface="+mn-lt"/>
                  </a:rPr>
                  <a:t>例如对于取算术平均的亚式期权，可以使用取几何平均的亚式期权作为控制变量</a:t>
                </a:r>
                <a:endParaRPr lang="en-US" altLang="zh-CN" sz="1600" dirty="0">
                  <a:solidFill>
                    <a:prstClr val="black"/>
                  </a:solidFill>
                  <a:cs typeface="+mn-ea"/>
                  <a:sym typeface="+mn-lt"/>
                </a:endParaRPr>
              </a:p>
              <a:p>
                <a:pPr marL="285750" indent="-285750">
                  <a:spcAft>
                    <a:spcPts val="50"/>
                  </a:spcAft>
                  <a:buFont typeface="Arial" panose="020B0604020202020204" pitchFamily="34" charset="0"/>
                  <a:buChar char="•"/>
                  <a:defRPr/>
                </a:pPr>
                <a:r>
                  <a:rPr lang="zh-CN" altLang="en-US" sz="1600" dirty="0">
                    <a:solidFill>
                      <a:prstClr val="black"/>
                    </a:solidFill>
                    <a:cs typeface="+mn-ea"/>
                    <a:sym typeface="+mn-lt"/>
                  </a:rPr>
                  <a:t>对偶变量：寻找同分布负相关的随机变量作为对偶变量（布朗运动路径取负即可）</a:t>
                </a:r>
                <a:endParaRPr lang="en-US" altLang="zh-CN" sz="1600" dirty="0">
                  <a:solidFill>
                    <a:prstClr val="black"/>
                  </a:solidFill>
                  <a:cs typeface="+mn-ea"/>
                  <a:sym typeface="+mn-lt"/>
                </a:endParaRPr>
              </a:p>
              <a:p>
                <a:pPr marL="285750" indent="-285750">
                  <a:spcAft>
                    <a:spcPts val="50"/>
                  </a:spcAft>
                  <a:buFont typeface="Arial" panose="020B0604020202020204" pitchFamily="34" charset="0"/>
                  <a:buChar char="•"/>
                  <a:defRPr/>
                </a:pPr>
                <a:r>
                  <a:rPr lang="zh-CN" altLang="en-US" sz="1600" dirty="0">
                    <a:solidFill>
                      <a:prstClr val="black"/>
                    </a:solidFill>
                    <a:cs typeface="+mn-ea"/>
                    <a:sym typeface="+mn-lt"/>
                  </a:rPr>
                  <a:t>分层抽样：</a:t>
                </a:r>
                <a:r>
                  <a:rPr lang="zh-CN" altLang="en-US" sz="1600" dirty="0"/>
                  <a:t>分层抽样的想法是通过在每一层级中分别抽样使得抽样结果更加符合实际分布</a:t>
                </a:r>
                <a:endParaRPr lang="en-US" altLang="zh-CN" sz="1600" dirty="0"/>
              </a:p>
              <a:p>
                <a:pPr marL="285750" indent="-285750">
                  <a:spcAft>
                    <a:spcPts val="50"/>
                  </a:spcAft>
                  <a:buFont typeface="Arial" panose="020B0604020202020204" pitchFamily="34" charset="0"/>
                  <a:buChar char="•"/>
                  <a:defRPr/>
                </a:pPr>
                <a:r>
                  <a:rPr lang="zh-CN" altLang="en-US" sz="1600" dirty="0">
                    <a:solidFill>
                      <a:prstClr val="black"/>
                    </a:solidFill>
                    <a:cs typeface="+mn-ea"/>
                    <a:sym typeface="+mn-lt"/>
                  </a:rPr>
                  <a:t>重要性抽样：重要性抽样技术的思想基础是通过一定的变换，将在一个概率测度下的数学期望转换为另一个概率测度下的数学期望，从而使随机抽样能更好地符合所求问题在每一点的重要性需求</a:t>
                </a:r>
                <a:endParaRPr lang="en-US" altLang="zh-CN" sz="1600" dirty="0">
                  <a:solidFill>
                    <a:prstClr val="black"/>
                  </a:solidFill>
                  <a:cs typeface="+mn-ea"/>
                  <a:sym typeface="+mn-lt"/>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30780" y="4197894"/>
                <a:ext cx="11531600" cy="1867178"/>
              </a:xfrm>
              <a:prstGeom prst="rect">
                <a:avLst/>
              </a:prstGeom>
              <a:blipFill rotWithShape="1">
                <a:blip r:embed="rId2"/>
                <a:stretch>
                  <a:fillRect l="-88" t="-539" r="-78" b="-500"/>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30780" y="3820462"/>
            <a:ext cx="1794164"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方差缩减技术</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6" name="灯片编号占位符 5"/>
          <p:cNvSpPr>
            <a:spLocks noGrp="1"/>
          </p:cNvSpPr>
          <p:nvPr>
            <p:ph type="sldNum" sz="quarter" idx="12"/>
          </p:nvPr>
        </p:nvSpPr>
        <p:spPr/>
        <p:txBody>
          <a:bodyPr/>
          <a:lstStyle/>
          <a:p>
            <a:fld id="{1EA6C56D-0CE0-47FB-86BA-7B1B4E55B176}" type="slidenum">
              <a:rPr lang="zh-CN" altLang="en-US" smtClean="0"/>
              <a:t>41</a:t>
            </a:fld>
            <a:endParaRPr lang="zh-CN" altLang="en-US" dirty="0"/>
          </a:p>
        </p:txBody>
      </p:sp>
      <p:sp>
        <p:nvSpPr>
          <p:cNvPr id="7" name="文本框 6"/>
          <p:cNvSpPr txBox="1"/>
          <p:nvPr/>
        </p:nvSpPr>
        <p:spPr>
          <a:xfrm>
            <a:off x="330780" y="1244194"/>
            <a:ext cx="11531600" cy="856645"/>
          </a:xfrm>
          <a:prstGeom prst="rect">
            <a:avLst/>
          </a:prstGeom>
          <a:noFill/>
          <a:ln w="19050">
            <a:solidFill>
              <a:srgbClr val="972022"/>
            </a:solidFill>
            <a:prstDash val="sysDash"/>
          </a:ln>
        </p:spPr>
        <p:txBody>
          <a:bodyPr wrap="square" rtlCol="0">
            <a:spAutoFit/>
          </a:bodyPr>
          <a:lstStyle/>
          <a:p>
            <a:pPr marL="285750" lvl="0" indent="-285750">
              <a:spcAft>
                <a:spcPts val="50"/>
              </a:spcAft>
              <a:buFont typeface="Arial" panose="020B0604020202020204" pitchFamily="34" charset="0"/>
              <a:buChar char="•"/>
              <a:defRPr/>
            </a:pPr>
            <a:r>
              <a:rPr lang="zh-CN" altLang="en-US" sz="1600" dirty="0"/>
              <a:t>模拟出资产价格的走势，然后根据模拟结果计算出期权价值期望并贴现到当前时刻</a:t>
            </a:r>
            <a:endParaRPr lang="en-US" altLang="zh-CN" sz="1600" dirty="0"/>
          </a:p>
          <a:p>
            <a:pPr marL="742950" lvl="1" indent="-285750">
              <a:spcAft>
                <a:spcPts val="50"/>
              </a:spcAft>
              <a:buFont typeface="Arial" panose="020B0604020202020204" pitchFamily="34" charset="0"/>
              <a:buChar char="•"/>
              <a:defRPr/>
            </a:pPr>
            <a:r>
              <a:rPr lang="en-US" altLang="zh-CN" sz="1600" b="1" dirty="0"/>
              <a:t>Non-path dependent</a:t>
            </a:r>
            <a:r>
              <a:rPr lang="en-US" altLang="zh-CN" sz="1600" dirty="0"/>
              <a:t>: </a:t>
            </a:r>
            <a:r>
              <a:rPr lang="zh-CN" altLang="en-US" sz="1600" dirty="0"/>
              <a:t>仅关心资产在最终时刻的价格，例如欧式看涨期权</a:t>
            </a:r>
            <a:endParaRPr lang="en-US" altLang="zh-CN" sz="1600" dirty="0"/>
          </a:p>
          <a:p>
            <a:pPr marL="742950" lvl="1" indent="-285750">
              <a:spcAft>
                <a:spcPts val="50"/>
              </a:spcAft>
              <a:buFont typeface="Arial" panose="020B0604020202020204" pitchFamily="34" charset="0"/>
              <a:buChar char="•"/>
              <a:defRPr/>
            </a:pPr>
            <a:r>
              <a:rPr lang="en-US" altLang="zh-CN" sz="1600" b="1" dirty="0">
                <a:solidFill>
                  <a:prstClr val="black"/>
                </a:solidFill>
                <a:cs typeface="+mn-ea"/>
                <a:sym typeface="+mn-lt"/>
              </a:rPr>
              <a:t>Path dependent</a:t>
            </a:r>
            <a:r>
              <a:rPr lang="zh-CN" altLang="en-US" sz="1600" b="1" dirty="0">
                <a:solidFill>
                  <a:prstClr val="black"/>
                </a:solidFill>
                <a:cs typeface="+mn-ea"/>
                <a:sym typeface="+mn-lt"/>
              </a:rPr>
              <a:t>：</a:t>
            </a:r>
            <a:r>
              <a:rPr lang="zh-CN" altLang="en-US" sz="1600" dirty="0">
                <a:solidFill>
                  <a:prstClr val="black"/>
                </a:solidFill>
                <a:cs typeface="+mn-ea"/>
                <a:sym typeface="+mn-lt"/>
              </a:rPr>
              <a:t>关心资产在每一时刻的价格，例如亚式期权、障碍期权</a:t>
            </a:r>
            <a:endParaRPr lang="en-US" altLang="zh-CN" sz="1600" dirty="0">
              <a:solidFill>
                <a:prstClr val="black"/>
              </a:solidFill>
              <a:cs typeface="+mn-ea"/>
              <a:sym typeface="+mn-lt"/>
            </a:endParaRPr>
          </a:p>
        </p:txBody>
      </p:sp>
      <p:sp>
        <p:nvSpPr>
          <p:cNvPr id="8" name="文本框 7"/>
          <p:cNvSpPr txBox="1"/>
          <p:nvPr/>
        </p:nvSpPr>
        <p:spPr>
          <a:xfrm>
            <a:off x="330780" y="780790"/>
            <a:ext cx="1794164"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noProof="0" dirty="0">
                <a:solidFill>
                  <a:prstClr val="white"/>
                </a:solidFill>
                <a:cs typeface="+mn-ea"/>
                <a:sym typeface="+mn-lt"/>
              </a:rPr>
              <a:t>蒙特卡洛模拟</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mc:AlternateContent xmlns:mc="http://schemas.openxmlformats.org/markup-compatibility/2006" xmlns:a14="http://schemas.microsoft.com/office/drawing/2010/main">
        <mc:Choice Requires="a14">
          <p:sp>
            <p:nvSpPr>
              <p:cNvPr id="10" name="矩形 9"/>
              <p:cNvSpPr/>
              <p:nvPr/>
            </p:nvSpPr>
            <p:spPr>
              <a:xfrm>
                <a:off x="3436081" y="2342336"/>
                <a:ext cx="4599401"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𝑐</m:t>
                      </m:r>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r>
                                <a:rPr lang="zh-CN" altLang="en-US" i="1">
                                  <a:latin typeface="Cambria Math" panose="02040503050406030204" pitchFamily="18" charset="0"/>
                                </a:rPr>
                                <m:t>𝑟𝑇</m:t>
                              </m:r>
                            </m:sup>
                          </m:sSup>
                        </m:num>
                        <m:den>
                          <m:r>
                            <a:rPr lang="zh-CN" altLang="en-US" i="1">
                              <a:latin typeface="Cambria Math" panose="02040503050406030204" pitchFamily="18" charset="0"/>
                            </a:rPr>
                            <m:t>𝑛</m:t>
                          </m:r>
                        </m:den>
                      </m:f>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𝑛</m:t>
                          </m:r>
                        </m:sup>
                        <m:e>
                          <m:r>
                            <a:rPr lang="zh-CN" altLang="en-US" i="0">
                              <a:latin typeface="Cambria Math" panose="02040503050406030204" pitchFamily="18" charset="0"/>
                            </a:rPr>
                            <m:t> </m:t>
                          </m:r>
                        </m:e>
                      </m:nary>
                      <m:r>
                        <a:rPr lang="zh-CN" altLang="en-US" i="1">
                          <a:latin typeface="Cambria Math" panose="02040503050406030204" pitchFamily="18" charset="0"/>
                        </a:rPr>
                        <m:t>𝑚𝑎𝑥</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𝑆</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ctrlPr>
                                    <a:rPr lang="zh-CN" altLang="en-US" i="1">
                                      <a:latin typeface="Cambria Math" panose="02040503050406030204" pitchFamily="18" charset="0"/>
                                    </a:rPr>
                                  </m:ctrlPr>
                                </m:dPr>
                                <m:e>
                                  <m:r>
                                    <a:rPr lang="zh-CN" altLang="en-US" i="1">
                                      <a:latin typeface="Cambria Math" panose="02040503050406030204" pitchFamily="18" charset="0"/>
                                    </a:rPr>
                                    <m:t>𝑏</m:t>
                                  </m:r>
                                  <m:r>
                                    <a:rPr lang="zh-CN" altLang="en-US" i="0">
                                      <a:latin typeface="Cambria Math" panose="02040503050406030204" pitchFamily="18" charset="0"/>
                                    </a:rPr>
                                    <m:t>−</m:t>
                                  </m:r>
                                  <m:f>
                                    <m:fPr>
                                      <m:type m:val="lin"/>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den>
                                  </m:f>
                                </m:e>
                              </m:d>
                              <m:r>
                                <a:rPr lang="zh-CN" altLang="en-US" i="1">
                                  <a:latin typeface="Cambria Math" panose="02040503050406030204" pitchFamily="18" charset="0"/>
                                </a:rPr>
                                <m:t>𝑇</m:t>
                              </m:r>
                              <m:r>
                                <a:rPr lang="zh-CN" altLang="en-US" i="0">
                                  <a:latin typeface="Cambria Math" panose="02040503050406030204" pitchFamily="18" charset="0"/>
                                </a:rPr>
                                <m:t>+</m:t>
                              </m:r>
                              <m:r>
                                <a:rPr lang="zh-CN" altLang="en-US" i="1">
                                  <a:latin typeface="Cambria Math" panose="02040503050406030204" pitchFamily="18" charset="0"/>
                                </a:rPr>
                                <m:t>𝜎</m:t>
                              </m:r>
                              <m:sSub>
                                <m:sSubPr>
                                  <m:ctrlPr>
                                    <a:rPr lang="zh-CN" altLang="en-US" i="1">
                                      <a:latin typeface="Cambria Math" panose="02040503050406030204" pitchFamily="18" charset="0"/>
                                    </a:rPr>
                                  </m:ctrlPr>
                                </m:sSubPr>
                                <m:e>
                                  <m:r>
                                    <a:rPr lang="zh-CN" altLang="en-US" i="1">
                                      <a:latin typeface="Cambria Math" panose="02040503050406030204" pitchFamily="18" charset="0"/>
                                    </a:rPr>
                                    <m:t>𝜖</m:t>
                                  </m:r>
                                </m:e>
                                <m:sub>
                                  <m:r>
                                    <a:rPr lang="zh-CN" altLang="en-US" i="1">
                                      <a:latin typeface="Cambria Math" panose="02040503050406030204" pitchFamily="18" charset="0"/>
                                    </a:rPr>
                                    <m:t>𝑖</m:t>
                                  </m:r>
                                </m:sub>
                              </m:sSub>
                              <m:rad>
                                <m:radPr>
                                  <m:degHide m:val="on"/>
                                  <m:ctrlPr>
                                    <a:rPr lang="zh-CN" altLang="en-US" i="1">
                                      <a:latin typeface="Cambria Math" panose="02040503050406030204" pitchFamily="18" charset="0"/>
                                    </a:rPr>
                                  </m:ctrlPr>
                                </m:radPr>
                                <m:deg/>
                                <m:e>
                                  <m:r>
                                    <a:rPr lang="zh-CN" altLang="en-US" i="1">
                                      <a:latin typeface="Cambria Math" panose="02040503050406030204" pitchFamily="18" charset="0"/>
                                    </a:rPr>
                                    <m:t>𝑇</m:t>
                                  </m:r>
                                </m:e>
                              </m:rad>
                            </m:sup>
                          </m:sSup>
                          <m:r>
                            <a:rPr lang="zh-CN" altLang="en-US" i="0">
                              <a:latin typeface="Cambria Math" panose="02040503050406030204" pitchFamily="18" charset="0"/>
                            </a:rPr>
                            <m:t>−</m:t>
                          </m:r>
                          <m:r>
                            <a:rPr lang="zh-CN" altLang="en-US" i="1">
                              <a:latin typeface="Cambria Math" panose="02040503050406030204" pitchFamily="18" charset="0"/>
                            </a:rPr>
                            <m:t>𝑋</m:t>
                          </m:r>
                          <m:r>
                            <a:rPr lang="zh-CN" altLang="en-US" i="0">
                              <a:latin typeface="Cambria Math" panose="02040503050406030204" pitchFamily="18" charset="0"/>
                            </a:rPr>
                            <m:t>,0</m:t>
                          </m:r>
                        </m:e>
                      </m:d>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3436081" y="2342336"/>
                <a:ext cx="4599401" cy="848566"/>
              </a:xfrm>
              <a:prstGeom prst="rect">
                <a:avLst/>
              </a:prstGeom>
              <a:blipFill rotWithShape="1">
                <a:blip r:embed="rId3"/>
                <a:stretch>
                  <a:fillRect l="-2" t="-54" r="4"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480416" y="3057432"/>
                <a:ext cx="2616164" cy="925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𝑥</m:t>
                          </m:r>
                        </m:e>
                        <m:sub>
                          <m:r>
                            <a:rPr lang="zh-CN" altLang="en-US" sz="1600" i="1">
                              <a:latin typeface="Cambria Math" panose="02040503050406030204" pitchFamily="18" charset="0"/>
                            </a:rPr>
                            <m:t>𝐴</m:t>
                          </m:r>
                        </m:sub>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sup>
                      </m:sSubSup>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1">
                                      <a:latin typeface="Cambria Math" panose="02040503050406030204" pitchFamily="18" charset="0"/>
                                    </a:rPr>
                                    <m:t>𝑛</m:t>
                                  </m:r>
                                </m:den>
                              </m:f>
                              <m:nary>
                                <m:naryPr>
                                  <m:chr m:val="∑"/>
                                  <m:limLoc m:val="undOvr"/>
                                  <m:grow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𝑖</m:t>
                                  </m:r>
                                  <m:r>
                                    <a:rPr lang="zh-CN" altLang="en-US" sz="1600" i="0">
                                      <a:latin typeface="Cambria Math" panose="02040503050406030204" pitchFamily="18" charset="0"/>
                                    </a:rPr>
                                    <m:t>=0</m:t>
                                  </m:r>
                                </m:sub>
                                <m:sup>
                                  <m:r>
                                    <a:rPr lang="zh-CN" altLang="en-US" sz="1600" i="1">
                                      <a:latin typeface="Cambria Math" panose="02040503050406030204" pitchFamily="18" charset="0"/>
                                    </a:rPr>
                                    <m:t>𝑛</m:t>
                                  </m:r>
                                  <m:r>
                                    <a:rPr lang="zh-CN" altLang="en-US" sz="1600" i="0">
                                      <a:latin typeface="Cambria Math" panose="02040503050406030204" pitchFamily="18" charset="0"/>
                                    </a:rPr>
                                    <m:t>−1</m:t>
                                  </m:r>
                                </m:sup>
                                <m:e>
                                  <m:r>
                                    <a:rPr lang="zh-CN" altLang="en-US" sz="1600" i="0">
                                      <a:latin typeface="Cambria Math" panose="02040503050406030204" pitchFamily="18" charset="0"/>
                                    </a:rPr>
                                    <m:t> </m:t>
                                  </m:r>
                                </m:e>
                              </m:nary>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𝑆</m:t>
                                  </m:r>
                                </m:e>
                                <m:sub>
                                  <m:r>
                                    <a:rPr lang="zh-CN" altLang="en-US" sz="1600" i="1">
                                      <a:latin typeface="Cambria Math" panose="02040503050406030204" pitchFamily="18" charset="0"/>
                                    </a:rPr>
                                    <m:t>𝑇</m:t>
                                  </m:r>
                                  <m:r>
                                    <a:rPr lang="zh-CN" altLang="en-US" sz="1600" i="0">
                                      <a:latin typeface="Cambria Math" panose="02040503050406030204" pitchFamily="18" charset="0"/>
                                    </a:rPr>
                                    <m:t>−</m:t>
                                  </m:r>
                                  <m:r>
                                    <m:rPr>
                                      <m:sty m:val="p"/>
                                    </m:rPr>
                                    <a:rPr lang="zh-CN" altLang="en-US" sz="1600" i="0">
                                      <a:latin typeface="Cambria Math" panose="02040503050406030204" pitchFamily="18" charset="0"/>
                                    </a:rPr>
                                    <m:t>Δ</m:t>
                                  </m:r>
                                  <m:r>
                                    <a:rPr lang="zh-CN" altLang="en-US" sz="1600" i="1">
                                      <a:latin typeface="Cambria Math" panose="02040503050406030204" pitchFamily="18" charset="0"/>
                                    </a:rPr>
                                    <m:t>𝑖</m:t>
                                  </m:r>
                                </m:sub>
                              </m:sSub>
                              <m:r>
                                <a:rPr lang="zh-CN" altLang="en-US" sz="1600" i="0">
                                  <a:latin typeface="Cambria Math" panose="02040503050406030204" pitchFamily="18" charset="0"/>
                                </a:rPr>
                                <m:t>−</m:t>
                              </m:r>
                              <m:r>
                                <a:rPr lang="zh-CN" altLang="en-US" sz="1600" i="1">
                                  <a:latin typeface="Cambria Math" panose="02040503050406030204" pitchFamily="18" charset="0"/>
                                </a:rPr>
                                <m:t>𝐾</m:t>
                              </m:r>
                            </m:e>
                          </m:d>
                        </m:e>
                        <m:sup>
                          <m:r>
                            <a:rPr lang="zh-CN" altLang="en-US" sz="1600" i="0">
                              <a:latin typeface="Cambria Math" panose="02040503050406030204" pitchFamily="18" charset="0"/>
                            </a:rPr>
                            <m:t>+</m:t>
                          </m:r>
                        </m:sup>
                      </m:sSup>
                    </m:oMath>
                  </m:oMathPara>
                </a14:m>
                <a:endParaRPr lang="zh-CN" altLang="en-US" sz="1600" dirty="0"/>
              </a:p>
            </p:txBody>
          </p:sp>
        </mc:Choice>
        <mc:Fallback xmlns="">
          <p:sp>
            <p:nvSpPr>
              <p:cNvPr id="11" name="矩形 10"/>
              <p:cNvSpPr>
                <a:spLocks noRot="1" noChangeAspect="1" noMove="1" noResize="1" noEditPoints="1" noAdjustHandles="1" noChangeArrowheads="1" noChangeShapeType="1" noTextEdit="1"/>
              </p:cNvSpPr>
              <p:nvPr/>
            </p:nvSpPr>
            <p:spPr>
              <a:xfrm>
                <a:off x="3480416" y="3057432"/>
                <a:ext cx="2616164" cy="925831"/>
              </a:xfrm>
              <a:prstGeom prst="rect">
                <a:avLst/>
              </a:prstGeom>
              <a:blipFill rotWithShape="1">
                <a:blip r:embed="rId4"/>
                <a:stretch>
                  <a:fillRect l="-24" t="-59" r="22" b="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294729" y="3093724"/>
                <a:ext cx="3714222" cy="885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𝐶</m:t>
                          </m:r>
                        </m:e>
                        <m:sup>
                          <m:r>
                            <a:rPr lang="zh-CN" altLang="en-US" sz="1600" i="1">
                              <a:latin typeface="Cambria Math" panose="02040503050406030204" pitchFamily="18" charset="0"/>
                            </a:rPr>
                            <m:t>𝐴</m:t>
                          </m:r>
                        </m:sup>
                      </m:sSup>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𝑆</m:t>
                              </m:r>
                            </m:e>
                            <m:sub>
                              <m:r>
                                <a:rPr lang="zh-CN" altLang="en-US" sz="1600" i="0">
                                  <a:latin typeface="Cambria Math" panose="02040503050406030204" pitchFamily="18" charset="0"/>
                                </a:rPr>
                                <m:t>0</m:t>
                              </m:r>
                            </m:sub>
                          </m:sSub>
                          <m:r>
                            <a:rPr lang="zh-CN" altLang="en-US" sz="1600" i="0">
                              <a:latin typeface="Cambria Math" panose="02040503050406030204" pitchFamily="18" charset="0"/>
                            </a:rPr>
                            <m:t>,</m:t>
                          </m:r>
                          <m:r>
                            <a:rPr lang="zh-CN" altLang="en-US" sz="1600" i="1">
                              <a:latin typeface="Cambria Math" panose="02040503050406030204" pitchFamily="18" charset="0"/>
                            </a:rPr>
                            <m:t>𝐾</m:t>
                          </m:r>
                          <m:r>
                            <a:rPr lang="zh-CN" altLang="en-US" sz="1600" i="0">
                              <a:latin typeface="Cambria Math" panose="02040503050406030204" pitchFamily="18" charset="0"/>
                            </a:rPr>
                            <m:t>,</m:t>
                          </m:r>
                          <m:r>
                            <a:rPr lang="zh-CN" altLang="en-US" sz="1600" i="1">
                              <a:latin typeface="Cambria Math" panose="02040503050406030204" pitchFamily="18" charset="0"/>
                            </a:rPr>
                            <m:t>𝑇</m:t>
                          </m:r>
                        </m:e>
                      </m:d>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𝑒</m:t>
                          </m:r>
                        </m:e>
                        <m:sup>
                          <m:r>
                            <a:rPr lang="zh-CN" altLang="en-US" sz="1600" i="0">
                              <a:latin typeface="Cambria Math" panose="02040503050406030204" pitchFamily="18" charset="0"/>
                            </a:rPr>
                            <m:t>−</m:t>
                          </m:r>
                          <m:r>
                            <a:rPr lang="zh-CN" altLang="en-US" sz="1600" i="1">
                              <a:latin typeface="Cambria Math" panose="02040503050406030204" pitchFamily="18" charset="0"/>
                            </a:rPr>
                            <m:t>𝑟𝑇</m:t>
                          </m:r>
                        </m:sup>
                      </m:sSup>
                      <m:d>
                        <m:dPr>
                          <m:ctrlPr>
                            <a:rPr lang="zh-CN" altLang="en-US" sz="1600" i="1">
                              <a:latin typeface="Cambria Math" panose="02040503050406030204" pitchFamily="18" charset="0"/>
                            </a:rPr>
                          </m:ctrlPr>
                        </m:dPr>
                        <m:e>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d>
                                <m:dPr>
                                  <m:begChr m:val=""/>
                                  <m:ctrlPr>
                                    <a:rPr lang="zh-CN" altLang="en-US" sz="1600" i="1">
                                      <a:latin typeface="Cambria Math" panose="02040503050406030204" pitchFamily="18" charset="0"/>
                                    </a:rPr>
                                  </m:ctrlPr>
                                </m:dPr>
                                <m:e>
                                  <m:r>
                                    <a:rPr lang="zh-CN" altLang="en-US" sz="1600" i="1">
                                      <a:latin typeface="Cambria Math" panose="02040503050406030204" pitchFamily="18" charset="0"/>
                                    </a:rPr>
                                    <m:t>𝑀</m:t>
                                  </m:r>
                                  <m:r>
                                    <a:rPr lang="zh-CN" altLang="en-US" sz="1600" i="0">
                                      <a:latin typeface="Cambria Math" panose="02040503050406030204" pitchFamily="18" charset="0"/>
                                    </a:rPr>
                                    <m:t>(</m:t>
                                  </m:r>
                                  <m:r>
                                    <a:rPr lang="zh-CN" altLang="en-US" sz="1600" i="1">
                                      <a:latin typeface="Cambria Math" panose="02040503050406030204" pitchFamily="18" charset="0"/>
                                    </a:rPr>
                                    <m:t>𝑇</m:t>
                                  </m:r>
                                </m:e>
                              </m:d>
                            </m:den>
                          </m:f>
                          <m:nary>
                            <m:naryPr>
                              <m:chr m:val="∑"/>
                              <m:limLoc m:val="undOvr"/>
                              <m:grow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𝑖</m:t>
                              </m:r>
                              <m:r>
                                <a:rPr lang="zh-CN" altLang="en-US" sz="1600" i="0">
                                  <a:latin typeface="Cambria Math" panose="02040503050406030204" pitchFamily="18" charset="0"/>
                                </a:rPr>
                                <m:t>=0</m:t>
                              </m:r>
                            </m:sub>
                            <m:sup>
                              <m:r>
                                <a:rPr lang="zh-CN" altLang="en-US" sz="1600" i="1">
                                  <a:latin typeface="Cambria Math" panose="02040503050406030204" pitchFamily="18" charset="0"/>
                                </a:rPr>
                                <m:t>𝑀</m:t>
                              </m:r>
                              <m:r>
                                <a:rPr lang="zh-CN" altLang="en-US" sz="1600" i="0">
                                  <a:latin typeface="Cambria Math" panose="02040503050406030204" pitchFamily="18" charset="0"/>
                                </a:rPr>
                                <m:t>(</m:t>
                              </m:r>
                              <m:r>
                                <a:rPr lang="zh-CN" altLang="en-US" sz="1600" i="1">
                                  <a:latin typeface="Cambria Math" panose="02040503050406030204" pitchFamily="18" charset="0"/>
                                </a:rPr>
                                <m:t>𝑇</m:t>
                              </m:r>
                              <m:r>
                                <a:rPr lang="zh-CN" altLang="en-US" sz="1600" i="0">
                                  <a:latin typeface="Cambria Math" panose="02040503050406030204" pitchFamily="18" charset="0"/>
                                </a:rPr>
                                <m:t>)−1</m:t>
                              </m:r>
                            </m:sup>
                            <m:e>
                              <m:r>
                                <a:rPr lang="zh-CN" altLang="en-US" sz="1600" i="0">
                                  <a:latin typeface="Cambria Math" panose="02040503050406030204" pitchFamily="18" charset="0"/>
                                </a:rPr>
                                <m:t> </m:t>
                              </m:r>
                            </m:e>
                          </m:nary>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𝑥</m:t>
                              </m:r>
                            </m:e>
                            <m:sub>
                              <m:r>
                                <a:rPr lang="zh-CN" altLang="en-US" sz="1600" i="1">
                                  <a:latin typeface="Cambria Math" panose="02040503050406030204" pitchFamily="18" charset="0"/>
                                </a:rPr>
                                <m:t>𝐴</m:t>
                              </m:r>
                            </m:sub>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sup>
                          </m:sSubSup>
                        </m:e>
                      </m:d>
                    </m:oMath>
                  </m:oMathPara>
                </a14:m>
                <a:endParaRPr lang="zh-CN" altLang="en-US" sz="1600" dirty="0"/>
              </a:p>
            </p:txBody>
          </p:sp>
        </mc:Choice>
        <mc:Fallback xmlns="">
          <p:sp>
            <p:nvSpPr>
              <p:cNvPr id="12" name="矩形 11"/>
              <p:cNvSpPr>
                <a:spLocks noRot="1" noChangeAspect="1" noMove="1" noResize="1" noEditPoints="1" noAdjustHandles="1" noChangeArrowheads="1" noChangeShapeType="1" noTextEdit="1"/>
              </p:cNvSpPr>
              <p:nvPr/>
            </p:nvSpPr>
            <p:spPr>
              <a:xfrm>
                <a:off x="6294729" y="3093724"/>
                <a:ext cx="3714222" cy="885050"/>
              </a:xfrm>
              <a:prstGeom prst="rect">
                <a:avLst/>
              </a:prstGeom>
              <a:blipFill rotWithShape="1">
                <a:blip r:embed="rId5"/>
                <a:stretch>
                  <a:fillRect l="-16" r="2" b="56"/>
                </a:stretch>
              </a:blipFill>
            </p:spPr>
            <p:txBody>
              <a:bodyPr/>
              <a:lstStyle/>
              <a:p>
                <a:r>
                  <a:rPr lang="zh-CN" altLang="en-US">
                    <a:noFill/>
                  </a:rPr>
                  <a:t> </a:t>
                </a:r>
              </a:p>
            </p:txBody>
          </p:sp>
        </mc:Fallback>
      </mc:AlternateContent>
      <p:sp>
        <p:nvSpPr>
          <p:cNvPr id="13" name="文本框 12"/>
          <p:cNvSpPr txBox="1"/>
          <p:nvPr/>
        </p:nvSpPr>
        <p:spPr>
          <a:xfrm>
            <a:off x="1838036" y="2623127"/>
            <a:ext cx="1154546" cy="369332"/>
          </a:xfrm>
          <a:prstGeom prst="rect">
            <a:avLst/>
          </a:prstGeom>
          <a:noFill/>
        </p:spPr>
        <p:txBody>
          <a:bodyPr wrap="square" rtlCol="0">
            <a:spAutoFit/>
          </a:bodyPr>
          <a:lstStyle/>
          <a:p>
            <a:r>
              <a:rPr lang="zh-CN" altLang="en-US" dirty="0"/>
              <a:t>欧式看涨：</a:t>
            </a:r>
          </a:p>
        </p:txBody>
      </p:sp>
      <p:sp>
        <p:nvSpPr>
          <p:cNvPr id="14" name="文本框 13"/>
          <p:cNvSpPr txBox="1"/>
          <p:nvPr/>
        </p:nvSpPr>
        <p:spPr>
          <a:xfrm>
            <a:off x="1838036" y="3254350"/>
            <a:ext cx="1154546" cy="369332"/>
          </a:xfrm>
          <a:prstGeom prst="rect">
            <a:avLst/>
          </a:prstGeom>
          <a:noFill/>
        </p:spPr>
        <p:txBody>
          <a:bodyPr wrap="square" rtlCol="0">
            <a:spAutoFit/>
          </a:bodyPr>
          <a:lstStyle/>
          <a:p>
            <a:r>
              <a:rPr lang="zh-CN" altLang="en-US" dirty="0"/>
              <a:t>亚式看涨：</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00000"/>
              </a:lnSpc>
              <a:spcAft>
                <a:spcPts val="50"/>
              </a:spcAft>
              <a:buClrTx/>
              <a:buSzTx/>
              <a:buFontTx/>
            </a:pPr>
            <a:r>
              <a:rPr lang="zh-CN" altLang="en-US" dirty="0">
                <a:latin typeface="+mn-lt"/>
                <a:ea typeface="+mn-ea"/>
                <a:cs typeface="+mn-ea"/>
                <a:sym typeface="+mn-lt"/>
              </a:rPr>
              <a:t>MC</a:t>
            </a:r>
          </a:p>
        </p:txBody>
      </p:sp>
      <p:sp>
        <p:nvSpPr>
          <p:cNvPr id="6" name="灯片编号占位符 5"/>
          <p:cNvSpPr>
            <a:spLocks noGrp="1"/>
          </p:cNvSpPr>
          <p:nvPr>
            <p:ph type="sldNum" sz="quarter" idx="12"/>
          </p:nvPr>
        </p:nvSpPr>
        <p:spPr/>
        <p:txBody>
          <a:bodyPr/>
          <a:lstStyle/>
          <a:p>
            <a:fld id="{1EA6C56D-0CE0-47FB-86BA-7B1B4E55B176}" type="slidenum">
              <a:rPr lang="zh-CN" altLang="en-US" smtClean="0"/>
              <a:t>42</a:t>
            </a:fld>
            <a:endParaRPr lang="zh-CN" altLang="en-US" dirty="0"/>
          </a:p>
        </p:txBody>
      </p:sp>
      <p:sp>
        <p:nvSpPr>
          <p:cNvPr id="7" name="文本框 6"/>
          <p:cNvSpPr txBox="1"/>
          <p:nvPr/>
        </p:nvSpPr>
        <p:spPr>
          <a:xfrm>
            <a:off x="330780" y="1244194"/>
            <a:ext cx="11531600" cy="1633781"/>
          </a:xfrm>
          <a:prstGeom prst="rect">
            <a:avLst/>
          </a:prstGeom>
          <a:noFill/>
          <a:ln w="19050">
            <a:solidFill>
              <a:srgbClr val="972022"/>
            </a:solidFill>
            <a:prstDash val="sysDash"/>
          </a:ln>
        </p:spPr>
        <p:txBody>
          <a:bodyPr wrap="square" rtlCol="0">
            <a:spAutoFit/>
          </a:bodyPr>
          <a:lstStyle/>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对于</a:t>
            </a:r>
            <a:r>
              <a:rPr lang="en-US" altLang="zh-CN" sz="1600" dirty="0">
                <a:solidFill>
                  <a:prstClr val="black"/>
                </a:solidFill>
                <a:cs typeface="+mn-ea"/>
                <a:sym typeface="+mn-lt"/>
              </a:rPr>
              <a:t>python </a:t>
            </a:r>
            <a:r>
              <a:rPr lang="zh-CN" altLang="en-US" sz="1600" dirty="0">
                <a:solidFill>
                  <a:prstClr val="black"/>
                </a:solidFill>
                <a:cs typeface="+mn-ea"/>
                <a:sym typeface="+mn-lt"/>
              </a:rPr>
              <a:t>来说，有以下几种优化方式</a:t>
            </a:r>
            <a:endParaRPr lang="en-US" altLang="zh-CN" sz="1600" dirty="0">
              <a:solidFill>
                <a:prstClr val="black"/>
              </a:solidFill>
              <a:cs typeface="+mn-ea"/>
              <a:sym typeface="+mn-lt"/>
            </a:endParaRPr>
          </a:p>
          <a:p>
            <a:pPr marL="742950" lvl="1" indent="-285750">
              <a:spcAft>
                <a:spcPts val="50"/>
              </a:spcAft>
              <a:buFont typeface="Arial" panose="020B0604020202020204" pitchFamily="34" charset="0"/>
              <a:buChar char="•"/>
              <a:defRPr/>
            </a:pPr>
            <a:r>
              <a:rPr lang="zh-CN" altLang="en-US" sz="1600" dirty="0">
                <a:solidFill>
                  <a:prstClr val="black"/>
                </a:solidFill>
                <a:cs typeface="+mn-ea"/>
                <a:sym typeface="+mn-lt"/>
              </a:rPr>
              <a:t>使用</a:t>
            </a:r>
            <a:r>
              <a:rPr lang="en-US" altLang="zh-CN" sz="1600" dirty="0" err="1">
                <a:solidFill>
                  <a:prstClr val="black"/>
                </a:solidFill>
                <a:cs typeface="+mn-ea"/>
                <a:sym typeface="+mn-lt"/>
              </a:rPr>
              <a:t>numpy</a:t>
            </a:r>
            <a:r>
              <a:rPr lang="zh-CN" altLang="en-US" sz="1600" dirty="0">
                <a:solidFill>
                  <a:prstClr val="black"/>
                </a:solidFill>
                <a:cs typeface="+mn-ea"/>
                <a:sym typeface="+mn-lt"/>
              </a:rPr>
              <a:t>进行向量化随机数生成与计算</a:t>
            </a:r>
          </a:p>
          <a:p>
            <a:pPr marL="742950" lvl="1" indent="-285750">
              <a:spcAft>
                <a:spcPts val="50"/>
              </a:spcAft>
              <a:buFont typeface="Arial" panose="020B0604020202020204" pitchFamily="34" charset="0"/>
              <a:buChar char="•"/>
              <a:defRPr/>
            </a:pPr>
            <a:r>
              <a:rPr lang="zh-CN" altLang="en-US" sz="1600" dirty="0">
                <a:solidFill>
                  <a:prstClr val="black"/>
                </a:solidFill>
                <a:cs typeface="+mn-ea"/>
                <a:sym typeface="+mn-lt"/>
              </a:rPr>
              <a:t>使用</a:t>
            </a:r>
            <a:r>
              <a:rPr lang="en-US" altLang="zh-CN" sz="1600" dirty="0">
                <a:solidFill>
                  <a:prstClr val="black"/>
                </a:solidFill>
                <a:cs typeface="+mn-ea"/>
                <a:sym typeface="+mn-lt"/>
              </a:rPr>
              <a:t>numba</a:t>
            </a:r>
            <a:r>
              <a:rPr lang="zh-CN" altLang="en-US" sz="1600" dirty="0">
                <a:solidFill>
                  <a:prstClr val="black"/>
                </a:solidFill>
                <a:cs typeface="+mn-ea"/>
                <a:sym typeface="+mn-lt"/>
              </a:rPr>
              <a:t>做数值运算（</a:t>
            </a:r>
            <a:r>
              <a:rPr lang="en-US" altLang="zh-CN" sz="1600" dirty="0">
                <a:solidFill>
                  <a:prstClr val="black"/>
                </a:solidFill>
                <a:cs typeface="+mn-ea"/>
                <a:sym typeface="+mn-lt"/>
              </a:rPr>
              <a:t>numba</a:t>
            </a:r>
            <a:r>
              <a:rPr lang="zh-CN" altLang="en-US" sz="1600" dirty="0">
                <a:solidFill>
                  <a:prstClr val="black"/>
                </a:solidFill>
                <a:cs typeface="+mn-ea"/>
                <a:sym typeface="+mn-lt"/>
              </a:rPr>
              <a:t>底层为</a:t>
            </a:r>
            <a:r>
              <a:rPr lang="en-US" altLang="zh-CN" sz="1600" dirty="0">
                <a:solidFill>
                  <a:prstClr val="black"/>
                </a:solidFill>
                <a:cs typeface="+mn-ea"/>
                <a:sym typeface="+mn-lt"/>
              </a:rPr>
              <a:t>C</a:t>
            </a:r>
            <a:r>
              <a:rPr lang="zh-CN" altLang="en-US" sz="1600" dirty="0">
                <a:solidFill>
                  <a:prstClr val="black"/>
                </a:solidFill>
                <a:cs typeface="+mn-ea"/>
                <a:sym typeface="+mn-lt"/>
              </a:rPr>
              <a:t>语言）</a:t>
            </a:r>
          </a:p>
          <a:p>
            <a:pPr marL="742950" lvl="1" indent="-285750">
              <a:spcAft>
                <a:spcPts val="50"/>
              </a:spcAft>
              <a:buFont typeface="Arial" panose="020B0604020202020204" pitchFamily="34" charset="0"/>
              <a:buChar char="•"/>
              <a:defRPr/>
            </a:pPr>
            <a:r>
              <a:rPr lang="zh-CN" altLang="en-US" sz="1600" dirty="0">
                <a:solidFill>
                  <a:prstClr val="black"/>
                </a:solidFill>
                <a:cs typeface="+mn-ea"/>
                <a:sym typeface="+mn-lt"/>
              </a:rPr>
              <a:t>将</a:t>
            </a:r>
            <a:r>
              <a:rPr lang="en-US" altLang="zh-CN" sz="1600" dirty="0">
                <a:solidFill>
                  <a:prstClr val="black"/>
                </a:solidFill>
                <a:cs typeface="+mn-ea"/>
                <a:sym typeface="+mn-lt"/>
              </a:rPr>
              <a:t>python</a:t>
            </a:r>
            <a:r>
              <a:rPr lang="zh-CN" altLang="en-US" sz="1600" dirty="0">
                <a:solidFill>
                  <a:prstClr val="black"/>
                </a:solidFill>
                <a:cs typeface="+mn-ea"/>
                <a:sym typeface="+mn-lt"/>
              </a:rPr>
              <a:t>代码通过</a:t>
            </a:r>
            <a:r>
              <a:rPr lang="en-US" altLang="zh-CN" sz="1600" dirty="0" err="1">
                <a:solidFill>
                  <a:prstClr val="black"/>
                </a:solidFill>
                <a:cs typeface="+mn-ea"/>
                <a:sym typeface="+mn-lt"/>
              </a:rPr>
              <a:t>Cython</a:t>
            </a:r>
            <a:r>
              <a:rPr lang="zh-CN" altLang="en-US" sz="1600" dirty="0">
                <a:solidFill>
                  <a:prstClr val="black"/>
                </a:solidFill>
                <a:cs typeface="+mn-ea"/>
                <a:sym typeface="+mn-lt"/>
              </a:rPr>
              <a:t>编译成底层</a:t>
            </a:r>
            <a:r>
              <a:rPr lang="en-US" altLang="zh-CN" sz="1600" dirty="0">
                <a:solidFill>
                  <a:prstClr val="black"/>
                </a:solidFill>
                <a:cs typeface="+mn-ea"/>
                <a:sym typeface="+mn-lt"/>
              </a:rPr>
              <a:t>.so</a:t>
            </a:r>
            <a:r>
              <a:rPr lang="zh-CN" altLang="en-US" sz="1600" dirty="0">
                <a:solidFill>
                  <a:prstClr val="black"/>
                </a:solidFill>
                <a:cs typeface="+mn-ea"/>
                <a:sym typeface="+mn-lt"/>
              </a:rPr>
              <a:t>文件</a:t>
            </a:r>
          </a:p>
          <a:p>
            <a:pPr marL="742950" lvl="1" indent="-285750">
              <a:spcAft>
                <a:spcPts val="50"/>
              </a:spcAft>
              <a:buFont typeface="Arial" panose="020B0604020202020204" pitchFamily="34" charset="0"/>
              <a:buChar char="•"/>
              <a:defRPr/>
            </a:pPr>
            <a:r>
              <a:rPr lang="zh-CN" altLang="en-US" sz="1600" dirty="0">
                <a:solidFill>
                  <a:prstClr val="black"/>
                </a:solidFill>
                <a:cs typeface="+mn-ea"/>
                <a:sym typeface="+mn-lt"/>
              </a:rPr>
              <a:t>并行化运算（</a:t>
            </a:r>
            <a:r>
              <a:rPr lang="en-US" altLang="zh-CN" sz="1600" dirty="0" err="1">
                <a:solidFill>
                  <a:prstClr val="black"/>
                </a:solidFill>
                <a:cs typeface="+mn-ea"/>
                <a:sym typeface="+mn-lt"/>
              </a:rPr>
              <a:t>Dask</a:t>
            </a:r>
            <a:r>
              <a:rPr lang="zh-CN" altLang="en-US" sz="1600" dirty="0">
                <a:solidFill>
                  <a:prstClr val="black"/>
                </a:solidFill>
                <a:cs typeface="+mn-ea"/>
                <a:sym typeface="+mn-lt"/>
              </a:rPr>
              <a:t>等库），充分利用</a:t>
            </a:r>
            <a:r>
              <a:rPr lang="en-US" altLang="zh-CN" sz="1600" dirty="0">
                <a:solidFill>
                  <a:prstClr val="black"/>
                </a:solidFill>
                <a:cs typeface="+mn-ea"/>
                <a:sym typeface="+mn-lt"/>
              </a:rPr>
              <a:t>CPU</a:t>
            </a:r>
            <a:r>
              <a:rPr lang="zh-CN" altLang="en-US" sz="1600" dirty="0">
                <a:solidFill>
                  <a:prstClr val="black"/>
                </a:solidFill>
                <a:cs typeface="+mn-ea"/>
                <a:sym typeface="+mn-lt"/>
              </a:rPr>
              <a:t>多核心</a:t>
            </a:r>
          </a:p>
          <a:p>
            <a:pPr marL="742950" lvl="1" indent="-285750">
              <a:spcAft>
                <a:spcPts val="50"/>
              </a:spcAft>
              <a:buFont typeface="Arial" panose="020B0604020202020204" pitchFamily="34" charset="0"/>
              <a:buChar char="•"/>
              <a:defRPr/>
            </a:pPr>
            <a:r>
              <a:rPr lang="zh-CN" altLang="en-US" sz="1600" dirty="0">
                <a:solidFill>
                  <a:prstClr val="black"/>
                </a:solidFill>
                <a:cs typeface="+mn-ea"/>
                <a:sym typeface="+mn-lt"/>
              </a:rPr>
              <a:t>通过</a:t>
            </a:r>
            <a:r>
              <a:rPr lang="en-US" altLang="zh-CN" sz="1600" dirty="0">
                <a:solidFill>
                  <a:prstClr val="black"/>
                </a:solidFill>
                <a:cs typeface="+mn-ea"/>
                <a:sym typeface="+mn-lt"/>
              </a:rPr>
              <a:t>CuPy</a:t>
            </a:r>
            <a:r>
              <a:rPr lang="zh-CN" altLang="en-US" sz="1600" dirty="0">
                <a:solidFill>
                  <a:prstClr val="black"/>
                </a:solidFill>
                <a:cs typeface="+mn-ea"/>
                <a:sym typeface="+mn-lt"/>
              </a:rPr>
              <a:t>库使用</a:t>
            </a:r>
            <a:r>
              <a:rPr lang="en-US" altLang="zh-CN" sz="1600" dirty="0">
                <a:solidFill>
                  <a:prstClr val="black"/>
                </a:solidFill>
                <a:cs typeface="+mn-ea"/>
                <a:sym typeface="+mn-lt"/>
              </a:rPr>
              <a:t>GPU</a:t>
            </a:r>
            <a:r>
              <a:rPr lang="zh-CN" altLang="en-US" sz="1600" dirty="0">
                <a:solidFill>
                  <a:prstClr val="black"/>
                </a:solidFill>
                <a:cs typeface="+mn-ea"/>
                <a:sym typeface="+mn-lt"/>
              </a:rPr>
              <a:t>对运算进行加速</a:t>
            </a:r>
          </a:p>
        </p:txBody>
      </p:sp>
      <p:sp>
        <p:nvSpPr>
          <p:cNvPr id="8" name="文本框 7"/>
          <p:cNvSpPr txBox="1"/>
          <p:nvPr/>
        </p:nvSpPr>
        <p:spPr>
          <a:xfrm>
            <a:off x="330780" y="780790"/>
            <a:ext cx="1794164" cy="368300"/>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noProof="0" dirty="0">
                <a:solidFill>
                  <a:prstClr val="white"/>
                </a:solidFill>
                <a:cs typeface="+mn-ea"/>
                <a:sym typeface="+mn-lt"/>
              </a:rPr>
              <a:t>代码端优化方法</a:t>
            </a:r>
          </a:p>
        </p:txBody>
      </p:sp>
      <p:sp>
        <p:nvSpPr>
          <p:cNvPr id="3" name="文本框 2"/>
          <p:cNvSpPr txBox="1"/>
          <p:nvPr/>
        </p:nvSpPr>
        <p:spPr>
          <a:xfrm>
            <a:off x="330780" y="3650325"/>
            <a:ext cx="11531600" cy="1089025"/>
          </a:xfrm>
          <a:prstGeom prst="rect">
            <a:avLst/>
          </a:prstGeom>
          <a:noFill/>
          <a:ln w="19050">
            <a:solidFill>
              <a:srgbClr val="972022"/>
            </a:solidFill>
            <a:prstDash val="sysDash"/>
          </a:ln>
        </p:spPr>
        <p:txBody>
          <a:bodyPr wrap="square" rtlCol="0">
            <a:spAutoFit/>
          </a:bodyPr>
          <a:lstStyle/>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根据</a:t>
            </a:r>
            <a:r>
              <a:rPr lang="en-US" altLang="zh-CN" sz="1600" dirty="0">
                <a:solidFill>
                  <a:prstClr val="black"/>
                </a:solidFill>
                <a:cs typeface="+mn-ea"/>
                <a:sym typeface="+mn-lt"/>
              </a:rPr>
              <a:t>Ryan</a:t>
            </a:r>
            <a:r>
              <a:rPr lang="zh-CN" altLang="en-US" sz="1600" dirty="0">
                <a:solidFill>
                  <a:prstClr val="black"/>
                </a:solidFill>
                <a:cs typeface="+mn-ea"/>
                <a:sym typeface="+mn-lt"/>
              </a:rPr>
              <a:t>等学者的研究结果，神经网络作为一种函数逼近器，可以较为有效地拟合期权定价的公式，其效果优于同等情况下的</a:t>
            </a:r>
            <a:r>
              <a:rPr lang="en-US" altLang="zh-CN" sz="1600" dirty="0">
                <a:solidFill>
                  <a:prstClr val="black"/>
                </a:solidFill>
                <a:cs typeface="+mn-ea"/>
                <a:sym typeface="+mn-lt"/>
              </a:rPr>
              <a:t>MC</a:t>
            </a:r>
            <a:r>
              <a:rPr lang="zh-CN" altLang="en-US" sz="1600" b="1" dirty="0">
                <a:solidFill>
                  <a:prstClr val="black"/>
                </a:solidFill>
                <a:cs typeface="+mn-ea"/>
                <a:sym typeface="+mn-lt"/>
              </a:rPr>
              <a:t>（</a:t>
            </a:r>
            <a:r>
              <a:rPr lang="en-US" altLang="zh-CN" sz="1600" b="1" dirty="0">
                <a:solidFill>
                  <a:prstClr val="black"/>
                </a:solidFill>
                <a:cs typeface="+mn-ea"/>
                <a:sym typeface="+mn-lt"/>
              </a:rPr>
              <a:t>features </a:t>
            </a:r>
            <a:r>
              <a:rPr lang="zh-CN" altLang="en-US" sz="1600" b="1" dirty="0">
                <a:solidFill>
                  <a:prstClr val="black"/>
                </a:solidFill>
                <a:cs typeface="+mn-ea"/>
                <a:sym typeface="+mn-lt"/>
              </a:rPr>
              <a:t>为标的收益率期望值、波动率、到期时间、无风险利率，</a:t>
            </a:r>
            <a:r>
              <a:rPr lang="en-US" altLang="zh-CN" sz="1600" b="1" dirty="0">
                <a:solidFill>
                  <a:prstClr val="black"/>
                </a:solidFill>
                <a:cs typeface="+mn-ea"/>
                <a:sym typeface="+mn-lt"/>
              </a:rPr>
              <a:t>label </a:t>
            </a:r>
            <a:r>
              <a:rPr lang="zh-CN" altLang="en-US" sz="1600" b="1" dirty="0">
                <a:solidFill>
                  <a:prstClr val="black"/>
                </a:solidFill>
                <a:cs typeface="+mn-ea"/>
                <a:sym typeface="+mn-lt"/>
              </a:rPr>
              <a:t>为</a:t>
            </a:r>
            <a:r>
              <a:rPr lang="en-US" altLang="zh-CN" sz="1600" b="1" dirty="0">
                <a:solidFill>
                  <a:prstClr val="black"/>
                </a:solidFill>
                <a:cs typeface="+mn-ea"/>
                <a:sym typeface="+mn-lt"/>
              </a:rPr>
              <a:t>MC </a:t>
            </a:r>
            <a:r>
              <a:rPr lang="zh-CN" altLang="en-US" sz="1600" b="1" dirty="0">
                <a:solidFill>
                  <a:prstClr val="black"/>
                </a:solidFill>
                <a:cs typeface="+mn-ea"/>
                <a:sym typeface="+mn-lt"/>
              </a:rPr>
              <a:t>模拟出来的期权价格）</a:t>
            </a:r>
          </a:p>
          <a:p>
            <a:pPr marL="742950" lvl="1" indent="-285750">
              <a:spcAft>
                <a:spcPts val="50"/>
              </a:spcAft>
              <a:buFont typeface="Arial" panose="020B0604020202020204" pitchFamily="34" charset="0"/>
              <a:buChar char="•"/>
              <a:defRPr/>
            </a:pPr>
            <a:r>
              <a:rPr lang="zh-CN" altLang="en-US" sz="1600" dirty="0">
                <a:solidFill>
                  <a:prstClr val="black"/>
                </a:solidFill>
                <a:cs typeface="+mn-ea"/>
                <a:sym typeface="+mn-lt"/>
              </a:rPr>
              <a:t>首先通过蒙特卡洛模拟，生成每一组期权参数下的定价结果，作为训练集和验证集</a:t>
            </a:r>
          </a:p>
          <a:p>
            <a:pPr marL="742950" lvl="1" indent="-285750">
              <a:spcAft>
                <a:spcPts val="50"/>
              </a:spcAft>
              <a:buFont typeface="Arial" panose="020B0604020202020204" pitchFamily="34" charset="0"/>
              <a:buChar char="•"/>
              <a:defRPr/>
            </a:pPr>
            <a:r>
              <a:rPr lang="zh-CN" altLang="en-US" sz="1600" dirty="0">
                <a:solidFill>
                  <a:prstClr val="black"/>
                </a:solidFill>
                <a:cs typeface="+mn-ea"/>
                <a:sym typeface="+mn-lt"/>
              </a:rPr>
              <a:t>再通过</a:t>
            </a:r>
            <a:r>
              <a:rPr lang="en-US" altLang="zh-CN" sz="1600" dirty="0">
                <a:solidFill>
                  <a:prstClr val="black"/>
                </a:solidFill>
                <a:cs typeface="+mn-ea"/>
                <a:sym typeface="+mn-lt"/>
              </a:rPr>
              <a:t> FCNN </a:t>
            </a:r>
            <a:r>
              <a:rPr lang="zh-CN" altLang="en-US" sz="1600" dirty="0">
                <a:solidFill>
                  <a:prstClr val="black"/>
                </a:solidFill>
                <a:cs typeface="+mn-ea"/>
                <a:sym typeface="+mn-lt"/>
              </a:rPr>
              <a:t>进行训练，激活函数选择</a:t>
            </a:r>
            <a:r>
              <a:rPr lang="en-US" altLang="zh-CN" sz="1600" dirty="0">
                <a:solidFill>
                  <a:prstClr val="black"/>
                </a:solidFill>
                <a:cs typeface="+mn-ea"/>
                <a:sym typeface="+mn-lt"/>
              </a:rPr>
              <a:t> ELU</a:t>
            </a:r>
            <a:r>
              <a:rPr lang="zh-CN" altLang="en-US" sz="1600" dirty="0">
                <a:solidFill>
                  <a:prstClr val="black"/>
                </a:solidFill>
                <a:cs typeface="+mn-ea"/>
                <a:sym typeface="+mn-lt"/>
              </a:rPr>
              <a:t>以确保二阶可微</a:t>
            </a:r>
          </a:p>
        </p:txBody>
      </p:sp>
      <p:sp>
        <p:nvSpPr>
          <p:cNvPr id="9" name="文本框 8"/>
          <p:cNvSpPr txBox="1"/>
          <p:nvPr/>
        </p:nvSpPr>
        <p:spPr>
          <a:xfrm>
            <a:off x="330780" y="3186921"/>
            <a:ext cx="1794164" cy="368300"/>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noProof="0" dirty="0">
                <a:solidFill>
                  <a:prstClr val="white"/>
                </a:solidFill>
                <a:cs typeface="+mn-ea"/>
                <a:sym typeface="+mn-lt"/>
              </a:rPr>
              <a:t>神经网络方法</a:t>
            </a:r>
          </a:p>
        </p:txBody>
      </p:sp>
      <p:pic>
        <p:nvPicPr>
          <p:cNvPr id="15" name="图片 14"/>
          <p:cNvPicPr>
            <a:picLocks noChangeAspect="1"/>
          </p:cNvPicPr>
          <p:nvPr/>
        </p:nvPicPr>
        <p:blipFill>
          <a:blip r:embed="rId2"/>
          <a:stretch>
            <a:fillRect/>
          </a:stretch>
        </p:blipFill>
        <p:spPr>
          <a:xfrm>
            <a:off x="3726436" y="4792136"/>
            <a:ext cx="3841750" cy="17551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30199" y="1161098"/>
            <a:ext cx="11752943" cy="5493812"/>
          </a:xfrm>
          <a:prstGeom prst="rect">
            <a:avLst/>
          </a:prstGeom>
          <a:noFill/>
          <a:ln w="19050">
            <a:solidFill>
              <a:srgbClr val="972022"/>
            </a:solidFill>
            <a:prstDash val="sysDash"/>
          </a:ln>
        </p:spPr>
        <p:txBody>
          <a:bodyPr wrap="square" rtlCol="0">
            <a:spAutoFit/>
          </a:bodyPr>
          <a:lstStyle/>
          <a:p>
            <a:pPr marL="285750" lvl="0" indent="-285750">
              <a:spcAft>
                <a:spcPts val="50"/>
              </a:spcAft>
              <a:buFont typeface="Arial" panose="020B0604020202020204" pitchFamily="34" charset="0"/>
              <a:buChar char="•"/>
              <a:defRPr/>
            </a:pPr>
            <a:r>
              <a:rPr lang="zh-CN" altLang="en-US" dirty="0"/>
              <a:t>障碍期权是指当标的资产价格路径穿越某一水平才会生效或者失效的期权</a:t>
            </a:r>
            <a:endParaRPr lang="en-US" altLang="zh-CN" dirty="0"/>
          </a:p>
          <a:p>
            <a:pPr marL="742950" lvl="1" indent="-285750">
              <a:spcAft>
                <a:spcPts val="50"/>
              </a:spcAft>
              <a:buFont typeface="Arial" panose="020B0604020202020204" pitchFamily="34" charset="0"/>
              <a:buChar char="•"/>
              <a:defRPr/>
            </a:pPr>
            <a:r>
              <a:rPr lang="zh-CN" altLang="en-US" dirty="0"/>
              <a:t>根据触发后失效或生效分为出局（</a:t>
            </a:r>
            <a:r>
              <a:rPr lang="en-US" altLang="zh-CN" dirty="0"/>
              <a:t>out</a:t>
            </a:r>
            <a:r>
              <a:rPr lang="zh-CN" altLang="en-US" dirty="0"/>
              <a:t>）和入局（</a:t>
            </a:r>
            <a:r>
              <a:rPr lang="en-US" altLang="zh-CN" dirty="0"/>
              <a:t>in</a:t>
            </a:r>
            <a:r>
              <a:rPr lang="zh-CN" altLang="en-US" dirty="0"/>
              <a:t>）</a:t>
            </a:r>
            <a:endParaRPr lang="en-US" altLang="zh-CN" dirty="0"/>
          </a:p>
          <a:p>
            <a:pPr marL="742950" lvl="1" indent="-285750">
              <a:spcAft>
                <a:spcPts val="50"/>
              </a:spcAft>
              <a:buFont typeface="Arial" panose="020B0604020202020204" pitchFamily="34" charset="0"/>
              <a:buChar char="•"/>
              <a:defRPr/>
            </a:pPr>
            <a:r>
              <a:rPr lang="zh-CN" altLang="en-US" dirty="0"/>
              <a:t>根据障碍水平与当前价格的大小关系分为向上（</a:t>
            </a:r>
            <a:r>
              <a:rPr lang="en-US" altLang="zh-CN" dirty="0"/>
              <a:t>up</a:t>
            </a:r>
            <a:r>
              <a:rPr lang="zh-CN" altLang="en-US" dirty="0"/>
              <a:t>）和向下（</a:t>
            </a:r>
            <a:r>
              <a:rPr lang="en-US" altLang="zh-CN" dirty="0"/>
              <a:t>down</a:t>
            </a:r>
            <a:r>
              <a:rPr lang="zh-CN" altLang="en-US" dirty="0"/>
              <a:t>）</a:t>
            </a:r>
          </a:p>
          <a:p>
            <a:pPr marL="285750" lvl="0" indent="-285750">
              <a:spcAft>
                <a:spcPts val="50"/>
              </a:spcAft>
              <a:buFont typeface="Arial" panose="020B0604020202020204" pitchFamily="34" charset="0"/>
              <a:buChar char="•"/>
              <a:defRPr/>
            </a:pPr>
            <a:r>
              <a:rPr lang="zh-CN" altLang="en-US" dirty="0"/>
              <a:t>由于障碍期权存在条件限制，其价格较普通期权便宜</a:t>
            </a:r>
            <a:endParaRPr lang="en-US" altLang="zh-CN" dirty="0"/>
          </a:p>
          <a:p>
            <a:pPr marL="285750" lvl="0" indent="-285750">
              <a:spcAft>
                <a:spcPts val="50"/>
              </a:spcAft>
              <a:buFont typeface="Arial" panose="020B0604020202020204" pitchFamily="34" charset="0"/>
              <a:buChar char="•"/>
              <a:defRPr/>
            </a:pPr>
            <a:r>
              <a:rPr lang="zh-CN" altLang="en-US" dirty="0">
                <a:solidFill>
                  <a:prstClr val="black"/>
                </a:solidFill>
                <a:cs typeface="+mn-ea"/>
                <a:sym typeface="+mn-lt"/>
              </a:rPr>
              <a:t>同一障碍价格之下：</a:t>
            </a:r>
            <a:r>
              <a:rPr kumimoji="0" lang="zh-CN" altLang="en-US" b="0" i="0" u="none" strike="noStrike" kern="1200" cap="none" spc="0" normalizeH="0" baseline="0" noProof="0" dirty="0">
                <a:ln>
                  <a:noFill/>
                </a:ln>
                <a:solidFill>
                  <a:prstClr val="black"/>
                </a:solidFill>
                <a:effectLst/>
                <a:uLnTx/>
                <a:uFillTx/>
                <a:cs typeface="+mn-ea"/>
                <a:sym typeface="+mn-lt"/>
              </a:rPr>
              <a:t>入局期权</a:t>
            </a:r>
            <a:r>
              <a:rPr kumimoji="0" lang="en-US" altLang="zh-CN" b="0" i="0" u="none" strike="noStrike" kern="1200" cap="none" spc="0" normalizeH="0" baseline="0" noProof="0" dirty="0">
                <a:ln>
                  <a:noFill/>
                </a:ln>
                <a:solidFill>
                  <a:prstClr val="black"/>
                </a:solidFill>
                <a:effectLst/>
                <a:uLnTx/>
                <a:uFillTx/>
                <a:cs typeface="+mn-ea"/>
                <a:sym typeface="+mn-lt"/>
              </a:rPr>
              <a:t>+</a:t>
            </a:r>
            <a:r>
              <a:rPr kumimoji="0" lang="zh-CN" altLang="en-US" b="0" i="0" u="none" strike="noStrike" kern="1200" cap="none" spc="0" normalizeH="0" baseline="0" noProof="0" dirty="0">
                <a:ln>
                  <a:noFill/>
                </a:ln>
                <a:solidFill>
                  <a:prstClr val="black"/>
                </a:solidFill>
                <a:effectLst/>
                <a:uLnTx/>
                <a:uFillTx/>
                <a:cs typeface="+mn-ea"/>
                <a:sym typeface="+mn-lt"/>
              </a:rPr>
              <a:t>出局期权 </a:t>
            </a:r>
            <a:r>
              <a:rPr kumimoji="0" lang="en-US" altLang="zh-CN" b="0" i="0" u="none" strike="noStrike" kern="1200" cap="none" spc="0" normalizeH="0" baseline="0" noProof="0" dirty="0">
                <a:ln>
                  <a:noFill/>
                </a:ln>
                <a:solidFill>
                  <a:prstClr val="black"/>
                </a:solidFill>
                <a:effectLst/>
                <a:uLnTx/>
                <a:uFillTx/>
                <a:cs typeface="+mn-ea"/>
                <a:sym typeface="+mn-lt"/>
              </a:rPr>
              <a:t>= </a:t>
            </a:r>
            <a:r>
              <a:rPr kumimoji="0" lang="zh-CN" altLang="en-US" b="0" i="0" u="none" strike="noStrike" kern="1200" cap="none" spc="0" normalizeH="0" baseline="0" noProof="0" dirty="0">
                <a:ln>
                  <a:noFill/>
                </a:ln>
                <a:solidFill>
                  <a:prstClr val="black"/>
                </a:solidFill>
                <a:effectLst/>
                <a:uLnTx/>
                <a:uFillTx/>
                <a:cs typeface="+mn-ea"/>
                <a:sym typeface="+mn-lt"/>
              </a:rPr>
              <a:t>普通期权（</a:t>
            </a:r>
            <a:r>
              <a:rPr kumimoji="0" lang="en-US" altLang="zh-CN" b="0" i="0" u="none" strike="noStrike" kern="1200" cap="none" spc="0" normalizeH="0" baseline="0" noProof="0" dirty="0">
                <a:ln>
                  <a:noFill/>
                </a:ln>
                <a:solidFill>
                  <a:prstClr val="black"/>
                </a:solidFill>
                <a:effectLst/>
                <a:uLnTx/>
                <a:uFillTx/>
                <a:cs typeface="+mn-ea"/>
                <a:sym typeface="+mn-lt"/>
              </a:rPr>
              <a:t>C</a:t>
            </a:r>
            <a:r>
              <a:rPr kumimoji="0" lang="en-US" altLang="zh-CN" sz="1200" b="0" i="1" u="none" strike="noStrike" kern="1200" cap="none" spc="0" normalizeH="0" baseline="0" noProof="0" dirty="0">
                <a:ln>
                  <a:noFill/>
                </a:ln>
                <a:solidFill>
                  <a:prstClr val="black"/>
                </a:solidFill>
                <a:effectLst/>
                <a:uLnTx/>
                <a:uFillTx/>
                <a:cs typeface="+mn-ea"/>
                <a:sym typeface="+mn-lt"/>
              </a:rPr>
              <a:t>ui</a:t>
            </a:r>
            <a:r>
              <a:rPr kumimoji="0" lang="en-US" altLang="zh-CN" b="0" i="0" u="none" strike="noStrike" kern="1200" cap="none" spc="0" normalizeH="0" baseline="0" noProof="0" dirty="0">
                <a:ln>
                  <a:noFill/>
                </a:ln>
                <a:solidFill>
                  <a:prstClr val="black"/>
                </a:solidFill>
                <a:effectLst/>
                <a:uLnTx/>
                <a:uFillTx/>
                <a:cs typeface="+mn-ea"/>
                <a:sym typeface="+mn-lt"/>
              </a:rPr>
              <a:t> + </a:t>
            </a:r>
            <a:r>
              <a:rPr kumimoji="0" lang="en-US" altLang="zh-CN" b="0" i="0" u="none" strike="noStrike" kern="1200" cap="none" spc="0" normalizeH="0" baseline="0" noProof="0" dirty="0" err="1">
                <a:ln>
                  <a:noFill/>
                </a:ln>
                <a:solidFill>
                  <a:prstClr val="black"/>
                </a:solidFill>
                <a:effectLst/>
                <a:uLnTx/>
                <a:uFillTx/>
                <a:cs typeface="+mn-ea"/>
                <a:sym typeface="+mn-lt"/>
              </a:rPr>
              <a:t>C</a:t>
            </a:r>
            <a:r>
              <a:rPr kumimoji="0" lang="en-US" altLang="zh-CN" sz="1200" b="0" i="1" u="none" strike="noStrike" kern="1200" cap="none" spc="0" normalizeH="0" baseline="0" noProof="0" dirty="0" err="1">
                <a:ln>
                  <a:noFill/>
                </a:ln>
                <a:solidFill>
                  <a:prstClr val="black"/>
                </a:solidFill>
                <a:effectLst/>
                <a:uLnTx/>
                <a:uFillTx/>
                <a:cs typeface="+mn-ea"/>
                <a:sym typeface="+mn-lt"/>
              </a:rPr>
              <a:t>uo</a:t>
            </a:r>
            <a:r>
              <a:rPr kumimoji="0" lang="en-US" altLang="zh-CN" sz="1400" b="0" i="0" u="none" strike="noStrike" kern="1200" cap="none" spc="0" normalizeH="0" baseline="0" noProof="0" dirty="0">
                <a:ln>
                  <a:noFill/>
                </a:ln>
                <a:solidFill>
                  <a:prstClr val="black"/>
                </a:solidFill>
                <a:effectLst/>
                <a:uLnTx/>
                <a:uFillTx/>
                <a:cs typeface="+mn-ea"/>
                <a:sym typeface="+mn-lt"/>
              </a:rPr>
              <a:t> </a:t>
            </a:r>
            <a:r>
              <a:rPr kumimoji="0" lang="en-US" altLang="zh-CN" b="0" i="0" u="none" strike="noStrike" kern="1200" cap="none" spc="0" normalizeH="0" baseline="0" noProof="0" dirty="0">
                <a:ln>
                  <a:noFill/>
                </a:ln>
                <a:solidFill>
                  <a:prstClr val="black"/>
                </a:solidFill>
                <a:effectLst/>
                <a:uLnTx/>
                <a:uFillTx/>
                <a:cs typeface="+mn-ea"/>
                <a:sym typeface="+mn-lt"/>
              </a:rPr>
              <a:t>= C</a:t>
            </a:r>
            <a:r>
              <a:rPr kumimoji="0" lang="zh-CN" altLang="en-US" b="0" i="0" u="none" strike="noStrike" kern="1200" cap="none" spc="0" normalizeH="0" baseline="0" noProof="0" dirty="0">
                <a:ln>
                  <a:noFill/>
                </a:ln>
                <a:solidFill>
                  <a:prstClr val="black"/>
                </a:solidFill>
                <a:effectLst/>
                <a:uLnTx/>
                <a:uFillTx/>
                <a:cs typeface="+mn-ea"/>
                <a:sym typeface="+mn-lt"/>
              </a:rPr>
              <a:t>）</a:t>
            </a:r>
            <a:endParaRPr kumimoji="0" lang="en-US" altLang="zh-CN" b="0" i="0" u="none" strike="noStrike" kern="1200" cap="none" spc="0" normalizeH="0" baseline="0" noProof="0" dirty="0">
              <a:ln>
                <a:noFill/>
              </a:ln>
              <a:solidFill>
                <a:prstClr val="black"/>
              </a:solidFill>
              <a:effectLst/>
              <a:uLnTx/>
              <a:uFillTx/>
              <a:cs typeface="+mn-ea"/>
              <a:sym typeface="+mn-lt"/>
            </a:endParaRPr>
          </a:p>
          <a:p>
            <a:pPr marL="285750" lvl="0" indent="-285750">
              <a:spcAft>
                <a:spcPts val="50"/>
              </a:spcAft>
              <a:buFont typeface="Arial" panose="020B0604020202020204" pitchFamily="34" charset="0"/>
              <a:buChar char="•"/>
              <a:defRPr/>
            </a:pPr>
            <a:endParaRPr lang="en-US" altLang="zh-CN" dirty="0">
              <a:solidFill>
                <a:prstClr val="black"/>
              </a:solidFill>
              <a:cs typeface="+mn-ea"/>
              <a:sym typeface="+mn-lt"/>
            </a:endParaRPr>
          </a:p>
          <a:p>
            <a:pPr marL="285750" lvl="0" indent="-285750">
              <a:spcAft>
                <a:spcPts val="50"/>
              </a:spcAft>
              <a:buFont typeface="Arial" panose="020B0604020202020204" pitchFamily="34" charset="0"/>
              <a:buChar char="•"/>
              <a:defRPr/>
            </a:pPr>
            <a:r>
              <a:rPr lang="zh-CN" altLang="en-US" dirty="0"/>
              <a:t>注：敲入、敲出机制的判定也与观察期的约定有关，通常分为</a:t>
            </a:r>
            <a:r>
              <a:rPr lang="zh-CN" altLang="en-US" b="1" dirty="0"/>
              <a:t>连续观察</a:t>
            </a:r>
            <a:r>
              <a:rPr lang="zh-CN" altLang="en-US" dirty="0"/>
              <a:t>、</a:t>
            </a:r>
            <a:r>
              <a:rPr lang="zh-CN" altLang="en-US" b="1" dirty="0"/>
              <a:t>每日观察</a:t>
            </a:r>
            <a:r>
              <a:rPr lang="zh-CN" altLang="en-US" dirty="0"/>
              <a:t>、</a:t>
            </a:r>
            <a:r>
              <a:rPr lang="zh-CN" altLang="en-US" b="1" dirty="0"/>
              <a:t>每月观察</a:t>
            </a:r>
            <a:r>
              <a:rPr lang="zh-CN" altLang="en-US" dirty="0"/>
              <a:t>以及</a:t>
            </a:r>
            <a:r>
              <a:rPr lang="zh-CN" altLang="en-US" b="1" dirty="0"/>
              <a:t>期末观察</a:t>
            </a:r>
            <a:r>
              <a:rPr lang="zh-CN" altLang="en-US" dirty="0"/>
              <a:t>。以“</a:t>
            </a:r>
            <a:r>
              <a:rPr lang="zh-CN" altLang="en-US" b="1" dirty="0"/>
              <a:t>每日观察</a:t>
            </a:r>
            <a:r>
              <a:rPr lang="zh-CN" altLang="en-US" dirty="0"/>
              <a:t>”为例，期权存续期内只要</a:t>
            </a:r>
            <a:r>
              <a:rPr lang="zh-CN" altLang="en-US" b="1" dirty="0"/>
              <a:t>某一天的标的资产收盘价格</a:t>
            </a:r>
            <a:r>
              <a:rPr lang="zh-CN" altLang="en-US" dirty="0"/>
              <a:t>达到了特定障碍水平即触发敲入或敲出机制。</a:t>
            </a:r>
            <a:endParaRPr lang="en-US" altLang="zh-CN" dirty="0"/>
          </a:p>
          <a:p>
            <a:pPr marL="285750" lvl="0" indent="-285750">
              <a:spcAft>
                <a:spcPts val="50"/>
              </a:spcAft>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障碍期权在</a:t>
            </a:r>
            <a:r>
              <a:rPr lang="en-US" altLang="zh-CN" sz="1600" dirty="0">
                <a:solidFill>
                  <a:prstClr val="black"/>
                </a:solidFill>
                <a:cs typeface="+mn-ea"/>
                <a:sym typeface="+mn-lt"/>
              </a:rPr>
              <a:t>BSM model </a:t>
            </a:r>
            <a:r>
              <a:rPr lang="zh-CN" altLang="en-US" sz="1600" dirty="0">
                <a:solidFill>
                  <a:prstClr val="black"/>
                </a:solidFill>
                <a:cs typeface="+mn-ea"/>
                <a:sym typeface="+mn-lt"/>
              </a:rPr>
              <a:t>的框架下可以得到如下形式的解析解（障碍水平为</a:t>
            </a:r>
            <a:r>
              <a:rPr lang="en-US" altLang="zh-CN" sz="1600" dirty="0">
                <a:solidFill>
                  <a:prstClr val="black"/>
                </a:solidFill>
                <a:cs typeface="+mn-ea"/>
                <a:sym typeface="+mn-lt"/>
              </a:rPr>
              <a:t>H</a:t>
            </a:r>
            <a:r>
              <a:rPr lang="zh-CN" altLang="en-US" sz="1600" dirty="0">
                <a:solidFill>
                  <a:prstClr val="black"/>
                </a:solidFill>
                <a:cs typeface="+mn-ea"/>
                <a:sym typeface="+mn-lt"/>
              </a:rPr>
              <a:t>）：</a:t>
            </a: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742950" lvl="1" indent="-285750">
              <a:spcAft>
                <a:spcPts val="50"/>
              </a:spcAft>
              <a:buFont typeface="Arial" panose="020B0604020202020204" pitchFamily="34" charset="0"/>
              <a:buChar char="•"/>
              <a:defRPr/>
            </a:pPr>
            <a:r>
              <a:rPr lang="en-US" altLang="zh-CN" sz="1600" dirty="0">
                <a:solidFill>
                  <a:prstClr val="black"/>
                </a:solidFill>
                <a:cs typeface="+mn-ea"/>
                <a:sym typeface="+mn-lt"/>
              </a:rPr>
              <a:t>If </a:t>
            </a:r>
            <a:r>
              <a:rPr lang="en-US" altLang="zh-CN" sz="1600" dirty="0">
                <a:solidFill>
                  <a:prstClr val="black"/>
                </a:solidFill>
                <a:latin typeface="Calibri" panose="020F0502020204030204" charset="0"/>
                <a:cs typeface="Calibri" panose="020F0502020204030204" charset="0"/>
                <a:sym typeface="+mn-lt"/>
              </a:rPr>
              <a:t> </a:t>
            </a:r>
            <a:r>
              <a:rPr lang="en-US" altLang="zh-CN" sz="1600" b="1" i="1" dirty="0">
                <a:solidFill>
                  <a:prstClr val="black"/>
                </a:solidFill>
                <a:cs typeface="Arial" panose="020B0604020202020204" pitchFamily="34" charset="0"/>
                <a:sym typeface="+mn-lt"/>
              </a:rPr>
              <a:t>H &lt; K</a:t>
            </a:r>
            <a:r>
              <a:rPr lang="en-US" altLang="zh-CN" sz="1600" b="1" dirty="0">
                <a:solidFill>
                  <a:prstClr val="black"/>
                </a:solidFill>
                <a:cs typeface="+mn-ea"/>
                <a:sym typeface="+mn-lt"/>
              </a:rPr>
              <a:t>:</a:t>
            </a:r>
            <a:endParaRPr lang="en-US" altLang="zh-CN" sz="1600" dirty="0">
              <a:solidFill>
                <a:prstClr val="black"/>
              </a:solidFill>
              <a:cs typeface="+mn-ea"/>
              <a:sym typeface="+mn-lt"/>
            </a:endParaRPr>
          </a:p>
          <a:p>
            <a:pPr marL="742950" lvl="1"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742950" lvl="1"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742950" lvl="1" indent="-285750">
              <a:spcAft>
                <a:spcPts val="50"/>
              </a:spcAft>
              <a:buFont typeface="Arial" panose="020B0604020202020204" pitchFamily="34" charset="0"/>
              <a:buChar char="•"/>
              <a:defRPr/>
            </a:pPr>
            <a:r>
              <a:rPr lang="en-US" altLang="zh-CN" sz="1600" dirty="0">
                <a:solidFill>
                  <a:prstClr val="black"/>
                </a:solidFill>
                <a:cs typeface="+mn-ea"/>
                <a:sym typeface="+mn-lt"/>
              </a:rPr>
              <a:t>if  </a:t>
            </a:r>
            <a:r>
              <a:rPr lang="en-US" altLang="zh-CN" sz="1600" b="1" i="1" dirty="0">
                <a:solidFill>
                  <a:prstClr val="black"/>
                </a:solidFill>
                <a:cs typeface="Calibri" panose="020F0502020204030204" charset="0"/>
                <a:sym typeface="+mn-lt"/>
              </a:rPr>
              <a:t>H </a:t>
            </a:r>
            <a:r>
              <a:rPr lang="en-US" altLang="zh-CN" sz="1600" b="1" i="1" dirty="0">
                <a:solidFill>
                  <a:prstClr val="black"/>
                </a:solidFill>
                <a:ea typeface="微软雅黑" panose="020B0503020204020204" pitchFamily="34" charset="-122"/>
                <a:cs typeface="Calibri" panose="020F0502020204030204" charset="0"/>
                <a:sym typeface="+mn-lt"/>
              </a:rPr>
              <a:t>≥ K</a:t>
            </a:r>
            <a:r>
              <a:rPr lang="zh-CN" altLang="en-US" sz="1600" b="1" dirty="0">
                <a:solidFill>
                  <a:prstClr val="black"/>
                </a:solidFill>
                <a:latin typeface="微软雅黑" panose="020B0503020204020204" pitchFamily="34" charset="-122"/>
                <a:ea typeface="微软雅黑" panose="020B0503020204020204" pitchFamily="34" charset="-122"/>
                <a:cs typeface="+mn-ea"/>
                <a:sym typeface="+mn-lt"/>
              </a:rPr>
              <a:t>：</a:t>
            </a:r>
            <a:endParaRPr lang="en-US" altLang="zh-CN" sz="1600" b="1" dirty="0">
              <a:solidFill>
                <a:prstClr val="black"/>
              </a:solidFill>
              <a:cs typeface="+mn-ea"/>
              <a:sym typeface="+mn-lt"/>
            </a:endParaRPr>
          </a:p>
          <a:p>
            <a:pPr marL="285750" lvl="0" indent="-285750">
              <a:spcAft>
                <a:spcPts val="50"/>
              </a:spcAft>
              <a:buFont typeface="Arial" panose="020B0604020202020204" pitchFamily="34" charset="0"/>
              <a:buChar char="•"/>
              <a:defRPr/>
            </a:pPr>
            <a:r>
              <a:rPr kumimoji="0" lang="en-US" altLang="zh-CN" sz="1600" b="0" i="0" u="none" strike="noStrike" kern="1200" cap="none" spc="0" normalizeH="0" baseline="0" noProof="0" dirty="0">
                <a:ln>
                  <a:noFill/>
                </a:ln>
                <a:solidFill>
                  <a:prstClr val="black"/>
                </a:solidFill>
                <a:effectLst/>
                <a:uLnTx/>
                <a:uFillTx/>
                <a:cs typeface="+mn-ea"/>
                <a:sym typeface="+mn-lt"/>
              </a:rPr>
              <a:t> </a:t>
            </a: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p:txBody>
      </p:sp>
      <p:pic>
        <p:nvPicPr>
          <p:cNvPr id="7" name="图片 6"/>
          <p:cNvPicPr>
            <a:picLocks noChangeAspect="1"/>
          </p:cNvPicPr>
          <p:nvPr/>
        </p:nvPicPr>
        <p:blipFill>
          <a:blip r:embed="rId2"/>
          <a:stretch>
            <a:fillRect/>
          </a:stretch>
        </p:blipFill>
        <p:spPr>
          <a:xfrm>
            <a:off x="2207203" y="4854431"/>
            <a:ext cx="9312910" cy="944880"/>
          </a:xfrm>
          <a:prstGeom prst="rect">
            <a:avLst/>
          </a:prstGeom>
        </p:spPr>
      </p:pic>
      <p:sp>
        <p:nvSpPr>
          <p:cNvPr id="2" name="标题 1"/>
          <p:cNvSpPr>
            <a:spLocks noGrp="1"/>
          </p:cNvSpPr>
          <p:nvPr>
            <p:ph type="title"/>
          </p:nvPr>
        </p:nvSpPr>
        <p:spPr/>
        <p:txBody>
          <a:bodyPr/>
          <a:lstStyle/>
          <a:p>
            <a:pPr algn="l">
              <a:lnSpc>
                <a:spcPct val="100000"/>
              </a:lnSpc>
              <a:spcAft>
                <a:spcPts val="50"/>
              </a:spcAft>
              <a:buClrTx/>
              <a:buSzTx/>
              <a:buFontTx/>
            </a:pPr>
            <a:r>
              <a:rPr lang="zh-CN" altLang="en-US" dirty="0">
                <a:latin typeface="+mn-lt"/>
                <a:ea typeface="+mn-ea"/>
                <a:cs typeface="+mn-ea"/>
                <a:sym typeface="+mn-lt"/>
              </a:rPr>
              <a:t>奇异期权</a:t>
            </a:r>
          </a:p>
        </p:txBody>
      </p:sp>
      <p:sp>
        <p:nvSpPr>
          <p:cNvPr id="5" name="文本框 4"/>
          <p:cNvSpPr txBox="1"/>
          <p:nvPr/>
        </p:nvSpPr>
        <p:spPr>
          <a:xfrm>
            <a:off x="330201" y="791766"/>
            <a:ext cx="1794164"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障碍期权</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6" name="灯片编号占位符 5"/>
          <p:cNvSpPr>
            <a:spLocks noGrp="1"/>
          </p:cNvSpPr>
          <p:nvPr>
            <p:ph type="sldNum" sz="quarter" idx="12"/>
          </p:nvPr>
        </p:nvSpPr>
        <p:spPr/>
        <p:txBody>
          <a:bodyPr/>
          <a:lstStyle/>
          <a:p>
            <a:fld id="{1EA6C56D-0CE0-47FB-86BA-7B1B4E55B176}" type="slidenum">
              <a:rPr lang="zh-CN" altLang="en-US" smtClean="0"/>
              <a:t>43</a:t>
            </a:fld>
            <a:endParaRPr lang="zh-CN" altLang="en-US" dirty="0"/>
          </a:p>
        </p:txBody>
      </p:sp>
      <p:pic>
        <p:nvPicPr>
          <p:cNvPr id="3" name="图片 2"/>
          <p:cNvPicPr>
            <a:picLocks noChangeAspect="1"/>
          </p:cNvPicPr>
          <p:nvPr/>
        </p:nvPicPr>
        <p:blipFill>
          <a:blip r:embed="rId3"/>
          <a:srcRect t="24802" b="-10870"/>
          <a:stretch>
            <a:fillRect/>
          </a:stretch>
        </p:blipFill>
        <p:spPr>
          <a:xfrm>
            <a:off x="2124075" y="4191635"/>
            <a:ext cx="6986905" cy="522605"/>
          </a:xfrm>
          <a:prstGeom prst="rect">
            <a:avLst/>
          </a:prstGeom>
        </p:spPr>
      </p:pic>
      <p:pic>
        <p:nvPicPr>
          <p:cNvPr id="11" name="图片 10"/>
          <p:cNvPicPr>
            <a:picLocks noChangeAspect="1"/>
          </p:cNvPicPr>
          <p:nvPr/>
        </p:nvPicPr>
        <p:blipFill>
          <a:blip r:embed="rId4"/>
          <a:srcRect t="11939" b="10722"/>
          <a:stretch>
            <a:fillRect/>
          </a:stretch>
        </p:blipFill>
        <p:spPr>
          <a:xfrm>
            <a:off x="2124075" y="5939502"/>
            <a:ext cx="5287010" cy="645795"/>
          </a:xfrm>
          <a:prstGeom prst="rect">
            <a:avLst/>
          </a:prstGeom>
        </p:spPr>
      </p:pic>
      <p:pic>
        <p:nvPicPr>
          <p:cNvPr id="13" name="图片 12"/>
          <p:cNvPicPr>
            <a:picLocks noChangeAspect="1"/>
          </p:cNvPicPr>
          <p:nvPr/>
        </p:nvPicPr>
        <p:blipFill>
          <a:blip r:embed="rId5"/>
          <a:stretch>
            <a:fillRect/>
          </a:stretch>
        </p:blipFill>
        <p:spPr>
          <a:xfrm>
            <a:off x="7850595" y="5870200"/>
            <a:ext cx="2286000" cy="774700"/>
          </a:xfrm>
          <a:prstGeom prst="rect">
            <a:avLst/>
          </a:prstGeom>
        </p:spPr>
      </p:pic>
      <p:sp>
        <p:nvSpPr>
          <p:cNvPr id="8" name="AutoShape 2" descr="Barrier option | The Financial Engine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00000"/>
              </a:lnSpc>
              <a:spcAft>
                <a:spcPts val="50"/>
              </a:spcAft>
              <a:buClrTx/>
              <a:buSzTx/>
              <a:buFontTx/>
            </a:pPr>
            <a:r>
              <a:rPr lang="zh-CN" altLang="en-US" dirty="0">
                <a:latin typeface="+mn-lt"/>
                <a:ea typeface="+mn-ea"/>
                <a:cs typeface="+mn-ea"/>
                <a:sym typeface="+mn-lt"/>
              </a:rPr>
              <a:t>奇异期权</a:t>
            </a:r>
          </a:p>
        </p:txBody>
      </p:sp>
      <p:sp>
        <p:nvSpPr>
          <p:cNvPr id="5" name="文本框 4"/>
          <p:cNvSpPr txBox="1"/>
          <p:nvPr/>
        </p:nvSpPr>
        <p:spPr>
          <a:xfrm>
            <a:off x="330201" y="791766"/>
            <a:ext cx="1794164"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障碍期权（续）</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文本框 7"/>
          <p:cNvSpPr txBox="1"/>
          <p:nvPr/>
        </p:nvSpPr>
        <p:spPr>
          <a:xfrm>
            <a:off x="330200" y="1161098"/>
            <a:ext cx="11531600" cy="3188052"/>
          </a:xfrm>
          <a:prstGeom prst="rect">
            <a:avLst/>
          </a:prstGeom>
          <a:noFill/>
          <a:ln w="19050">
            <a:solidFill>
              <a:srgbClr val="972022"/>
            </a:solidFill>
            <a:prstDash val="sysDash"/>
          </a:ln>
        </p:spPr>
        <p:txBody>
          <a:bodyPr wrap="square" rtlCol="0">
            <a:spAutoFit/>
          </a:bodyPr>
          <a:lstStyle/>
          <a:p>
            <a:pPr marL="285750" lvl="0" indent="-285750">
              <a:spcAft>
                <a:spcPts val="50"/>
              </a:spcAft>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cs typeface="+mn-ea"/>
                <a:sym typeface="+mn-lt"/>
              </a:rPr>
              <a:t>障碍期权也可以用二叉树或者三叉树进行定价</a:t>
            </a: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742950" lvl="1" indent="-285750">
              <a:spcAft>
                <a:spcPts val="50"/>
              </a:spcAft>
              <a:buFont typeface="Arial" panose="020B0604020202020204" pitchFamily="34" charset="0"/>
              <a:buChar char="•"/>
              <a:defRPr/>
            </a:pPr>
            <a:r>
              <a:rPr lang="zh-CN" altLang="en-US" sz="1600" noProof="0" dirty="0">
                <a:solidFill>
                  <a:prstClr val="black"/>
                </a:solidFill>
                <a:cs typeface="+mn-ea"/>
                <a:sym typeface="+mn-lt"/>
              </a:rPr>
              <a:t>找出所有触及敲入障碍（未触及敲出障碍）的路径，按照风险中性概率计算期权的期望价值并折现到现期</a:t>
            </a:r>
            <a:endParaRPr lang="en-US" altLang="zh-CN" sz="1600" noProof="0" dirty="0">
              <a:solidFill>
                <a:prstClr val="black"/>
              </a:solidFill>
              <a:cs typeface="+mn-ea"/>
              <a:sym typeface="+mn-lt"/>
            </a:endParaRPr>
          </a:p>
          <a:p>
            <a:pPr marL="742950" lvl="1" indent="-285750">
              <a:spcAft>
                <a:spcPts val="50"/>
              </a:spcAft>
              <a:buFont typeface="Arial" panose="020B0604020202020204" pitchFamily="34" charset="0"/>
              <a:buChar char="•"/>
              <a:defRPr/>
            </a:pPr>
            <a:r>
              <a:rPr lang="zh-CN" altLang="en-US" sz="1600" noProof="0" dirty="0">
                <a:solidFill>
                  <a:prstClr val="black"/>
                </a:solidFill>
                <a:cs typeface="+mn-ea"/>
                <a:sym typeface="+mn-lt"/>
              </a:rPr>
              <a:t>触及障碍水平的概率可以按照下列公式进行计算：</a:t>
            </a:r>
            <a:endParaRPr lang="en-US" altLang="zh-CN" sz="1600" noProof="0" dirty="0">
              <a:solidFill>
                <a:prstClr val="black"/>
              </a:solidFill>
              <a:cs typeface="+mn-ea"/>
              <a:sym typeface="+mn-lt"/>
            </a:endParaRPr>
          </a:p>
          <a:p>
            <a:pPr marL="742950" lvl="1"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742950" lvl="1" indent="-285750">
              <a:spcAft>
                <a:spcPts val="50"/>
              </a:spcAft>
              <a:buFont typeface="Arial" panose="020B0604020202020204" pitchFamily="34" charset="0"/>
              <a:buChar char="•"/>
              <a:defRPr/>
            </a:pPr>
            <a:endParaRPr lang="en-US" altLang="zh-CN" sz="1600" noProof="0" dirty="0">
              <a:solidFill>
                <a:prstClr val="black"/>
              </a:solidFill>
              <a:cs typeface="+mn-ea"/>
              <a:sym typeface="+mn-lt"/>
            </a:endParaRPr>
          </a:p>
          <a:p>
            <a:pPr marL="742950" lvl="1"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742950" lvl="1" indent="-285750">
              <a:spcAft>
                <a:spcPts val="50"/>
              </a:spcAft>
              <a:buFont typeface="Arial" panose="020B0604020202020204" pitchFamily="34" charset="0"/>
              <a:buChar char="•"/>
              <a:defRPr/>
            </a:pPr>
            <a:endParaRPr lang="en-US" altLang="zh-CN" sz="1600" noProof="0" dirty="0">
              <a:solidFill>
                <a:prstClr val="black"/>
              </a:solidFill>
              <a:cs typeface="+mn-ea"/>
              <a:sym typeface="+mn-lt"/>
            </a:endParaRPr>
          </a:p>
          <a:p>
            <a:pPr marL="742950" lvl="1"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742950" lvl="1" indent="-285750">
              <a:spcAft>
                <a:spcPts val="50"/>
              </a:spcAft>
              <a:buFont typeface="Arial" panose="020B0604020202020204" pitchFamily="34" charset="0"/>
              <a:buChar char="•"/>
              <a:defRPr/>
            </a:pPr>
            <a:endParaRPr lang="en-US" altLang="zh-CN" sz="1600" noProof="0" dirty="0">
              <a:solidFill>
                <a:prstClr val="black"/>
              </a:solidFill>
              <a:cs typeface="+mn-ea"/>
              <a:sym typeface="+mn-lt"/>
            </a:endParaRPr>
          </a:p>
          <a:p>
            <a:pPr marL="742950" lvl="1"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742950" lvl="1" indent="-285750">
              <a:spcAft>
                <a:spcPts val="50"/>
              </a:spcAft>
              <a:buFont typeface="Arial" panose="020B0604020202020204" pitchFamily="34" charset="0"/>
              <a:buChar char="•"/>
              <a:defRPr/>
            </a:pPr>
            <a:endParaRPr lang="en-US" altLang="zh-CN" sz="1600" noProof="0" dirty="0">
              <a:solidFill>
                <a:prstClr val="black"/>
              </a:solidFill>
              <a:cs typeface="+mn-ea"/>
              <a:sym typeface="+mn-lt"/>
            </a:endParaRPr>
          </a:p>
          <a:p>
            <a:pPr marL="742950" lvl="1" indent="-285750">
              <a:spcAft>
                <a:spcPts val="50"/>
              </a:spcAft>
              <a:buFont typeface="Arial" panose="020B0604020202020204" pitchFamily="34" charset="0"/>
              <a:buChar char="•"/>
              <a:defRPr/>
            </a:pPr>
            <a:endParaRPr lang="en-US" altLang="zh-CN" sz="1600" noProof="0" dirty="0">
              <a:solidFill>
                <a:prstClr val="black"/>
              </a:solidFill>
              <a:cs typeface="+mn-ea"/>
              <a:sym typeface="+mn-lt"/>
            </a:endParaRPr>
          </a:p>
        </p:txBody>
      </p:sp>
      <p:pic>
        <p:nvPicPr>
          <p:cNvPr id="19" name="图片 18"/>
          <p:cNvPicPr>
            <a:picLocks noChangeAspect="1"/>
          </p:cNvPicPr>
          <p:nvPr/>
        </p:nvPicPr>
        <p:blipFill rotWithShape="1">
          <a:blip r:embed="rId2"/>
          <a:srcRect l="25650" r="26172"/>
          <a:stretch>
            <a:fillRect/>
          </a:stretch>
        </p:blipFill>
        <p:spPr>
          <a:xfrm>
            <a:off x="828633" y="3126428"/>
            <a:ext cx="4322618" cy="1012626"/>
          </a:xfrm>
          <a:prstGeom prst="rect">
            <a:avLst/>
          </a:prstGeom>
        </p:spPr>
      </p:pic>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3078" y="4552497"/>
            <a:ext cx="3672840" cy="2151380"/>
          </a:xfrm>
          <a:prstGeom prst="rect">
            <a:avLst/>
          </a:prstGeom>
        </p:spPr>
      </p:pic>
      <p:sp>
        <p:nvSpPr>
          <p:cNvPr id="4" name="矩形 3"/>
          <p:cNvSpPr/>
          <p:nvPr/>
        </p:nvSpPr>
        <p:spPr>
          <a:xfrm>
            <a:off x="6426563" y="4552497"/>
            <a:ext cx="685800" cy="187325"/>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t="12244" r="-182"/>
          <a:stretch>
            <a:fillRect/>
          </a:stretch>
        </p:blipFill>
        <p:spPr>
          <a:xfrm>
            <a:off x="1175657" y="4410384"/>
            <a:ext cx="4112351" cy="2435605"/>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653142" y="2091077"/>
                <a:ext cx="7768361" cy="11179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𝑝</m:t>
                          </m:r>
                        </m:e>
                        <m:sup>
                          <m:r>
                            <a:rPr lang="zh-CN" altLang="en-US" i="1">
                              <a:latin typeface="Cambria Math" panose="02040503050406030204" pitchFamily="18" charset="0"/>
                            </a:rPr>
                            <m:t>𝐻</m:t>
                          </m:r>
                        </m:sup>
                      </m:sSup>
                      <m:r>
                        <a:rPr lang="zh-CN" altLang="en-US" i="0">
                          <a:latin typeface="Cambria Math" panose="02040503050406030204" pitchFamily="18" charset="0"/>
                        </a:rPr>
                        <m:t>(</m:t>
                      </m:r>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𝑛</m:t>
                      </m:r>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i="0">
                                  <a:latin typeface="Cambria Math" panose="02040503050406030204" pitchFamily="18" charset="0"/>
                                </a:rPr>
                                <m:t>&amp;</m:t>
                              </m:r>
                              <m:r>
                                <a:rPr lang="zh-CN" altLang="en-US" i="1">
                                  <a:latin typeface="Cambria Math" panose="02040503050406030204" pitchFamily="18" charset="0"/>
                                </a:rPr>
                                <m:t>𝑒𝑥</m:t>
                              </m:r>
                              <m:func>
                                <m:funcPr>
                                  <m:ctrlPr>
                                    <a:rPr lang="zh-CN" altLang="en-US" i="1">
                                      <a:latin typeface="Cambria Math" panose="02040503050406030204" pitchFamily="18" charset="0"/>
                                    </a:rPr>
                                  </m:ctrlPr>
                                </m:funcPr>
                                <m:fName>
                                  <m:r>
                                    <a:rPr lang="zh-CN" altLang="en-US" i="1">
                                      <a:latin typeface="Cambria Math" panose="02040503050406030204" pitchFamily="18" charset="0"/>
                                    </a:rPr>
                                    <m:t>𝑝</m:t>
                                  </m:r>
                                </m:fName>
                                <m:e>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0">
                                              <a:latin typeface="Cambria Math" panose="02040503050406030204" pitchFamily="18" charset="0"/>
                                            </a:rPr>
                                            <m:t>−2</m:t>
                                          </m:r>
                                        </m:num>
                                        <m:den>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i="0">
                                                  <a:latin typeface="Cambria Math" panose="02040503050406030204" pitchFamily="18" charset="0"/>
                                                </a:rPr>
                                                <m:t>2</m:t>
                                              </m:r>
                                            </m:sup>
                                          </m:sSup>
                                          <m:r>
                                            <a:rPr lang="zh-CN" altLang="en-US" i="1">
                                              <a:latin typeface="Cambria Math" panose="02040503050406030204" pitchFamily="18" charset="0"/>
                                            </a:rPr>
                                            <m:t>𝑛</m:t>
                                          </m:r>
                                          <m:r>
                                            <m:rPr>
                                              <m:sty m:val="p"/>
                                            </m:rPr>
                                            <a:rPr lang="zh-CN" altLang="en-US" i="0">
                                              <a:latin typeface="Cambria Math" panose="02040503050406030204" pitchFamily="18" charset="0"/>
                                            </a:rPr>
                                            <m:t>Δ</m:t>
                                          </m:r>
                                          <m:r>
                                            <a:rPr lang="zh-CN" altLang="en-US" i="1">
                                              <a:latin typeface="Cambria Math" panose="02040503050406030204" pitchFamily="18" charset="0"/>
                                            </a:rPr>
                                            <m:t>𝑡</m:t>
                                          </m:r>
                                        </m:den>
                                      </m:f>
                                      <m:d>
                                        <m:dPr>
                                          <m:begChr m:val="|"/>
                                          <m:endChr m:val="|"/>
                                          <m:ctrlPr>
                                            <a:rPr lang="zh-CN" altLang="en-US" i="1">
                                              <a:latin typeface="Cambria Math" panose="02040503050406030204" pitchFamily="18" charset="0"/>
                                            </a:rPr>
                                          </m:ctrlPr>
                                        </m:dPr>
                                        <m:e>
                                          <m:r>
                                            <m:rPr>
                                              <m:sty m:val="p"/>
                                            </m:rPr>
                                            <a:rPr lang="zh-CN" altLang="en-US" i="0">
                                              <a:latin typeface="Cambria Math" panose="02040503050406030204" pitchFamily="18" charset="0"/>
                                            </a:rPr>
                                            <m:t>l</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n</m:t>
                                              </m:r>
                                            </m:fName>
                                            <m:e>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𝑆</m:t>
                                                      </m:r>
                                                    </m:num>
                                                    <m:den>
                                                      <m:r>
                                                        <a:rPr lang="zh-CN" altLang="en-US" i="1">
                                                          <a:latin typeface="Cambria Math" panose="02040503050406030204" pitchFamily="18" charset="0"/>
                                                        </a:rPr>
                                                        <m:t>𝐻</m:t>
                                                      </m:r>
                                                    </m:den>
                                                  </m:f>
                                                </m:e>
                                              </m:d>
                                            </m:e>
                                          </m:func>
                                          <m:r>
                                            <m:rPr>
                                              <m:sty m:val="p"/>
                                            </m:rPr>
                                            <a:rPr lang="zh-CN" altLang="en-US" i="0">
                                              <a:latin typeface="Cambria Math" panose="02040503050406030204" pitchFamily="18" charset="0"/>
                                            </a:rPr>
                                            <m:t>l</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n</m:t>
                                              </m:r>
                                            </m:fName>
                                            <m:e>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𝑆</m:t>
                                                      </m:r>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i="1">
                                                              <a:latin typeface="Cambria Math" panose="02040503050406030204" pitchFamily="18" charset="0"/>
                                                            </a:rPr>
                                                            <m:t>𝑖</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𝑑</m:t>
                                                          </m:r>
                                                        </m:e>
                                                        <m:sup>
                                                          <m:r>
                                                            <a:rPr lang="zh-CN" altLang="en-US" i="1">
                                                              <a:latin typeface="Cambria Math" panose="02040503050406030204" pitchFamily="18" charset="0"/>
                                                            </a:rPr>
                                                            <m:t>𝑛</m:t>
                                                          </m:r>
                                                          <m:r>
                                                            <a:rPr lang="zh-CN" altLang="en-US" i="0">
                                                              <a:latin typeface="Cambria Math" panose="02040503050406030204" pitchFamily="18" charset="0"/>
                                                            </a:rPr>
                                                            <m:t>−</m:t>
                                                          </m:r>
                                                          <m:r>
                                                            <a:rPr lang="zh-CN" altLang="en-US" i="1">
                                                              <a:latin typeface="Cambria Math" panose="02040503050406030204" pitchFamily="18" charset="0"/>
                                                            </a:rPr>
                                                            <m:t>𝑖</m:t>
                                                          </m:r>
                                                        </m:sup>
                                                      </m:sSup>
                                                    </m:num>
                                                    <m:den>
                                                      <m:r>
                                                        <a:rPr lang="zh-CN" altLang="en-US" i="1">
                                                          <a:latin typeface="Cambria Math" panose="02040503050406030204" pitchFamily="18" charset="0"/>
                                                        </a:rPr>
                                                        <m:t>𝐻</m:t>
                                                      </m:r>
                                                    </m:den>
                                                  </m:f>
                                                </m:e>
                                              </m:d>
                                            </m:e>
                                          </m:func>
                                        </m:e>
                                      </m:d>
                                    </m:e>
                                  </m:d>
                                </m:e>
                              </m:func>
                              <m:r>
                                <a:rPr lang="zh-CN" altLang="en-US" i="0">
                                  <a:latin typeface="Cambria Math" panose="02040503050406030204" pitchFamily="18" charset="0"/>
                                </a:rPr>
                                <m:t>    &amp;&amp;</m:t>
                              </m:r>
                              <m:r>
                                <m:rPr>
                                  <m:nor/>
                                </m:rPr>
                                <a:rPr lang="zh-CN" altLang="en-US" i="1">
                                  <a:latin typeface="Cambria Math" panose="02040503050406030204" pitchFamily="18" charset="0"/>
                                </a:rPr>
                                <m:t> </m:t>
                              </m:r>
                              <m:r>
                                <m:rPr>
                                  <m:nor/>
                                </m:rPr>
                                <a:rPr lang="zh-CN" altLang="en-US" i="1">
                                  <a:latin typeface="Cambria Math" panose="02040503050406030204" pitchFamily="18" charset="0"/>
                                </a:rPr>
                                <m:t>when</m:t>
                              </m:r>
                              <m:r>
                                <m:rPr>
                                  <m:nor/>
                                </m:rPr>
                                <a:rPr lang="zh-CN" altLang="en-US" i="1">
                                  <a:latin typeface="Cambria Math" panose="02040503050406030204" pitchFamily="18" charset="0"/>
                                </a:rPr>
                                <m:t> </m:t>
                              </m:r>
                              <m:r>
                                <a:rPr lang="zh-CN" altLang="en-US" i="1">
                                  <a:latin typeface="Cambria Math" panose="02040503050406030204" pitchFamily="18" charset="0"/>
                                </a:rPr>
                                <m:t>𝑆</m:t>
                              </m:r>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i="1">
                                      <a:latin typeface="Cambria Math" panose="02040503050406030204" pitchFamily="18" charset="0"/>
                                    </a:rPr>
                                    <m:t>𝑖</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𝑑</m:t>
                                  </m:r>
                                </m:e>
                                <m:sup>
                                  <m:r>
                                    <a:rPr lang="zh-CN" altLang="en-US" i="1">
                                      <a:latin typeface="Cambria Math" panose="02040503050406030204" pitchFamily="18" charset="0"/>
                                    </a:rPr>
                                    <m:t>𝑛</m:t>
                                  </m:r>
                                  <m:r>
                                    <a:rPr lang="zh-CN" altLang="en-US" i="0">
                                      <a:latin typeface="Cambria Math" panose="02040503050406030204" pitchFamily="18" charset="0"/>
                                    </a:rPr>
                                    <m:t>−</m:t>
                                  </m:r>
                                  <m:r>
                                    <a:rPr lang="zh-CN" altLang="en-US" i="1">
                                      <a:latin typeface="Cambria Math" panose="02040503050406030204" pitchFamily="18" charset="0"/>
                                    </a:rPr>
                                    <m:t>𝑖</m:t>
                                  </m:r>
                                </m:sup>
                              </m:sSup>
                              <m:r>
                                <a:rPr lang="zh-CN" altLang="en-US" i="0">
                                  <a:latin typeface="Cambria Math" panose="02040503050406030204" pitchFamily="18" charset="0"/>
                                </a:rPr>
                                <m:t>&lt;</m:t>
                              </m:r>
                              <m:r>
                                <a:rPr lang="zh-CN" altLang="en-US" i="1">
                                  <a:latin typeface="Cambria Math" panose="02040503050406030204" pitchFamily="18" charset="0"/>
                                </a:rPr>
                                <m:t>𝐻</m:t>
                              </m:r>
                            </m:e>
                            <m:e>
                              <m:r>
                                <a:rPr lang="zh-CN" altLang="en-US" i="0">
                                  <a:latin typeface="Cambria Math" panose="02040503050406030204" pitchFamily="18" charset="0"/>
                                </a:rPr>
                                <m:t>&amp;1    &amp;&amp;</m:t>
                              </m:r>
                              <m:r>
                                <m:rPr>
                                  <m:nor/>
                                </m:rPr>
                                <a:rPr lang="zh-CN" altLang="en-US" i="1">
                                  <a:latin typeface="Cambria Math" panose="02040503050406030204" pitchFamily="18" charset="0"/>
                                </a:rPr>
                                <m:t> </m:t>
                              </m:r>
                              <m:r>
                                <m:rPr>
                                  <m:nor/>
                                </m:rPr>
                                <a:rPr lang="zh-CN" altLang="en-US" i="1">
                                  <a:latin typeface="Cambria Math" panose="02040503050406030204" pitchFamily="18" charset="0"/>
                                </a:rPr>
                                <m:t>when</m:t>
                              </m:r>
                              <m:r>
                                <m:rPr>
                                  <m:nor/>
                                </m:rPr>
                                <a:rPr lang="zh-CN" altLang="en-US" i="1">
                                  <a:latin typeface="Cambria Math" panose="02040503050406030204" pitchFamily="18" charset="0"/>
                                </a:rPr>
                                <m:t> </m:t>
                              </m:r>
                              <m:r>
                                <a:rPr lang="zh-CN" altLang="en-US" i="1">
                                  <a:latin typeface="Cambria Math" panose="02040503050406030204" pitchFamily="18" charset="0"/>
                                </a:rPr>
                                <m:t>𝑆</m:t>
                              </m:r>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i="1">
                                      <a:latin typeface="Cambria Math" panose="02040503050406030204" pitchFamily="18" charset="0"/>
                                    </a:rPr>
                                    <m:t>𝑖</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𝑑</m:t>
                                  </m:r>
                                </m:e>
                                <m:sup>
                                  <m:r>
                                    <a:rPr lang="zh-CN" altLang="en-US" i="1">
                                      <a:latin typeface="Cambria Math" panose="02040503050406030204" pitchFamily="18" charset="0"/>
                                    </a:rPr>
                                    <m:t>𝑛</m:t>
                                  </m:r>
                                  <m:r>
                                    <a:rPr lang="zh-CN" altLang="en-US" i="0">
                                      <a:latin typeface="Cambria Math" panose="02040503050406030204" pitchFamily="18" charset="0"/>
                                    </a:rPr>
                                    <m:t>−</m:t>
                                  </m:r>
                                  <m:r>
                                    <a:rPr lang="zh-CN" altLang="en-US" i="1">
                                      <a:latin typeface="Cambria Math" panose="02040503050406030204" pitchFamily="18" charset="0"/>
                                    </a:rPr>
                                    <m:t>𝑖</m:t>
                                  </m:r>
                                </m:sup>
                              </m:sSup>
                              <m:r>
                                <a:rPr lang="zh-CN" altLang="en-US" i="0">
                                  <a:latin typeface="Cambria Math" panose="02040503050406030204" pitchFamily="18" charset="0"/>
                                </a:rPr>
                                <m:t>≥</m:t>
                              </m:r>
                              <m:r>
                                <a:rPr lang="zh-CN" altLang="en-US" i="1">
                                  <a:latin typeface="Cambria Math" panose="02040503050406030204" pitchFamily="18" charset="0"/>
                                </a:rPr>
                                <m:t>𝐻</m:t>
                              </m:r>
                            </m:e>
                          </m:eqArr>
                        </m:e>
                      </m: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653142" y="2091077"/>
                <a:ext cx="7768361" cy="1117998"/>
              </a:xfrm>
              <a:prstGeom prst="rect">
                <a:avLst/>
              </a:prstGeom>
              <a:blipFill rotWithShape="1">
                <a:blip r:embed="rId5"/>
                <a:stretch>
                  <a:fillRect l="-5" t="-2" r="2" b="38"/>
                </a:stretch>
              </a:blipFill>
            </p:spPr>
            <p:txBody>
              <a:bodyPr/>
              <a:lstStyle/>
              <a:p>
                <a:r>
                  <a:rPr lang="zh-CN" altLang="en-US">
                    <a:noFill/>
                  </a:rPr>
                  <a:t> </a:t>
                </a: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00000"/>
              </a:lnSpc>
              <a:spcAft>
                <a:spcPts val="50"/>
              </a:spcAft>
              <a:buClrTx/>
              <a:buSzTx/>
              <a:buFontTx/>
            </a:pPr>
            <a:r>
              <a:rPr lang="zh-CN" altLang="en-US" dirty="0">
                <a:latin typeface="+mn-lt"/>
                <a:ea typeface="+mn-ea"/>
                <a:cs typeface="+mn-ea"/>
                <a:sym typeface="+mn-lt"/>
              </a:rPr>
              <a:t>奇异期权</a:t>
            </a:r>
          </a:p>
        </p:txBody>
      </p:sp>
      <p:sp>
        <p:nvSpPr>
          <p:cNvPr id="4" name="文本框 3"/>
          <p:cNvSpPr txBox="1"/>
          <p:nvPr/>
        </p:nvSpPr>
        <p:spPr>
          <a:xfrm>
            <a:off x="330200" y="1161098"/>
            <a:ext cx="11531600" cy="4344779"/>
          </a:xfrm>
          <a:prstGeom prst="rect">
            <a:avLst/>
          </a:prstGeom>
          <a:noFill/>
          <a:ln w="19050">
            <a:solidFill>
              <a:srgbClr val="972022"/>
            </a:solidFill>
            <a:prstDash val="sysDash"/>
          </a:ln>
        </p:spPr>
        <p:txBody>
          <a:bodyPr wrap="square" rtlCol="0">
            <a:spAutoFit/>
          </a:bodyPr>
          <a:lstStyle/>
          <a:p>
            <a:pPr lvl="0">
              <a:spcAft>
                <a:spcPts val="50"/>
              </a:spcAft>
              <a:defRPr/>
            </a:pPr>
            <a:endParaRPr lang="en-US" altLang="zh-CN" dirty="0"/>
          </a:p>
          <a:p>
            <a:pPr marL="285750" lvl="0" indent="-285750">
              <a:spcAft>
                <a:spcPts val="50"/>
              </a:spcAft>
              <a:buFont typeface="Arial" panose="020B0604020202020204" pitchFamily="34" charset="0"/>
              <a:buChar char="•"/>
              <a:defRPr/>
            </a:pPr>
            <a:r>
              <a:rPr lang="zh-CN" altLang="en-US" b="1" dirty="0"/>
              <a:t>双重障碍期权</a:t>
            </a:r>
            <a:r>
              <a:rPr lang="zh-CN" altLang="en-US" dirty="0"/>
              <a:t>：期权条款中包含一个障碍上限和障碍下限，上限高于现价，而下限则低于现价。在一个双重敲出期权中，期权条款中包含一个障碍上限和障碍下限，任何一个障碍水平被触及，期权就作废；在一个双重敲入期权中，规定时间内价格至少要达到其中一个障碍水平期权才可有效。除此之外还可以想象其他的情况：一个障碍水平是敲入，而另一个则是敲出。到期时，合约在敲入但未敲出的状态下相当于看涨或看跌期权。</a:t>
            </a:r>
            <a:endParaRPr lang="en-US" altLang="zh-CN" dirty="0"/>
          </a:p>
          <a:p>
            <a:pPr marL="285750" lvl="0" indent="-285750">
              <a:spcAft>
                <a:spcPts val="50"/>
              </a:spcAft>
              <a:buFont typeface="Arial" panose="020B0604020202020204" pitchFamily="34" charset="0"/>
              <a:buChar char="•"/>
              <a:defRPr/>
            </a:pPr>
            <a:endParaRPr lang="en-US" altLang="zh-CN" dirty="0"/>
          </a:p>
          <a:p>
            <a:pPr marL="285750" indent="-285750">
              <a:spcAft>
                <a:spcPts val="50"/>
              </a:spcAft>
              <a:buFont typeface="Arial" panose="020B0604020202020204" pitchFamily="34" charset="0"/>
              <a:buChar char="•"/>
              <a:defRPr/>
            </a:pPr>
            <a:r>
              <a:rPr lang="zh-CN" altLang="en-US" dirty="0"/>
              <a:t>障碍水平的时间依赖性：障碍水平是时间的分段函数。例如部分障碍期权，其仅在一段特定时间内存在障碍。</a:t>
            </a:r>
            <a:endParaRPr lang="en-US" altLang="zh-CN" dirty="0"/>
          </a:p>
          <a:p>
            <a:pPr marL="285750" lvl="0" indent="-285750">
              <a:spcAft>
                <a:spcPts val="50"/>
              </a:spcAft>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285750" lvl="0" indent="-285750">
              <a:spcAft>
                <a:spcPts val="50"/>
              </a:spcAft>
              <a:buFont typeface="Arial" panose="020B0604020202020204" pitchFamily="34" charset="0"/>
              <a:buChar char="•"/>
              <a:defRPr/>
            </a:pPr>
            <a:r>
              <a:rPr lang="zh-CN" altLang="en-US" dirty="0">
                <a:solidFill>
                  <a:prstClr val="black"/>
                </a:solidFill>
                <a:cs typeface="+mn-ea"/>
                <a:sym typeface="+mn-lt"/>
              </a:rPr>
              <a:t>阶梯障碍：有多重障碍水平，每次触及障碍时，期权逐步入局或者出局（例如每次入局或出局</a:t>
            </a:r>
            <a:r>
              <a:rPr lang="en-US" altLang="zh-CN" dirty="0">
                <a:solidFill>
                  <a:prstClr val="black"/>
                </a:solidFill>
                <a:cs typeface="+mn-ea"/>
                <a:sym typeface="+mn-lt"/>
              </a:rPr>
              <a:t>1/n</a:t>
            </a:r>
            <a:r>
              <a:rPr lang="zh-CN" altLang="en-US" dirty="0">
                <a:solidFill>
                  <a:prstClr val="black"/>
                </a:solidFill>
                <a:cs typeface="+mn-ea"/>
                <a:sym typeface="+mn-lt"/>
              </a:rPr>
              <a:t>）</a:t>
            </a:r>
            <a:endParaRPr lang="en-US" altLang="zh-CN" dirty="0">
              <a:solidFill>
                <a:prstClr val="black"/>
              </a:solidFill>
              <a:cs typeface="+mn-ea"/>
              <a:sym typeface="+mn-lt"/>
            </a:endParaRPr>
          </a:p>
          <a:p>
            <a:pPr marL="285750" lvl="0" indent="-285750">
              <a:spcAft>
                <a:spcPts val="50"/>
              </a:spcAft>
              <a:buFont typeface="Arial" panose="020B0604020202020204" pitchFamily="34" charset="0"/>
              <a:buChar char="•"/>
              <a:defRPr/>
            </a:pPr>
            <a:endParaRPr kumimoji="0" lang="en-US" altLang="zh-CN" b="0" i="0" u="none" strike="noStrike" kern="1200" cap="none" spc="0" normalizeH="0" baseline="0" noProof="0" dirty="0">
              <a:ln>
                <a:noFill/>
              </a:ln>
              <a:solidFill>
                <a:prstClr val="black"/>
              </a:solidFill>
              <a:effectLst/>
              <a:uLnTx/>
              <a:uFillTx/>
              <a:cs typeface="+mn-ea"/>
              <a:sym typeface="+mn-lt"/>
            </a:endParaRPr>
          </a:p>
          <a:p>
            <a:pPr marL="285750" lvl="0" indent="-285750">
              <a:spcAft>
                <a:spcPts val="50"/>
              </a:spcAft>
              <a:buFont typeface="Arial" panose="020B0604020202020204" pitchFamily="34" charset="0"/>
              <a:buChar char="•"/>
              <a:defRPr/>
            </a:pPr>
            <a:r>
              <a:rPr lang="zh-CN" altLang="en-US" dirty="0"/>
              <a:t>巴黎期权：只有当标的资产价格触发障碍并且保持触发状态超过一 定时间后，期权才会入局或者出局。</a:t>
            </a:r>
            <a:endParaRPr lang="en-US" altLang="zh-CN" dirty="0"/>
          </a:p>
          <a:p>
            <a:pPr marL="285750" lvl="0" indent="-285750">
              <a:spcAft>
                <a:spcPts val="50"/>
              </a:spcAft>
              <a:buFont typeface="Arial" panose="020B0604020202020204" pitchFamily="34" charset="0"/>
              <a:buChar char="•"/>
              <a:defRPr/>
            </a:pPr>
            <a:endParaRPr lang="en-US" altLang="zh-CN" dirty="0"/>
          </a:p>
          <a:p>
            <a:pPr marL="285750" lvl="0" indent="-285750">
              <a:spcAft>
                <a:spcPts val="50"/>
              </a:spcAft>
              <a:buFont typeface="Arial" panose="020B0604020202020204" pitchFamily="34" charset="0"/>
              <a:buChar char="•"/>
              <a:defRPr/>
            </a:pPr>
            <a:r>
              <a:rPr lang="zh-CN" altLang="en-US" dirty="0"/>
              <a:t>外部或彩虹障碍期权（</a:t>
            </a:r>
            <a:r>
              <a:rPr lang="en-US" altLang="zh-CN" dirty="0"/>
              <a:t>Rainbow Barrier Option</a:t>
            </a:r>
            <a:r>
              <a:rPr lang="zh-CN" altLang="en-US" dirty="0"/>
              <a:t>）的回报特征取决于第二种标的资产。这样这个期权中的障碍水平可能被一个资产价格的变动触发，而期权的回报则取决于另一种资产价格。这类产品显然属于多因素合约。</a:t>
            </a:r>
            <a:endParaRPr lang="en-US" altLang="zh-CN" dirty="0"/>
          </a:p>
          <a:p>
            <a:pPr marL="285750" lvl="0" indent="-285750">
              <a:spcAft>
                <a:spcPts val="50"/>
              </a:spcAft>
              <a:buFont typeface="Arial" panose="020B0604020202020204" pitchFamily="34" charset="0"/>
              <a:buChar char="•"/>
              <a:defRPr/>
            </a:pPr>
            <a:endParaRPr kumimoji="0" lang="en-US" altLang="zh-CN" b="0" i="0" u="none" strike="noStrike" kern="1200" cap="none" spc="0" normalizeH="0" baseline="0" noProof="0" dirty="0">
              <a:ln>
                <a:noFill/>
              </a:ln>
              <a:solidFill>
                <a:prstClr val="black"/>
              </a:solidFill>
              <a:effectLst/>
              <a:uLnTx/>
              <a:uFillTx/>
              <a:cs typeface="+mn-ea"/>
              <a:sym typeface="+mn-lt"/>
            </a:endParaRPr>
          </a:p>
        </p:txBody>
      </p:sp>
      <p:sp>
        <p:nvSpPr>
          <p:cNvPr id="5" name="文本框 4"/>
          <p:cNvSpPr txBox="1"/>
          <p:nvPr/>
        </p:nvSpPr>
        <p:spPr>
          <a:xfrm>
            <a:off x="330201" y="791766"/>
            <a:ext cx="1794164" cy="368300"/>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障碍期权的变种</a:t>
            </a:r>
          </a:p>
        </p:txBody>
      </p:sp>
      <p:sp>
        <p:nvSpPr>
          <p:cNvPr id="6" name="灯片编号占位符 5"/>
          <p:cNvSpPr>
            <a:spLocks noGrp="1"/>
          </p:cNvSpPr>
          <p:nvPr>
            <p:ph type="sldNum" sz="quarter" idx="12"/>
          </p:nvPr>
        </p:nvSpPr>
        <p:spPr/>
        <p:txBody>
          <a:bodyPr/>
          <a:lstStyle/>
          <a:p>
            <a:fld id="{1EA6C56D-0CE0-47FB-86BA-7B1B4E55B176}" type="slidenum">
              <a:rPr lang="zh-CN" altLang="en-US" smtClean="0"/>
              <a:t>45</a:t>
            </a:fld>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00000"/>
              </a:lnSpc>
              <a:spcAft>
                <a:spcPts val="50"/>
              </a:spcAft>
              <a:buClrTx/>
              <a:buSzTx/>
              <a:buFontTx/>
            </a:pPr>
            <a:r>
              <a:rPr lang="zh-CN" altLang="en-US" dirty="0">
                <a:latin typeface="+mn-lt"/>
                <a:ea typeface="+mn-ea"/>
                <a:cs typeface="+mn-ea"/>
                <a:sym typeface="+mn-lt"/>
              </a:rPr>
              <a:t>奇异期权</a:t>
            </a:r>
          </a:p>
        </p:txBody>
      </p:sp>
      <p:sp>
        <p:nvSpPr>
          <p:cNvPr id="4" name="文本框 3"/>
          <p:cNvSpPr txBox="1"/>
          <p:nvPr/>
        </p:nvSpPr>
        <p:spPr>
          <a:xfrm>
            <a:off x="330200" y="1161098"/>
            <a:ext cx="11531600" cy="1225977"/>
          </a:xfrm>
          <a:prstGeom prst="rect">
            <a:avLst/>
          </a:prstGeom>
          <a:noFill/>
          <a:ln w="19050">
            <a:solidFill>
              <a:srgbClr val="972022"/>
            </a:solidFill>
            <a:prstDash val="sysDash"/>
          </a:ln>
        </p:spPr>
        <p:txBody>
          <a:bodyPr wrap="square" rtlCol="0">
            <a:spAutoFit/>
          </a:bodyPr>
          <a:lstStyle/>
          <a:p>
            <a:pPr marL="285750" lvl="0" indent="-285750">
              <a:spcAft>
                <a:spcPts val="50"/>
              </a:spcAft>
              <a:buFont typeface="Arial" panose="020B0604020202020204" pitchFamily="34" charset="0"/>
              <a:buChar char="•"/>
              <a:defRPr/>
            </a:pPr>
            <a:r>
              <a:rPr lang="zh-CN" altLang="en-US" dirty="0"/>
              <a:t>带有触发条件的看跌期权。只要资产价格不发生大幅下跌，投资者就可以获得高额票息收入，所以实质上是做空隐含波动率</a:t>
            </a:r>
            <a:r>
              <a:rPr lang="en-US" altLang="zh-CN" dirty="0"/>
              <a:t> </a:t>
            </a:r>
            <a:r>
              <a:rPr lang="zh-CN" altLang="en-US" dirty="0"/>
              <a:t>。适用于基本面好、不会大跌，但在弱市中上涨空间有限的股票</a:t>
            </a:r>
          </a:p>
          <a:p>
            <a:pPr marL="285750" lvl="0" indent="-285750">
              <a:spcAft>
                <a:spcPts val="50"/>
              </a:spcAft>
              <a:buFont typeface="Arial" panose="020B0604020202020204" pitchFamily="34" charset="0"/>
              <a:buChar char="•"/>
              <a:defRPr/>
            </a:pPr>
            <a:r>
              <a:rPr lang="zh-CN" altLang="en-US" dirty="0"/>
              <a:t>投资者可以根据个人需求选择不同的障碍价格水平与观察期约定。</a:t>
            </a:r>
            <a:endParaRPr lang="en-US" altLang="zh-CN" dirty="0"/>
          </a:p>
          <a:p>
            <a:pPr lvl="0" indent="0">
              <a:spcAft>
                <a:spcPts val="50"/>
              </a:spcAft>
              <a:buFont typeface="Arial" panose="020B0604020202020204" pitchFamily="34" charset="0"/>
              <a:buNone/>
              <a:defRPr/>
            </a:pPr>
            <a:endParaRPr kumimoji="0" lang="en-US" altLang="zh-CN" b="0" i="0" u="none" strike="noStrike" kern="1200" cap="none" spc="0" normalizeH="0" baseline="0" noProof="0" dirty="0">
              <a:ln>
                <a:noFill/>
              </a:ln>
              <a:solidFill>
                <a:prstClr val="black"/>
              </a:solidFill>
              <a:effectLst/>
              <a:uLnTx/>
              <a:uFillTx/>
              <a:cs typeface="+mn-ea"/>
              <a:sym typeface="+mn-lt"/>
            </a:endParaRPr>
          </a:p>
        </p:txBody>
      </p:sp>
      <p:sp>
        <p:nvSpPr>
          <p:cNvPr id="5" name="文本框 4"/>
          <p:cNvSpPr txBox="1"/>
          <p:nvPr/>
        </p:nvSpPr>
        <p:spPr>
          <a:xfrm>
            <a:off x="330201" y="791766"/>
            <a:ext cx="1794164" cy="368300"/>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雪球期权</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6" name="灯片编号占位符 5"/>
          <p:cNvSpPr>
            <a:spLocks noGrp="1"/>
          </p:cNvSpPr>
          <p:nvPr>
            <p:ph type="sldNum" sz="quarter" idx="12"/>
          </p:nvPr>
        </p:nvSpPr>
        <p:spPr>
          <a:xfrm>
            <a:off x="10199913" y="6353269"/>
            <a:ext cx="1760185" cy="365125"/>
          </a:xfrm>
        </p:spPr>
        <p:txBody>
          <a:bodyPr/>
          <a:lstStyle/>
          <a:p>
            <a:fld id="{1EA6C56D-0CE0-47FB-86BA-7B1B4E55B176}" type="slidenum">
              <a:rPr lang="zh-CN" altLang="en-US" smtClean="0"/>
              <a:t>46</a:t>
            </a:fld>
            <a:endParaRPr lang="zh-CN" altLang="en-US" dirty="0"/>
          </a:p>
        </p:txBody>
      </p:sp>
      <p:pic>
        <p:nvPicPr>
          <p:cNvPr id="3" name="图片 2"/>
          <p:cNvPicPr>
            <a:picLocks noChangeAspect="1"/>
          </p:cNvPicPr>
          <p:nvPr>
            <p:custDataLst>
              <p:tags r:id="rId1"/>
            </p:custDataLst>
          </p:nvPr>
        </p:nvPicPr>
        <p:blipFill>
          <a:blip r:embed="rId4"/>
          <a:stretch>
            <a:fillRect/>
          </a:stretch>
        </p:blipFill>
        <p:spPr>
          <a:xfrm>
            <a:off x="753131" y="2558313"/>
            <a:ext cx="3191510" cy="4119245"/>
          </a:xfrm>
          <a:prstGeom prst="rect">
            <a:avLst/>
          </a:prstGeom>
        </p:spPr>
      </p:pic>
      <p:pic>
        <p:nvPicPr>
          <p:cNvPr id="8" name="图片 7"/>
          <p:cNvPicPr>
            <a:picLocks noChangeAspect="1"/>
          </p:cNvPicPr>
          <p:nvPr/>
        </p:nvPicPr>
        <p:blipFill>
          <a:blip r:embed="rId5"/>
          <a:srcRect/>
          <a:stretch>
            <a:fillRect/>
          </a:stretch>
        </p:blipFill>
        <p:spPr>
          <a:xfrm>
            <a:off x="5400947" y="4025359"/>
            <a:ext cx="4681220" cy="2693035"/>
          </a:xfrm>
          <a:prstGeom prst="rect">
            <a:avLst/>
          </a:prstGeom>
        </p:spPr>
      </p:pic>
      <p:sp>
        <p:nvSpPr>
          <p:cNvPr id="9" name="矩形 8"/>
          <p:cNvSpPr/>
          <p:nvPr/>
        </p:nvSpPr>
        <p:spPr>
          <a:xfrm>
            <a:off x="8598726" y="6353269"/>
            <a:ext cx="1236345" cy="3048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6"/>
          <p:cNvGraphicFramePr>
            <a:graphicFrameLocks noGrp="1"/>
          </p:cNvGraphicFramePr>
          <p:nvPr/>
        </p:nvGraphicFramePr>
        <p:xfrm>
          <a:off x="4626101" y="2589166"/>
          <a:ext cx="7235699" cy="1109560"/>
        </p:xfrm>
        <a:graphic>
          <a:graphicData uri="http://schemas.openxmlformats.org/drawingml/2006/table">
            <a:tbl>
              <a:tblPr>
                <a:tableStyleId>{9D7B26C5-4107-4FEC-AEDC-1716B250A1EF}</a:tableStyleId>
              </a:tblPr>
              <a:tblGrid>
                <a:gridCol w="1651898">
                  <a:extLst>
                    <a:ext uri="{9D8B030D-6E8A-4147-A177-3AD203B41FA5}">
                      <a16:colId xmlns:a16="http://schemas.microsoft.com/office/drawing/2014/main" val="20000"/>
                    </a:ext>
                  </a:extLst>
                </a:gridCol>
                <a:gridCol w="1228500">
                  <a:extLst>
                    <a:ext uri="{9D8B030D-6E8A-4147-A177-3AD203B41FA5}">
                      <a16:colId xmlns:a16="http://schemas.microsoft.com/office/drawing/2014/main" val="20001"/>
                    </a:ext>
                  </a:extLst>
                </a:gridCol>
                <a:gridCol w="4355301">
                  <a:extLst>
                    <a:ext uri="{9D8B030D-6E8A-4147-A177-3AD203B41FA5}">
                      <a16:colId xmlns:a16="http://schemas.microsoft.com/office/drawing/2014/main" val="20002"/>
                    </a:ext>
                  </a:extLst>
                </a:gridCol>
              </a:tblGrid>
              <a:tr h="365650">
                <a:tc>
                  <a:txBody>
                    <a:bodyPr/>
                    <a:lstStyle/>
                    <a:p>
                      <a:pPr algn="ctr" fontAlgn="ctr"/>
                      <a:r>
                        <a:rPr lang="zh-CN" altLang="en-US" sz="1200" u="none" strike="noStrike" dirty="0">
                          <a:effectLst/>
                        </a:rPr>
                        <a:t>敲出</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04" marR="6304" marT="6304" marB="0" anchor="ctr"/>
                </a:tc>
                <a:tc>
                  <a:txBody>
                    <a:bodyPr/>
                    <a:lstStyle/>
                    <a:p>
                      <a:pPr algn="ctr" fontAlgn="ctr"/>
                      <a:r>
                        <a:rPr lang="zh-CN" altLang="en-US" sz="1200" u="none" strike="noStrike">
                          <a:effectLst/>
                        </a:rPr>
                        <a:t>本金保障</a:t>
                      </a:r>
                      <a:r>
                        <a:rPr lang="en-US" altLang="zh-CN" sz="1200" u="none" strike="noStrike">
                          <a:effectLst/>
                        </a:rPr>
                        <a:t>+</a:t>
                      </a:r>
                      <a:r>
                        <a:rPr lang="zh-CN" altLang="en-US" sz="1200" u="none" strike="noStrike">
                          <a:effectLst/>
                        </a:rPr>
                        <a:t>票息</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6304" marR="6304" marT="6304" marB="0" anchor="ctr"/>
                </a:tc>
                <a:tc>
                  <a:txBody>
                    <a:bodyPr/>
                    <a:lstStyle/>
                    <a:p>
                      <a:pPr algn="ctr" fontAlgn="ctr"/>
                      <a:r>
                        <a:rPr lang="zh-CN" altLang="en-US" sz="1200" u="none" strike="noStrike" dirty="0">
                          <a:effectLst/>
                        </a:rPr>
                        <a:t>客户盈利</a:t>
                      </a:r>
                      <a:r>
                        <a:rPr lang="en-US" altLang="zh-CN" sz="1200" u="none" strike="noStrike" dirty="0">
                          <a:effectLst/>
                        </a:rPr>
                        <a:t>=</a:t>
                      </a:r>
                      <a:r>
                        <a:rPr lang="zh-CN" altLang="en-US" sz="1200" u="none" strike="noStrike" dirty="0">
                          <a:effectLst/>
                        </a:rPr>
                        <a:t>年化票息</a:t>
                      </a:r>
                      <a:r>
                        <a:rPr lang="en-US" altLang="zh-CN" sz="1200" u="none" strike="noStrike" dirty="0">
                          <a:effectLst/>
                        </a:rPr>
                        <a:t>x</a:t>
                      </a:r>
                      <a:r>
                        <a:rPr lang="zh-CN" altLang="en-US" sz="1200" u="none" strike="noStrike" dirty="0">
                          <a:effectLst/>
                        </a:rPr>
                        <a:t>名义本金</a:t>
                      </a:r>
                      <a:r>
                        <a:rPr lang="en-US" altLang="zh-CN" sz="1200" u="none" strike="noStrike" dirty="0">
                          <a:effectLst/>
                        </a:rPr>
                        <a:t>x</a:t>
                      </a:r>
                      <a:r>
                        <a:rPr lang="zh-CN" altLang="en-US" sz="1200" u="none" strike="noStrike" dirty="0">
                          <a:effectLst/>
                        </a:rPr>
                        <a:t>存续月数</a:t>
                      </a:r>
                      <a:r>
                        <a:rPr lang="en-US" altLang="zh-CN" sz="1200" u="none" strike="noStrike" dirty="0">
                          <a:effectLst/>
                        </a:rPr>
                        <a:t>/12</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04" marR="6304" marT="6304" marB="0" anchor="ctr"/>
                </a:tc>
                <a:extLst>
                  <a:ext uri="{0D108BD9-81ED-4DB2-BD59-A6C34878D82A}">
                    <a16:rowId xmlns:a16="http://schemas.microsoft.com/office/drawing/2014/main" val="10000"/>
                  </a:ext>
                </a:extLst>
              </a:tr>
              <a:tr h="353042">
                <a:tc>
                  <a:txBody>
                    <a:bodyPr/>
                    <a:lstStyle/>
                    <a:p>
                      <a:pPr algn="ctr" fontAlgn="ctr"/>
                      <a:r>
                        <a:rPr lang="zh-CN" altLang="en-US" sz="1200" u="none" strike="noStrike" dirty="0">
                          <a:effectLst/>
                        </a:rPr>
                        <a:t>未敲入</a:t>
                      </a:r>
                      <a:r>
                        <a:rPr lang="en-US" altLang="zh-CN" sz="1200" u="none" strike="noStrike" dirty="0">
                          <a:effectLst/>
                        </a:rPr>
                        <a:t>+</a:t>
                      </a:r>
                      <a:r>
                        <a:rPr lang="zh-CN" altLang="en-US" sz="1200" u="none" strike="noStrike" dirty="0">
                          <a:effectLst/>
                        </a:rPr>
                        <a:t>未敲出</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04" marR="6304" marT="6304" marB="0" anchor="ctr"/>
                </a:tc>
                <a:tc>
                  <a:txBody>
                    <a:bodyPr/>
                    <a:lstStyle/>
                    <a:p>
                      <a:pPr algn="ctr" fontAlgn="ctr"/>
                      <a:r>
                        <a:rPr lang="zh-CN" altLang="en-US" sz="1200" u="none" strike="noStrike" dirty="0">
                          <a:effectLst/>
                        </a:rPr>
                        <a:t>本金保障</a:t>
                      </a:r>
                      <a:r>
                        <a:rPr lang="en-US" altLang="zh-CN" sz="1200" u="none" strike="noStrike" dirty="0">
                          <a:effectLst/>
                        </a:rPr>
                        <a:t>+</a:t>
                      </a:r>
                      <a:r>
                        <a:rPr lang="zh-CN" altLang="en-US" sz="1200" u="none" strike="noStrike" dirty="0">
                          <a:effectLst/>
                        </a:rPr>
                        <a:t>票息</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04" marR="6304" marT="6304" marB="0" anchor="ctr"/>
                </a:tc>
                <a:tc>
                  <a:txBody>
                    <a:bodyPr/>
                    <a:lstStyle/>
                    <a:p>
                      <a:pPr algn="ctr" fontAlgn="ctr"/>
                      <a:r>
                        <a:rPr lang="zh-CN" altLang="en-US" sz="1200" u="none" strike="noStrike" dirty="0">
                          <a:effectLst/>
                        </a:rPr>
                        <a:t>客户盈利</a:t>
                      </a:r>
                      <a:r>
                        <a:rPr lang="en-US" altLang="zh-CN" sz="1200" u="none" strike="noStrike" dirty="0">
                          <a:effectLst/>
                        </a:rPr>
                        <a:t>=</a:t>
                      </a:r>
                      <a:r>
                        <a:rPr lang="zh-CN" altLang="en-US" sz="1200" u="none" strike="noStrike" dirty="0">
                          <a:effectLst/>
                        </a:rPr>
                        <a:t>年化票息</a:t>
                      </a:r>
                      <a:r>
                        <a:rPr lang="en-US" altLang="zh-CN" sz="1200" u="none" strike="noStrike" dirty="0">
                          <a:effectLst/>
                        </a:rPr>
                        <a:t>x</a:t>
                      </a:r>
                      <a:r>
                        <a:rPr lang="zh-CN" altLang="en-US" sz="1200" u="none" strike="noStrike" dirty="0">
                          <a:effectLst/>
                        </a:rPr>
                        <a:t>名义本金</a:t>
                      </a:r>
                      <a:r>
                        <a:rPr lang="en-US" altLang="zh-CN" sz="1200" u="none" strike="noStrike" dirty="0">
                          <a:effectLst/>
                        </a:rPr>
                        <a:t>x</a:t>
                      </a:r>
                      <a:r>
                        <a:rPr lang="zh-CN" altLang="en-US" sz="1200" u="none" strike="noStrike" dirty="0">
                          <a:effectLst/>
                        </a:rPr>
                        <a:t>存续月数</a:t>
                      </a:r>
                      <a:r>
                        <a:rPr lang="en-US" altLang="zh-CN" sz="1200" u="none" strike="noStrike" dirty="0">
                          <a:effectLst/>
                        </a:rPr>
                        <a:t>/12</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04" marR="6304" marT="6304" marB="0" anchor="ctr"/>
                </a:tc>
                <a:extLst>
                  <a:ext uri="{0D108BD9-81ED-4DB2-BD59-A6C34878D82A}">
                    <a16:rowId xmlns:a16="http://schemas.microsoft.com/office/drawing/2014/main" val="10001"/>
                  </a:ext>
                </a:extLst>
              </a:tr>
              <a:tr h="390868">
                <a:tc>
                  <a:txBody>
                    <a:bodyPr/>
                    <a:lstStyle/>
                    <a:p>
                      <a:pPr algn="ctr" fontAlgn="ctr"/>
                      <a:r>
                        <a:rPr lang="zh-CN" altLang="en-US" sz="1200" u="none" strike="noStrike">
                          <a:effectLst/>
                        </a:rPr>
                        <a:t>敲入</a:t>
                      </a:r>
                      <a:r>
                        <a:rPr lang="en-US" altLang="zh-CN" sz="1200" u="none" strike="noStrike">
                          <a:effectLst/>
                        </a:rPr>
                        <a:t>+</a:t>
                      </a:r>
                      <a:r>
                        <a:rPr lang="zh-CN" altLang="en-US" sz="1200" u="none" strike="noStrike">
                          <a:effectLst/>
                        </a:rPr>
                        <a:t>未敲出</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6304" marR="6304" marT="6304" marB="0" anchor="ctr"/>
                </a:tc>
                <a:tc>
                  <a:txBody>
                    <a:bodyPr/>
                    <a:lstStyle/>
                    <a:p>
                      <a:pPr algn="ctr" fontAlgn="ctr"/>
                      <a:r>
                        <a:rPr lang="zh-CN" altLang="en-US" sz="1200" u="none" strike="noStrike">
                          <a:effectLst/>
                        </a:rPr>
                        <a:t>本金有风险</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6304" marR="6304" marT="6304" marB="0" anchor="ctr"/>
                </a:tc>
                <a:tc>
                  <a:txBody>
                    <a:bodyPr/>
                    <a:lstStyle/>
                    <a:p>
                      <a:pPr algn="ctr" fontAlgn="ctr"/>
                      <a:r>
                        <a:rPr lang="zh-CN" altLang="en-US" sz="1200" u="none" strike="noStrike" dirty="0">
                          <a:effectLst/>
                        </a:rPr>
                        <a:t>客户赔付金额</a:t>
                      </a:r>
                      <a:r>
                        <a:rPr lang="en-US" altLang="zh-CN" sz="1200" u="none" strike="noStrike" dirty="0">
                          <a:effectLst/>
                        </a:rPr>
                        <a:t>=</a:t>
                      </a:r>
                      <a:r>
                        <a:rPr lang="zh-CN" altLang="en-US" sz="1200" u="none" strike="noStrike" dirty="0">
                          <a:effectLst/>
                        </a:rPr>
                        <a:t>名义本金</a:t>
                      </a:r>
                      <a:r>
                        <a:rPr lang="en-US" altLang="zh-CN" sz="1200" u="none" strike="noStrike" dirty="0">
                          <a:effectLst/>
                        </a:rPr>
                        <a:t>xMAX(0,</a:t>
                      </a:r>
                      <a:r>
                        <a:rPr lang="zh-CN" altLang="en-US" sz="1200" u="none" strike="noStrike" dirty="0">
                          <a:effectLst/>
                        </a:rPr>
                        <a:t>期初价格</a:t>
                      </a:r>
                      <a:r>
                        <a:rPr lang="en-US" altLang="zh-CN" sz="1200" u="none" strike="noStrike" dirty="0">
                          <a:effectLst/>
                        </a:rPr>
                        <a:t>-</a:t>
                      </a:r>
                      <a:r>
                        <a:rPr lang="zh-CN" altLang="en-US" sz="1200" u="none" strike="noStrike" dirty="0">
                          <a:effectLst/>
                        </a:rPr>
                        <a:t>期末价格</a:t>
                      </a:r>
                      <a:r>
                        <a:rPr lang="en-US" altLang="zh-CN" sz="1200" u="none" strike="noStrike" dirty="0">
                          <a:effectLst/>
                        </a:rPr>
                        <a:t>)/</a:t>
                      </a:r>
                      <a:r>
                        <a:rPr lang="zh-CN" altLang="en-US" sz="1200" u="none" strike="noStrike" dirty="0">
                          <a:effectLst/>
                        </a:rPr>
                        <a:t>期初价格</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04" marR="6304" marT="6304" marB="0" anchor="ctr"/>
                </a:tc>
                <a:extLst>
                  <a:ext uri="{0D108BD9-81ED-4DB2-BD59-A6C34878D82A}">
                    <a16:rowId xmlns:a16="http://schemas.microsoft.com/office/drawing/2014/main" val="10002"/>
                  </a:ext>
                </a:extLst>
              </a:tr>
            </a:tbl>
          </a:graphicData>
        </a:graphic>
      </p:graphicFrame>
      <p:cxnSp>
        <p:nvCxnSpPr>
          <p:cNvPr id="11" name="直接连接符 10"/>
          <p:cNvCxnSpPr/>
          <p:nvPr/>
        </p:nvCxnSpPr>
        <p:spPr>
          <a:xfrm flipV="1">
            <a:off x="7565571" y="5377543"/>
            <a:ext cx="370115" cy="402771"/>
          </a:xfrm>
          <a:prstGeom prst="line">
            <a:avLst/>
          </a:prstGeom>
          <a:ln w="19050" cap="flat" cmpd="sng" algn="ctr">
            <a:solidFill>
              <a:srgbClr val="9C030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直接箭头连接符 14"/>
          <p:cNvCxnSpPr/>
          <p:nvPr/>
        </p:nvCxnSpPr>
        <p:spPr>
          <a:xfrm flipV="1">
            <a:off x="9535886" y="4365172"/>
            <a:ext cx="435428" cy="478971"/>
          </a:xfrm>
          <a:prstGeom prst="straightConnector1">
            <a:avLst/>
          </a:prstGeom>
          <a:ln>
            <a:solidFill>
              <a:srgbClr val="9C0308"/>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0199914" y="4158343"/>
            <a:ext cx="1338559" cy="523220"/>
          </a:xfrm>
          <a:prstGeom prst="rect">
            <a:avLst/>
          </a:prstGeom>
          <a:noFill/>
        </p:spPr>
        <p:txBody>
          <a:bodyPr wrap="square" rtlCol="0">
            <a:spAutoFit/>
          </a:bodyPr>
          <a:lstStyle/>
          <a:p>
            <a:r>
              <a:rPr lang="zh-CN" altLang="en-US" sz="1400" dirty="0"/>
              <a:t>若敲出，则合约提前终止</a:t>
            </a:r>
          </a:p>
        </p:txBody>
      </p:sp>
      <p:cxnSp>
        <p:nvCxnSpPr>
          <p:cNvPr id="12" name="直接连接符 11"/>
          <p:cNvCxnSpPr/>
          <p:nvPr/>
        </p:nvCxnSpPr>
        <p:spPr>
          <a:xfrm flipV="1">
            <a:off x="8598726" y="4963886"/>
            <a:ext cx="1035131" cy="10885"/>
          </a:xfrm>
          <a:prstGeom prst="line">
            <a:avLst/>
          </a:prstGeom>
          <a:ln w="28575">
            <a:solidFill>
              <a:srgbClr val="9C0308"/>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033829" y="5949954"/>
            <a:ext cx="1719771" cy="523220"/>
          </a:xfrm>
          <a:prstGeom prst="rect">
            <a:avLst/>
          </a:prstGeom>
          <a:noFill/>
        </p:spPr>
        <p:txBody>
          <a:bodyPr wrap="square" rtlCol="0">
            <a:spAutoFit/>
          </a:bodyPr>
          <a:lstStyle/>
          <a:p>
            <a:r>
              <a:rPr lang="zh-CN" altLang="en-US" sz="1400" dirty="0"/>
              <a:t>若敲入但未敲出，则对应看跌期权</a:t>
            </a:r>
          </a:p>
        </p:txBody>
      </p:sp>
      <p:cxnSp>
        <p:nvCxnSpPr>
          <p:cNvPr id="18" name="直接箭头连接符 17"/>
          <p:cNvCxnSpPr>
            <a:endCxn id="14" idx="1"/>
          </p:cNvCxnSpPr>
          <p:nvPr/>
        </p:nvCxnSpPr>
        <p:spPr>
          <a:xfrm flipV="1">
            <a:off x="7271657" y="6211564"/>
            <a:ext cx="762172" cy="1506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9248240" y="5371876"/>
            <a:ext cx="723074" cy="246221"/>
          </a:xfrm>
          <a:prstGeom prst="rect">
            <a:avLst/>
          </a:prstGeom>
          <a:solidFill>
            <a:schemeClr val="bg1"/>
          </a:solidFill>
        </p:spPr>
        <p:txBody>
          <a:bodyPr wrap="square" rtlCol="0">
            <a:spAutoFit/>
          </a:bodyPr>
          <a:lstStyle/>
          <a:p>
            <a:r>
              <a:rPr lang="zh-CN" altLang="en-US" sz="1000" b="1" dirty="0"/>
              <a:t>到期价格</a:t>
            </a:r>
          </a:p>
        </p:txBody>
      </p:sp>
      <p:sp>
        <p:nvSpPr>
          <p:cNvPr id="23" name="文本框 22"/>
          <p:cNvSpPr txBox="1"/>
          <p:nvPr/>
        </p:nvSpPr>
        <p:spPr>
          <a:xfrm>
            <a:off x="5551714" y="4974771"/>
            <a:ext cx="45719" cy="369332"/>
          </a:xfrm>
          <a:prstGeom prst="rect">
            <a:avLst/>
          </a:prstGeom>
          <a:noFill/>
        </p:spPr>
        <p:txBody>
          <a:bodyPr wrap="square" rtlCol="0">
            <a:spAutoFit/>
          </a:bodyPr>
          <a:lstStyle/>
          <a:p>
            <a:endParaRPr lang="zh-CN" altLang="en-US" dirty="0"/>
          </a:p>
        </p:txBody>
      </p:sp>
      <p:sp>
        <p:nvSpPr>
          <p:cNvPr id="24" name="文本框 23"/>
          <p:cNvSpPr txBox="1"/>
          <p:nvPr/>
        </p:nvSpPr>
        <p:spPr>
          <a:xfrm>
            <a:off x="5551714" y="4844143"/>
            <a:ext cx="729343" cy="402771"/>
          </a:xfrm>
          <a:prstGeom prst="rect">
            <a:avLst/>
          </a:prstGeom>
          <a:solidFill>
            <a:srgbClr val="FFFFFF"/>
          </a:solidFill>
        </p:spPr>
        <p:txBody>
          <a:bodyPr wrap="square" rtlCol="0">
            <a:spAutoFit/>
          </a:bodyPr>
          <a:lstStyle/>
          <a:p>
            <a:endParaRPr lang="zh-CN" altLang="en-US" dirty="0"/>
          </a:p>
        </p:txBody>
      </p:sp>
      <p:sp>
        <p:nvSpPr>
          <p:cNvPr id="25" name="文本框 24"/>
          <p:cNvSpPr txBox="1"/>
          <p:nvPr/>
        </p:nvSpPr>
        <p:spPr>
          <a:xfrm>
            <a:off x="6052457" y="4158343"/>
            <a:ext cx="228600" cy="577081"/>
          </a:xfrm>
          <a:prstGeom prst="rect">
            <a:avLst/>
          </a:prstGeom>
          <a:solidFill>
            <a:srgbClr val="FFFFFF"/>
          </a:solidFill>
        </p:spPr>
        <p:txBody>
          <a:bodyPr wrap="square" rtlCol="0">
            <a:spAutoFit/>
          </a:bodyPr>
          <a:lstStyle/>
          <a:p>
            <a:r>
              <a:rPr lang="zh-CN" altLang="en-US" sz="1050" b="1" dirty="0"/>
              <a:t>收益率</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00000"/>
              </a:lnSpc>
              <a:spcAft>
                <a:spcPts val="50"/>
              </a:spcAft>
              <a:buClrTx/>
              <a:buSzTx/>
              <a:buFontTx/>
            </a:pPr>
            <a:r>
              <a:rPr lang="zh-CN" altLang="en-US" dirty="0">
                <a:latin typeface="+mn-lt"/>
                <a:ea typeface="+mn-ea"/>
                <a:cs typeface="+mn-ea"/>
                <a:sym typeface="+mn-lt"/>
              </a:rPr>
              <a:t>奇异期权</a:t>
            </a:r>
          </a:p>
        </p:txBody>
      </p:sp>
      <p:sp>
        <p:nvSpPr>
          <p:cNvPr id="5" name="文本框 4"/>
          <p:cNvSpPr txBox="1"/>
          <p:nvPr/>
        </p:nvSpPr>
        <p:spPr>
          <a:xfrm>
            <a:off x="427611" y="807697"/>
            <a:ext cx="1794164"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多资产期权</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6" name="灯片编号占位符 5"/>
          <p:cNvSpPr>
            <a:spLocks noGrp="1"/>
          </p:cNvSpPr>
          <p:nvPr>
            <p:ph type="sldNum" sz="quarter" idx="12"/>
          </p:nvPr>
        </p:nvSpPr>
        <p:spPr/>
        <p:txBody>
          <a:bodyPr/>
          <a:lstStyle/>
          <a:p>
            <a:fld id="{1EA6C56D-0CE0-47FB-86BA-7B1B4E55B176}" type="slidenum">
              <a:rPr lang="zh-CN" altLang="en-US" smtClean="0"/>
              <a:t>47</a:t>
            </a:fld>
            <a:endParaRPr lang="zh-CN" altLang="en-US" dirty="0"/>
          </a:p>
        </p:txBody>
      </p:sp>
      <p:sp>
        <p:nvSpPr>
          <p:cNvPr id="7" name="文本框 6"/>
          <p:cNvSpPr txBox="1"/>
          <p:nvPr/>
        </p:nvSpPr>
        <p:spPr>
          <a:xfrm>
            <a:off x="428499" y="1180114"/>
            <a:ext cx="11531600" cy="5296322"/>
          </a:xfrm>
          <a:prstGeom prst="rect">
            <a:avLst/>
          </a:prstGeom>
          <a:noFill/>
          <a:ln w="19050">
            <a:solidFill>
              <a:srgbClr val="972022"/>
            </a:solidFill>
            <a:prstDash val="sysDash"/>
          </a:ln>
        </p:spPr>
        <p:txBody>
          <a:bodyPr wrap="square" rtlCol="0">
            <a:spAutoFit/>
          </a:bodyPr>
          <a:lstStyle/>
          <a:p>
            <a:pPr marL="285750" lvl="0" indent="-285750">
              <a:spcAft>
                <a:spcPts val="50"/>
              </a:spcAft>
              <a:buFont typeface="Arial" panose="020B0604020202020204" pitchFamily="34" charset="0"/>
              <a:buChar char="•"/>
              <a:defRPr/>
            </a:pPr>
            <a:endParaRPr kumimoji="0" lang="en-US" altLang="zh-CN" b="0" i="0" u="none" strike="noStrike" kern="1200" cap="none" spc="0" normalizeH="0" baseline="0" noProof="0" dirty="0">
              <a:ln>
                <a:noFill/>
              </a:ln>
              <a:solidFill>
                <a:prstClr val="black"/>
              </a:solidFill>
              <a:effectLst/>
              <a:uLnTx/>
              <a:uFillTx/>
              <a:cs typeface="+mn-ea"/>
              <a:sym typeface="+mn-lt"/>
            </a:endParaRPr>
          </a:p>
          <a:p>
            <a:pPr marL="285750" lvl="0" indent="-285750">
              <a:spcAft>
                <a:spcPts val="50"/>
              </a:spcAft>
              <a:buFont typeface="Arial" panose="020B0604020202020204" pitchFamily="34" charset="0"/>
              <a:buChar char="•"/>
              <a:defRPr/>
            </a:pPr>
            <a:endParaRPr lang="en-US" altLang="zh-CN" dirty="0">
              <a:solidFill>
                <a:prstClr val="black"/>
              </a:solidFill>
              <a:cs typeface="+mn-ea"/>
              <a:sym typeface="+mn-lt"/>
            </a:endParaRPr>
          </a:p>
          <a:p>
            <a:pPr marL="285750" lvl="0" indent="-285750">
              <a:spcAft>
                <a:spcPts val="50"/>
              </a:spcAft>
              <a:buFont typeface="Arial" panose="020B0604020202020204" pitchFamily="34" charset="0"/>
              <a:buChar char="•"/>
              <a:defRPr/>
            </a:pPr>
            <a:endParaRPr kumimoji="0" lang="en-US" altLang="zh-CN" b="0" i="0" u="none" strike="noStrike" kern="1200" cap="none" spc="0" normalizeH="0" baseline="0" noProof="0" dirty="0">
              <a:ln>
                <a:noFill/>
              </a:ln>
              <a:solidFill>
                <a:prstClr val="black"/>
              </a:solidFill>
              <a:effectLst/>
              <a:uLnTx/>
              <a:uFillTx/>
              <a:cs typeface="+mn-ea"/>
              <a:sym typeface="+mn-lt"/>
            </a:endParaRPr>
          </a:p>
          <a:p>
            <a:pPr marL="285750" lvl="0" indent="-285750">
              <a:spcAft>
                <a:spcPts val="50"/>
              </a:spcAft>
              <a:buFont typeface="Arial" panose="020B0604020202020204" pitchFamily="34" charset="0"/>
              <a:buChar char="•"/>
              <a:defRPr/>
            </a:pPr>
            <a:endParaRPr lang="en-US" altLang="zh-CN" dirty="0">
              <a:solidFill>
                <a:prstClr val="black"/>
              </a:solidFill>
              <a:cs typeface="+mn-ea"/>
              <a:sym typeface="+mn-lt"/>
            </a:endParaRPr>
          </a:p>
          <a:p>
            <a:pPr marL="285750" lvl="0" indent="-285750">
              <a:spcAft>
                <a:spcPts val="50"/>
              </a:spcAft>
              <a:buFont typeface="Arial" panose="020B0604020202020204" pitchFamily="34" charset="0"/>
              <a:buChar char="•"/>
              <a:defRPr/>
            </a:pPr>
            <a:endParaRPr kumimoji="0" lang="en-US" altLang="zh-CN" b="0" i="0" u="none" strike="noStrike" kern="1200" cap="none" spc="0" normalizeH="0" baseline="0" noProof="0" dirty="0">
              <a:ln>
                <a:noFill/>
              </a:ln>
              <a:solidFill>
                <a:prstClr val="black"/>
              </a:solidFill>
              <a:effectLst/>
              <a:uLnTx/>
              <a:uFillTx/>
              <a:cs typeface="+mn-ea"/>
              <a:sym typeface="+mn-lt"/>
            </a:endParaRPr>
          </a:p>
          <a:p>
            <a:pPr marL="285750" lvl="0" indent="-285750">
              <a:spcAft>
                <a:spcPts val="50"/>
              </a:spcAft>
              <a:buFont typeface="Arial" panose="020B0604020202020204" pitchFamily="34" charset="0"/>
              <a:buChar char="•"/>
              <a:defRPr/>
            </a:pPr>
            <a:endParaRPr lang="en-US" altLang="zh-CN" dirty="0">
              <a:solidFill>
                <a:prstClr val="black"/>
              </a:solidFill>
              <a:cs typeface="+mn-ea"/>
              <a:sym typeface="+mn-lt"/>
            </a:endParaRPr>
          </a:p>
          <a:p>
            <a:pPr marL="285750" lvl="0" indent="-285750">
              <a:spcAft>
                <a:spcPts val="50"/>
              </a:spcAft>
              <a:buFont typeface="Arial" panose="020B0604020202020204" pitchFamily="34" charset="0"/>
              <a:buChar char="•"/>
              <a:defRPr/>
            </a:pPr>
            <a:endParaRPr kumimoji="0" lang="en-US" altLang="zh-CN" b="0" i="0" u="none" strike="noStrike" kern="1200" cap="none" spc="0" normalizeH="0" baseline="0" noProof="0" dirty="0">
              <a:ln>
                <a:noFill/>
              </a:ln>
              <a:solidFill>
                <a:prstClr val="black"/>
              </a:solidFill>
              <a:effectLst/>
              <a:uLnTx/>
              <a:uFillTx/>
              <a:cs typeface="+mn-ea"/>
              <a:sym typeface="+mn-lt"/>
            </a:endParaRPr>
          </a:p>
          <a:p>
            <a:pPr marL="285750" lvl="0" indent="-285750">
              <a:spcAft>
                <a:spcPts val="50"/>
              </a:spcAft>
              <a:buFont typeface="Arial" panose="020B0604020202020204" pitchFamily="34" charset="0"/>
              <a:buChar char="•"/>
              <a:defRPr/>
            </a:pPr>
            <a:endParaRPr lang="en-US" altLang="zh-CN" dirty="0">
              <a:solidFill>
                <a:prstClr val="black"/>
              </a:solidFill>
              <a:cs typeface="+mn-ea"/>
              <a:sym typeface="+mn-lt"/>
            </a:endParaRPr>
          </a:p>
          <a:p>
            <a:pPr marL="285750" lvl="0" indent="-285750">
              <a:spcAft>
                <a:spcPts val="50"/>
              </a:spcAft>
              <a:buFont typeface="Arial" panose="020B0604020202020204" pitchFamily="34" charset="0"/>
              <a:buChar char="•"/>
              <a:defRPr/>
            </a:pPr>
            <a:endParaRPr kumimoji="0" lang="en-US" altLang="zh-CN" b="0" i="0" u="none" strike="noStrike" kern="1200" cap="none" spc="0" normalizeH="0" baseline="0" noProof="0" dirty="0">
              <a:ln>
                <a:noFill/>
              </a:ln>
              <a:solidFill>
                <a:prstClr val="black"/>
              </a:solidFill>
              <a:effectLst/>
              <a:uLnTx/>
              <a:uFillTx/>
              <a:cs typeface="+mn-ea"/>
              <a:sym typeface="+mn-lt"/>
            </a:endParaRPr>
          </a:p>
          <a:p>
            <a:pPr marL="285750" lvl="0" indent="-285750">
              <a:spcAft>
                <a:spcPts val="50"/>
              </a:spcAft>
              <a:buFont typeface="Arial" panose="020B0604020202020204" pitchFamily="34" charset="0"/>
              <a:buChar char="•"/>
              <a:defRPr/>
            </a:pPr>
            <a:endParaRPr lang="en-US" altLang="zh-CN" dirty="0">
              <a:solidFill>
                <a:prstClr val="black"/>
              </a:solidFill>
              <a:cs typeface="+mn-ea"/>
              <a:sym typeface="+mn-lt"/>
            </a:endParaRPr>
          </a:p>
          <a:p>
            <a:pPr marL="285750" lvl="0" indent="-285750">
              <a:spcAft>
                <a:spcPts val="50"/>
              </a:spcAft>
              <a:buFont typeface="Arial" panose="020B0604020202020204" pitchFamily="34" charset="0"/>
              <a:buChar char="•"/>
              <a:defRPr/>
            </a:pPr>
            <a:endParaRPr kumimoji="0" lang="en-US" altLang="zh-CN" b="0" i="0" u="none" strike="noStrike" kern="1200" cap="none" spc="0" normalizeH="0" baseline="0" noProof="0" dirty="0">
              <a:ln>
                <a:noFill/>
              </a:ln>
              <a:solidFill>
                <a:prstClr val="black"/>
              </a:solidFill>
              <a:effectLst/>
              <a:uLnTx/>
              <a:uFillTx/>
              <a:cs typeface="+mn-ea"/>
              <a:sym typeface="+mn-lt"/>
            </a:endParaRPr>
          </a:p>
          <a:p>
            <a:pPr marL="285750" lvl="0" indent="-285750">
              <a:spcAft>
                <a:spcPts val="50"/>
              </a:spcAft>
              <a:buFont typeface="Arial" panose="020B0604020202020204" pitchFamily="34" charset="0"/>
              <a:buChar char="•"/>
              <a:defRPr/>
            </a:pPr>
            <a:endParaRPr lang="en-US" altLang="zh-CN" dirty="0">
              <a:solidFill>
                <a:prstClr val="black"/>
              </a:solidFill>
              <a:cs typeface="+mn-ea"/>
              <a:sym typeface="+mn-lt"/>
            </a:endParaRPr>
          </a:p>
          <a:p>
            <a:pPr marL="285750" lvl="0" indent="-285750">
              <a:spcAft>
                <a:spcPts val="50"/>
              </a:spcAft>
              <a:buFont typeface="Arial" panose="020B0604020202020204" pitchFamily="34" charset="0"/>
              <a:buChar char="•"/>
              <a:defRPr/>
            </a:pPr>
            <a:endParaRPr kumimoji="0" lang="en-US" altLang="zh-CN" b="0" i="0" u="none" strike="noStrike" kern="1200" cap="none" spc="0" normalizeH="0" baseline="0" noProof="0" dirty="0">
              <a:ln>
                <a:noFill/>
              </a:ln>
              <a:solidFill>
                <a:prstClr val="black"/>
              </a:solidFill>
              <a:effectLst/>
              <a:uLnTx/>
              <a:uFillTx/>
              <a:cs typeface="+mn-ea"/>
              <a:sym typeface="+mn-lt"/>
            </a:endParaRPr>
          </a:p>
          <a:p>
            <a:pPr marL="285750" lvl="0" indent="-285750">
              <a:spcAft>
                <a:spcPts val="50"/>
              </a:spcAft>
              <a:buFont typeface="Arial" panose="020B0604020202020204" pitchFamily="34" charset="0"/>
              <a:buChar char="•"/>
              <a:defRPr/>
            </a:pPr>
            <a:endParaRPr lang="en-US" altLang="zh-CN" dirty="0">
              <a:solidFill>
                <a:prstClr val="black"/>
              </a:solidFill>
              <a:cs typeface="+mn-ea"/>
              <a:sym typeface="+mn-lt"/>
            </a:endParaRPr>
          </a:p>
          <a:p>
            <a:pPr marL="285750" lvl="0" indent="-285750">
              <a:spcAft>
                <a:spcPts val="50"/>
              </a:spcAft>
              <a:buFont typeface="Arial" panose="020B0604020202020204" pitchFamily="34" charset="0"/>
              <a:buChar char="•"/>
              <a:defRPr/>
            </a:pPr>
            <a:endParaRPr kumimoji="0" lang="en-US" altLang="zh-CN" b="0" i="0" u="none" strike="noStrike" kern="1200" cap="none" spc="0" normalizeH="0" baseline="0" noProof="0" dirty="0">
              <a:ln>
                <a:noFill/>
              </a:ln>
              <a:solidFill>
                <a:prstClr val="black"/>
              </a:solidFill>
              <a:effectLst/>
              <a:uLnTx/>
              <a:uFillTx/>
              <a:cs typeface="+mn-ea"/>
              <a:sym typeface="+mn-lt"/>
            </a:endParaRPr>
          </a:p>
          <a:p>
            <a:pPr marL="285750" lvl="0" indent="-285750">
              <a:spcAft>
                <a:spcPts val="50"/>
              </a:spcAft>
              <a:buFont typeface="Arial" panose="020B0604020202020204" pitchFamily="34" charset="0"/>
              <a:buChar char="•"/>
              <a:defRPr/>
            </a:pPr>
            <a:endParaRPr lang="en-US" altLang="zh-CN" dirty="0">
              <a:solidFill>
                <a:prstClr val="black"/>
              </a:solidFill>
              <a:cs typeface="+mn-ea"/>
              <a:sym typeface="+mn-lt"/>
            </a:endParaRPr>
          </a:p>
          <a:p>
            <a:pPr marL="285750" lvl="0" indent="-285750">
              <a:spcAft>
                <a:spcPts val="50"/>
              </a:spcAft>
              <a:buFont typeface="Arial" panose="020B0604020202020204" pitchFamily="34" charset="0"/>
              <a:buChar char="•"/>
              <a:defRPr/>
            </a:pPr>
            <a:endParaRPr kumimoji="0" lang="en-US" altLang="zh-CN" b="0" i="0" u="none" strike="noStrike" kern="1200" cap="none" spc="0" normalizeH="0" baseline="0" noProof="0" dirty="0">
              <a:ln>
                <a:noFill/>
              </a:ln>
              <a:solidFill>
                <a:prstClr val="black"/>
              </a:solidFill>
              <a:effectLst/>
              <a:uLnTx/>
              <a:uFillTx/>
              <a:cs typeface="+mn-ea"/>
              <a:sym typeface="+mn-lt"/>
            </a:endParaRPr>
          </a:p>
          <a:p>
            <a:pPr marL="285750" lvl="0" indent="-285750">
              <a:spcAft>
                <a:spcPts val="50"/>
              </a:spcAft>
              <a:buFont typeface="Arial" panose="020B0604020202020204" pitchFamily="34" charset="0"/>
              <a:buChar char="•"/>
              <a:defRPr/>
            </a:pPr>
            <a:endParaRPr kumimoji="0" lang="en-US" altLang="zh-CN" b="0" i="0" u="none" strike="noStrike" kern="1200" cap="none" spc="0" normalizeH="0" baseline="0" noProof="0" dirty="0">
              <a:ln>
                <a:noFill/>
              </a:ln>
              <a:solidFill>
                <a:prstClr val="black"/>
              </a:solidFill>
              <a:effectLst/>
              <a:uLnTx/>
              <a:uFillTx/>
              <a:cs typeface="+mn-ea"/>
              <a:sym typeface="+mn-lt"/>
            </a:endParaRPr>
          </a:p>
        </p:txBody>
      </p:sp>
      <mc:AlternateContent xmlns:mc="http://schemas.openxmlformats.org/markup-compatibility/2006" xmlns:a14="http://schemas.microsoft.com/office/drawing/2010/main">
        <mc:Choice Requires="a14">
          <p:sp>
            <p:nvSpPr>
              <p:cNvPr id="3" name="矩形 2"/>
              <p:cNvSpPr/>
              <p:nvPr/>
            </p:nvSpPr>
            <p:spPr>
              <a:xfrm>
                <a:off x="1712620" y="1381080"/>
                <a:ext cx="7227620" cy="3597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r>
                            <m:rPr>
                              <m:nor/>
                            </m:rPr>
                            <a:rPr lang="zh-CN" altLang="en-US" i="1">
                              <a:latin typeface="Cambria Math" panose="02040503050406030204" pitchFamily="18" charset="0"/>
                            </a:rPr>
                            <m:t> </m:t>
                          </m:r>
                          <m:r>
                            <m:rPr>
                              <m:nor/>
                            </m:rPr>
                            <a:rPr lang="zh-CN" altLang="en-US" i="1">
                              <a:latin typeface="Cambria Math" panose="02040503050406030204" pitchFamily="18" charset="0"/>
                            </a:rPr>
                            <m:t>Spread</m:t>
                          </m:r>
                          <m:r>
                            <m:rPr>
                              <m:nor/>
                            </m:rPr>
                            <a:rPr lang="zh-CN" altLang="en-US" i="1">
                              <a:latin typeface="Cambria Math" panose="02040503050406030204" pitchFamily="18" charset="0"/>
                            </a:rPr>
                            <m:t> </m:t>
                          </m:r>
                          <m:r>
                            <m:rPr>
                              <m:nor/>
                            </m:rPr>
                            <a:rPr lang="zh-CN" altLang="en-US" i="1">
                              <a:latin typeface="Cambria Math" panose="02040503050406030204" pitchFamily="18" charset="0"/>
                            </a:rPr>
                            <m:t>options</m:t>
                          </m:r>
                          <m:r>
                            <m:rPr>
                              <m:nor/>
                            </m:rPr>
                            <a:rPr lang="zh-CN" altLang="en-US" i="1">
                              <a:latin typeface="Cambria Math" panose="02040503050406030204" pitchFamily="18" charset="0"/>
                            </a:rPr>
                            <m:t>: </m:t>
                          </m:r>
                          <m:r>
                            <a:rPr lang="zh-CN" altLang="en-US" i="0">
                              <a:latin typeface="Cambria Math" panose="02040503050406030204" pitchFamily="18" charset="0"/>
                            </a:rPr>
                            <m:t>    &amp;&amp;</m:t>
                          </m:r>
                          <m:r>
                            <m:rPr>
                              <m:nor/>
                            </m:rPr>
                            <a:rPr lang="zh-CN" altLang="en-US" i="1">
                              <a:latin typeface="Cambria Math" panose="02040503050406030204" pitchFamily="18" charset="0"/>
                            </a:rPr>
                            <m:t> </m:t>
                          </m:r>
                          <m:r>
                            <m:rPr>
                              <m:nor/>
                            </m:rPr>
                            <a:rPr lang="zh-CN" altLang="en-US" i="1">
                              <a:latin typeface="Cambria Math" panose="02040503050406030204" pitchFamily="18" charset="0"/>
                            </a:rPr>
                            <m:t>call</m:t>
                          </m:r>
                          <m:r>
                            <m:rPr>
                              <m:nor/>
                            </m:rPr>
                            <a:rPr lang="zh-CN" altLang="en-US" i="1">
                              <a:latin typeface="Cambria Math" panose="02040503050406030204" pitchFamily="18" charset="0"/>
                            </a:rPr>
                            <m:t>: </m:t>
                          </m:r>
                          <m:r>
                            <a:rPr lang="zh-CN" altLang="en-US" i="1">
                              <a:latin typeface="Cambria Math" panose="02040503050406030204" pitchFamily="18" charset="0"/>
                            </a:rPr>
                            <m:t>𝑚𝑎𝑥</m:t>
                          </m:r>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0,</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2</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𝑋</m:t>
                              </m:r>
                            </m:e>
                          </m:d>
                        </m:e>
                        <m:e>
                          <m:r>
                            <a:rPr lang="zh-CN" altLang="en-US" i="0">
                              <a:latin typeface="Cambria Math" panose="02040503050406030204" pitchFamily="18" charset="0"/>
                            </a:rPr>
                            <m:t>&amp;    &amp;&amp;</m:t>
                          </m:r>
                          <m:r>
                            <m:rPr>
                              <m:nor/>
                            </m:rPr>
                            <a:rPr lang="zh-CN" altLang="en-US" i="1">
                              <a:latin typeface="Cambria Math" panose="02040503050406030204" pitchFamily="18" charset="0"/>
                            </a:rPr>
                            <m:t> </m:t>
                          </m:r>
                          <m:r>
                            <m:rPr>
                              <m:nor/>
                            </m:rPr>
                            <a:rPr lang="zh-CN" altLang="en-US" i="1">
                              <a:latin typeface="Cambria Math" panose="02040503050406030204" pitchFamily="18" charset="0"/>
                            </a:rPr>
                            <m:t>put</m:t>
                          </m:r>
                          <m:r>
                            <m:rPr>
                              <m:nor/>
                            </m:rPr>
                            <a:rPr lang="zh-CN" altLang="en-US" i="1">
                              <a:latin typeface="Cambria Math" panose="02040503050406030204" pitchFamily="18" charset="0"/>
                            </a:rPr>
                            <m:t>: </m:t>
                          </m:r>
                          <m:r>
                            <a:rPr lang="zh-CN" altLang="en-US" i="1">
                              <a:latin typeface="Cambria Math" panose="02040503050406030204" pitchFamily="18" charset="0"/>
                            </a:rPr>
                            <m:t>𝑚𝑎𝑥</m:t>
                          </m:r>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0,</m:t>
                              </m:r>
                              <m:r>
                                <a:rPr lang="zh-CN" altLang="en-US" i="1">
                                  <a:latin typeface="Cambria Math" panose="02040503050406030204" pitchFamily="18" charset="0"/>
                                </a:rPr>
                                <m:t>𝑋</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2</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1</m:t>
                                  </m:r>
                                </m:sub>
                              </m:sSub>
                            </m:e>
                          </m:d>
                        </m:e>
                        <m:e>
                          <m:r>
                            <a:rPr lang="zh-CN" altLang="en-US" i="0">
                              <a:latin typeface="Cambria Math" panose="02040503050406030204" pitchFamily="18" charset="0"/>
                            </a:rPr>
                            <m:t>&amp;</m:t>
                          </m:r>
                          <m:r>
                            <m:rPr>
                              <m:nor/>
                            </m:rPr>
                            <a:rPr lang="zh-CN" altLang="en-US" i="1">
                              <a:latin typeface="Cambria Math" panose="02040503050406030204" pitchFamily="18" charset="0"/>
                            </a:rPr>
                            <m:t> </m:t>
                          </m:r>
                          <m:r>
                            <m:rPr>
                              <m:nor/>
                            </m:rPr>
                            <a:rPr lang="zh-CN" altLang="en-US" i="1">
                              <a:latin typeface="Cambria Math" panose="02040503050406030204" pitchFamily="18" charset="0"/>
                            </a:rPr>
                            <m:t>Options</m:t>
                          </m:r>
                          <m:r>
                            <m:rPr>
                              <m:nor/>
                            </m:rPr>
                            <a:rPr lang="zh-CN" altLang="en-US" i="1">
                              <a:latin typeface="Cambria Math" panose="02040503050406030204" pitchFamily="18" charset="0"/>
                            </a:rPr>
                            <m:t> </m:t>
                          </m:r>
                          <m:r>
                            <m:rPr>
                              <m:nor/>
                            </m:rPr>
                            <a:rPr lang="zh-CN" altLang="en-US" i="1">
                              <a:latin typeface="Cambria Math" panose="02040503050406030204" pitchFamily="18" charset="0"/>
                            </a:rPr>
                            <m:t>on</m:t>
                          </m:r>
                          <m:r>
                            <m:rPr>
                              <m:nor/>
                            </m:rPr>
                            <a:rPr lang="zh-CN" altLang="en-US" i="1">
                              <a:latin typeface="Cambria Math" panose="02040503050406030204" pitchFamily="18" charset="0"/>
                            </a:rPr>
                            <m:t> </m:t>
                          </m:r>
                          <m:r>
                            <m:rPr>
                              <m:nor/>
                            </m:rPr>
                            <a:rPr lang="zh-CN" altLang="en-US" i="1">
                              <a:latin typeface="Cambria Math" panose="02040503050406030204" pitchFamily="18" charset="0"/>
                            </a:rPr>
                            <m:t>the</m:t>
                          </m:r>
                          <m:r>
                            <m:rPr>
                              <m:nor/>
                            </m:rPr>
                            <a:rPr lang="zh-CN" altLang="en-US" i="1">
                              <a:latin typeface="Cambria Math" panose="02040503050406030204" pitchFamily="18" charset="0"/>
                            </a:rPr>
                            <m:t> </m:t>
                          </m:r>
                          <m:r>
                            <m:rPr>
                              <m:nor/>
                            </m:rPr>
                            <a:rPr lang="zh-CN" altLang="en-US" i="1">
                              <a:latin typeface="Cambria Math" panose="02040503050406030204" pitchFamily="18" charset="0"/>
                            </a:rPr>
                            <m:t>maximum</m:t>
                          </m:r>
                          <m:r>
                            <m:rPr>
                              <m:nor/>
                            </m:rPr>
                            <a:rPr lang="zh-CN" altLang="en-US" i="1">
                              <a:latin typeface="Cambria Math" panose="02040503050406030204" pitchFamily="18" charset="0"/>
                            </a:rPr>
                            <m:t>: </m:t>
                          </m:r>
                          <m:r>
                            <a:rPr lang="zh-CN" altLang="en-US" i="0">
                              <a:latin typeface="Cambria Math" panose="02040503050406030204" pitchFamily="18" charset="0"/>
                            </a:rPr>
                            <m:t>    &amp;&amp;</m:t>
                          </m:r>
                          <m:r>
                            <m:rPr>
                              <m:nor/>
                            </m:rPr>
                            <a:rPr lang="zh-CN" altLang="en-US" i="1">
                              <a:latin typeface="Cambria Math" panose="02040503050406030204" pitchFamily="18" charset="0"/>
                            </a:rPr>
                            <m:t> </m:t>
                          </m:r>
                          <m:r>
                            <m:rPr>
                              <m:nor/>
                            </m:rPr>
                            <a:rPr lang="zh-CN" altLang="en-US" i="1">
                              <a:latin typeface="Cambria Math" panose="02040503050406030204" pitchFamily="18" charset="0"/>
                            </a:rPr>
                            <m:t>call</m:t>
                          </m:r>
                          <m:r>
                            <m:rPr>
                              <m:nor/>
                            </m:rPr>
                            <a:rPr lang="zh-CN" altLang="en-US" i="1">
                              <a:latin typeface="Cambria Math" panose="02040503050406030204" pitchFamily="18" charset="0"/>
                            </a:rPr>
                            <m:t>: </m:t>
                          </m:r>
                          <m:r>
                            <a:rPr lang="zh-CN" altLang="en-US" i="1">
                              <a:latin typeface="Cambria Math" panose="02040503050406030204" pitchFamily="18" charset="0"/>
                            </a:rPr>
                            <m:t>𝑚𝑎𝑥</m:t>
                          </m:r>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0,</m:t>
                              </m:r>
                              <m:r>
                                <a:rPr lang="zh-CN" altLang="en-US" i="1">
                                  <a:latin typeface="Cambria Math" panose="02040503050406030204" pitchFamily="18" charset="0"/>
                                </a:rPr>
                                <m:t>𝑚𝑎𝑥</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2</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2</m:t>
                                      </m:r>
                                    </m:sub>
                                  </m:sSub>
                                </m:e>
                              </m:d>
                              <m:r>
                                <a:rPr lang="zh-CN" altLang="en-US" i="0">
                                  <a:latin typeface="Cambria Math" panose="02040503050406030204" pitchFamily="18" charset="0"/>
                                </a:rPr>
                                <m:t>−</m:t>
                              </m:r>
                              <m:r>
                                <a:rPr lang="zh-CN" altLang="en-US" i="1">
                                  <a:latin typeface="Cambria Math" panose="02040503050406030204" pitchFamily="18" charset="0"/>
                                </a:rPr>
                                <m:t>𝑋</m:t>
                              </m:r>
                            </m:e>
                          </m:d>
                        </m:e>
                        <m:e>
                          <m:r>
                            <a:rPr lang="zh-CN" altLang="en-US" i="0">
                              <a:latin typeface="Cambria Math" panose="02040503050406030204" pitchFamily="18" charset="0"/>
                            </a:rPr>
                            <m:t>&amp;    &amp;&amp;</m:t>
                          </m:r>
                          <m:r>
                            <m:rPr>
                              <m:nor/>
                            </m:rPr>
                            <a:rPr lang="zh-CN" altLang="en-US" i="1">
                              <a:latin typeface="Cambria Math" panose="02040503050406030204" pitchFamily="18" charset="0"/>
                            </a:rPr>
                            <m:t> </m:t>
                          </m:r>
                          <m:r>
                            <m:rPr>
                              <m:nor/>
                            </m:rPr>
                            <a:rPr lang="zh-CN" altLang="en-US" i="1">
                              <a:latin typeface="Cambria Math" panose="02040503050406030204" pitchFamily="18" charset="0"/>
                            </a:rPr>
                            <m:t>put</m:t>
                          </m:r>
                          <m:r>
                            <m:rPr>
                              <m:nor/>
                            </m:rPr>
                            <a:rPr lang="zh-CN" altLang="en-US" i="1">
                              <a:latin typeface="Cambria Math" panose="02040503050406030204" pitchFamily="18" charset="0"/>
                            </a:rPr>
                            <m:t>: </m:t>
                          </m:r>
                          <m:r>
                            <a:rPr lang="zh-CN" altLang="en-US" i="1">
                              <a:latin typeface="Cambria Math" panose="02040503050406030204" pitchFamily="18" charset="0"/>
                            </a:rPr>
                            <m:t>𝑚𝑎𝑥</m:t>
                          </m:r>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0,</m:t>
                              </m:r>
                              <m:r>
                                <a:rPr lang="zh-CN" altLang="en-US" i="1">
                                  <a:latin typeface="Cambria Math" panose="02040503050406030204" pitchFamily="18" charset="0"/>
                                </a:rPr>
                                <m:t>𝑋</m:t>
                              </m:r>
                              <m:r>
                                <a:rPr lang="zh-CN" altLang="en-US" i="0">
                                  <a:latin typeface="Cambria Math" panose="02040503050406030204" pitchFamily="18" charset="0"/>
                                </a:rPr>
                                <m:t>−</m:t>
                              </m:r>
                              <m:r>
                                <a:rPr lang="zh-CN" altLang="en-US" i="1">
                                  <a:latin typeface="Cambria Math" panose="02040503050406030204" pitchFamily="18" charset="0"/>
                                </a:rPr>
                                <m:t>𝑚𝑎𝑥</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2</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2</m:t>
                                      </m:r>
                                    </m:sub>
                                  </m:sSub>
                                </m:e>
                              </m:d>
                            </m:e>
                          </m:d>
                        </m:e>
                        <m:e>
                          <m:r>
                            <a:rPr lang="zh-CN" altLang="en-US" i="0">
                              <a:latin typeface="Cambria Math" panose="02040503050406030204" pitchFamily="18" charset="0"/>
                            </a:rPr>
                            <m:t>&amp;</m:t>
                          </m:r>
                          <m:r>
                            <m:rPr>
                              <m:nor/>
                            </m:rPr>
                            <a:rPr lang="zh-CN" altLang="en-US" i="1">
                              <a:latin typeface="Cambria Math" panose="02040503050406030204" pitchFamily="18" charset="0"/>
                            </a:rPr>
                            <m:t> </m:t>
                          </m:r>
                          <m:r>
                            <m:rPr>
                              <m:nor/>
                            </m:rPr>
                            <a:rPr lang="zh-CN" altLang="en-US" i="1">
                              <a:latin typeface="Cambria Math" panose="02040503050406030204" pitchFamily="18" charset="0"/>
                            </a:rPr>
                            <m:t>Options</m:t>
                          </m:r>
                          <m:r>
                            <m:rPr>
                              <m:nor/>
                            </m:rPr>
                            <a:rPr lang="zh-CN" altLang="en-US" i="1">
                              <a:latin typeface="Cambria Math" panose="02040503050406030204" pitchFamily="18" charset="0"/>
                            </a:rPr>
                            <m:t> </m:t>
                          </m:r>
                          <m:r>
                            <m:rPr>
                              <m:nor/>
                            </m:rPr>
                            <a:rPr lang="zh-CN" altLang="en-US" i="1">
                              <a:latin typeface="Cambria Math" panose="02040503050406030204" pitchFamily="18" charset="0"/>
                            </a:rPr>
                            <m:t>on</m:t>
                          </m:r>
                          <m:r>
                            <m:rPr>
                              <m:nor/>
                            </m:rPr>
                            <a:rPr lang="zh-CN" altLang="en-US" i="1">
                              <a:latin typeface="Cambria Math" panose="02040503050406030204" pitchFamily="18" charset="0"/>
                            </a:rPr>
                            <m:t> </m:t>
                          </m:r>
                          <m:r>
                            <m:rPr>
                              <m:nor/>
                            </m:rPr>
                            <a:rPr lang="zh-CN" altLang="en-US" i="1">
                              <a:latin typeface="Cambria Math" panose="02040503050406030204" pitchFamily="18" charset="0"/>
                            </a:rPr>
                            <m:t>the</m:t>
                          </m:r>
                          <m:r>
                            <m:rPr>
                              <m:nor/>
                            </m:rPr>
                            <a:rPr lang="zh-CN" altLang="en-US" i="1">
                              <a:latin typeface="Cambria Math" panose="02040503050406030204" pitchFamily="18" charset="0"/>
                            </a:rPr>
                            <m:t> </m:t>
                          </m:r>
                          <m:r>
                            <m:rPr>
                              <m:nor/>
                            </m:rPr>
                            <a:rPr lang="zh-CN" altLang="en-US" i="1">
                              <a:latin typeface="Cambria Math" panose="02040503050406030204" pitchFamily="18" charset="0"/>
                            </a:rPr>
                            <m:t>minimum</m:t>
                          </m:r>
                          <m:r>
                            <m:rPr>
                              <m:nor/>
                            </m:rPr>
                            <a:rPr lang="zh-CN" altLang="en-US" i="1">
                              <a:latin typeface="Cambria Math" panose="02040503050406030204" pitchFamily="18" charset="0"/>
                            </a:rPr>
                            <m:t>: </m:t>
                          </m:r>
                          <m:r>
                            <a:rPr lang="zh-CN" altLang="en-US" i="0">
                              <a:latin typeface="Cambria Math" panose="02040503050406030204" pitchFamily="18" charset="0"/>
                            </a:rPr>
                            <m:t>    &amp;&amp;</m:t>
                          </m:r>
                          <m:r>
                            <m:rPr>
                              <m:nor/>
                            </m:rPr>
                            <a:rPr lang="zh-CN" altLang="en-US" i="1">
                              <a:latin typeface="Cambria Math" panose="02040503050406030204" pitchFamily="18" charset="0"/>
                            </a:rPr>
                            <m:t> </m:t>
                          </m:r>
                          <m:r>
                            <m:rPr>
                              <m:nor/>
                            </m:rPr>
                            <a:rPr lang="zh-CN" altLang="en-US" i="1">
                              <a:latin typeface="Cambria Math" panose="02040503050406030204" pitchFamily="18" charset="0"/>
                            </a:rPr>
                            <m:t>call</m:t>
                          </m:r>
                          <m:r>
                            <m:rPr>
                              <m:nor/>
                            </m:rPr>
                            <a:rPr lang="zh-CN" altLang="en-US" i="1">
                              <a:latin typeface="Cambria Math" panose="02040503050406030204" pitchFamily="18" charset="0"/>
                            </a:rPr>
                            <m:t>: </m:t>
                          </m:r>
                          <m:r>
                            <a:rPr lang="zh-CN" altLang="en-US" i="1">
                              <a:latin typeface="Cambria Math" panose="02040503050406030204" pitchFamily="18" charset="0"/>
                            </a:rPr>
                            <m:t>𝑚𝑎𝑥</m:t>
                          </m:r>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0,</m:t>
                              </m:r>
                              <m:r>
                                <a:rPr lang="zh-CN" altLang="en-US" i="1">
                                  <a:latin typeface="Cambria Math" panose="02040503050406030204" pitchFamily="18" charset="0"/>
                                </a:rPr>
                                <m:t>𝑚𝑖𝑛</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2</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2</m:t>
                                      </m:r>
                                    </m:sub>
                                  </m:sSub>
                                </m:e>
                              </m:d>
                              <m:r>
                                <a:rPr lang="zh-CN" altLang="en-US" i="0">
                                  <a:latin typeface="Cambria Math" panose="02040503050406030204" pitchFamily="18" charset="0"/>
                                </a:rPr>
                                <m:t>−</m:t>
                              </m:r>
                              <m:r>
                                <a:rPr lang="zh-CN" altLang="en-US" i="1">
                                  <a:latin typeface="Cambria Math" panose="02040503050406030204" pitchFamily="18" charset="0"/>
                                </a:rPr>
                                <m:t>𝑋</m:t>
                              </m:r>
                            </m:e>
                          </m:d>
                        </m:e>
                        <m:e>
                          <m:r>
                            <a:rPr lang="zh-CN" altLang="en-US" i="0">
                              <a:latin typeface="Cambria Math" panose="02040503050406030204" pitchFamily="18" charset="0"/>
                            </a:rPr>
                            <m:t>&amp;    &amp;&amp;</m:t>
                          </m:r>
                          <m:r>
                            <m:rPr>
                              <m:nor/>
                            </m:rPr>
                            <a:rPr lang="zh-CN" altLang="en-US" i="1">
                              <a:latin typeface="Cambria Math" panose="02040503050406030204" pitchFamily="18" charset="0"/>
                            </a:rPr>
                            <m:t> </m:t>
                          </m:r>
                          <m:r>
                            <m:rPr>
                              <m:nor/>
                            </m:rPr>
                            <a:rPr lang="zh-CN" altLang="en-US" i="1">
                              <a:latin typeface="Cambria Math" panose="02040503050406030204" pitchFamily="18" charset="0"/>
                            </a:rPr>
                            <m:t>put</m:t>
                          </m:r>
                          <m:r>
                            <m:rPr>
                              <m:nor/>
                            </m:rPr>
                            <a:rPr lang="zh-CN" altLang="en-US" i="1">
                              <a:latin typeface="Cambria Math" panose="02040503050406030204" pitchFamily="18" charset="0"/>
                            </a:rPr>
                            <m:t>: </m:t>
                          </m:r>
                          <m:r>
                            <a:rPr lang="zh-CN" altLang="en-US" i="1">
                              <a:latin typeface="Cambria Math" panose="02040503050406030204" pitchFamily="18" charset="0"/>
                            </a:rPr>
                            <m:t>𝑚𝑎𝑥</m:t>
                          </m:r>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0,</m:t>
                              </m:r>
                              <m:r>
                                <a:rPr lang="zh-CN" altLang="en-US" i="1">
                                  <a:latin typeface="Cambria Math" panose="02040503050406030204" pitchFamily="18" charset="0"/>
                                </a:rPr>
                                <m:t>𝑋</m:t>
                              </m:r>
                              <m:r>
                                <a:rPr lang="zh-CN" altLang="en-US" i="0">
                                  <a:latin typeface="Cambria Math" panose="02040503050406030204" pitchFamily="18" charset="0"/>
                                </a:rPr>
                                <m:t>−</m:t>
                              </m:r>
                              <m:r>
                                <a:rPr lang="zh-CN" altLang="en-US" i="1">
                                  <a:latin typeface="Cambria Math" panose="02040503050406030204" pitchFamily="18" charset="0"/>
                                </a:rPr>
                                <m:t>𝑚𝑖𝑛</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2</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2</m:t>
                                      </m:r>
                                    </m:sub>
                                  </m:sSub>
                                </m:e>
                              </m:d>
                            </m:e>
                          </m:d>
                        </m:e>
                        <m:e>
                          <m:r>
                            <a:rPr lang="zh-CN" altLang="en-US" i="0">
                              <a:latin typeface="Cambria Math" panose="02040503050406030204" pitchFamily="18" charset="0"/>
                            </a:rPr>
                            <m:t>&amp;</m:t>
                          </m:r>
                          <m:r>
                            <m:rPr>
                              <m:nor/>
                            </m:rPr>
                            <a:rPr lang="zh-CN" altLang="en-US" i="1">
                              <a:latin typeface="Cambria Math" panose="02040503050406030204" pitchFamily="18" charset="0"/>
                            </a:rPr>
                            <m:t> </m:t>
                          </m:r>
                          <m:r>
                            <m:rPr>
                              <m:nor/>
                            </m:rPr>
                            <a:rPr lang="zh-CN" altLang="en-US" i="1">
                              <a:latin typeface="Cambria Math" panose="02040503050406030204" pitchFamily="18" charset="0"/>
                            </a:rPr>
                            <m:t>Dual</m:t>
                          </m:r>
                          <m:r>
                            <m:rPr>
                              <m:nor/>
                            </m:rPr>
                            <a:rPr lang="zh-CN" altLang="en-US" i="1">
                              <a:latin typeface="Cambria Math" panose="02040503050406030204" pitchFamily="18" charset="0"/>
                            </a:rPr>
                            <m:t>−</m:t>
                          </m:r>
                          <m:r>
                            <m:rPr>
                              <m:nor/>
                            </m:rPr>
                            <a:rPr lang="zh-CN" altLang="en-US" i="1">
                              <a:latin typeface="Cambria Math" panose="02040503050406030204" pitchFamily="18" charset="0"/>
                            </a:rPr>
                            <m:t>strike</m:t>
                          </m:r>
                          <m:r>
                            <m:rPr>
                              <m:nor/>
                            </m:rPr>
                            <a:rPr lang="zh-CN" altLang="en-US" i="1">
                              <a:latin typeface="Cambria Math" panose="02040503050406030204" pitchFamily="18" charset="0"/>
                            </a:rPr>
                            <m:t> </m:t>
                          </m:r>
                          <m:r>
                            <m:rPr>
                              <m:nor/>
                            </m:rPr>
                            <a:rPr lang="zh-CN" altLang="en-US" i="1">
                              <a:latin typeface="Cambria Math" panose="02040503050406030204" pitchFamily="18" charset="0"/>
                            </a:rPr>
                            <m:t>options</m:t>
                          </m:r>
                          <m:r>
                            <m:rPr>
                              <m:nor/>
                            </m:rPr>
                            <a:rPr lang="zh-CN" altLang="en-US" i="1">
                              <a:latin typeface="Cambria Math" panose="02040503050406030204" pitchFamily="18" charset="0"/>
                            </a:rPr>
                            <m:t>: </m:t>
                          </m:r>
                          <m:r>
                            <a:rPr lang="zh-CN" altLang="en-US" i="0">
                              <a:latin typeface="Cambria Math" panose="02040503050406030204" pitchFamily="18" charset="0"/>
                            </a:rPr>
                            <m:t>    &amp;&amp;</m:t>
                          </m:r>
                          <m:r>
                            <m:rPr>
                              <m:nor/>
                            </m:rPr>
                            <a:rPr lang="zh-CN" altLang="en-US" i="1">
                              <a:latin typeface="Cambria Math" panose="02040503050406030204" pitchFamily="18" charset="0"/>
                            </a:rPr>
                            <m:t> </m:t>
                          </m:r>
                          <m:r>
                            <m:rPr>
                              <m:nor/>
                            </m:rPr>
                            <a:rPr lang="zh-CN" altLang="en-US" i="1">
                              <a:latin typeface="Cambria Math" panose="02040503050406030204" pitchFamily="18" charset="0"/>
                            </a:rPr>
                            <m:t>call</m:t>
                          </m:r>
                          <m:r>
                            <m:rPr>
                              <m:nor/>
                            </m:rPr>
                            <a:rPr lang="zh-CN" altLang="en-US" i="1">
                              <a:latin typeface="Cambria Math" panose="02040503050406030204" pitchFamily="18" charset="0"/>
                            </a:rPr>
                            <m:t>: </m:t>
                          </m:r>
                          <m:r>
                            <a:rPr lang="zh-CN" altLang="en-US" i="1">
                              <a:latin typeface="Cambria Math" panose="02040503050406030204" pitchFamily="18" charset="0"/>
                            </a:rPr>
                            <m:t>𝑚𝑎𝑥</m:t>
                          </m:r>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0,</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e>
                              </m:d>
                              <m:r>
                                <a:rPr lang="zh-CN" altLang="en-US" i="0">
                                  <a:latin typeface="Cambria Math" panose="02040503050406030204" pitchFamily="18" charset="0"/>
                                </a:rPr>
                                <m:t>,</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2</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2</m:t>
                                      </m:r>
                                    </m:sub>
                                  </m:sSub>
                                </m:e>
                              </m:d>
                            </m:e>
                          </m:d>
                        </m:e>
                        <m:e>
                          <m:r>
                            <a:rPr lang="zh-CN" altLang="en-US" i="0">
                              <a:latin typeface="Cambria Math" panose="02040503050406030204" pitchFamily="18" charset="0"/>
                            </a:rPr>
                            <m:t>&amp;    &amp;&amp;</m:t>
                          </m:r>
                          <m:r>
                            <m:rPr>
                              <m:nor/>
                            </m:rPr>
                            <a:rPr lang="zh-CN" altLang="en-US" i="1">
                              <a:latin typeface="Cambria Math" panose="02040503050406030204" pitchFamily="18" charset="0"/>
                            </a:rPr>
                            <m:t> </m:t>
                          </m:r>
                          <m:r>
                            <m:rPr>
                              <m:nor/>
                            </m:rPr>
                            <a:rPr lang="zh-CN" altLang="en-US" i="1">
                              <a:latin typeface="Cambria Math" panose="02040503050406030204" pitchFamily="18" charset="0"/>
                            </a:rPr>
                            <m:t>put</m:t>
                          </m:r>
                          <m:r>
                            <m:rPr>
                              <m:nor/>
                            </m:rPr>
                            <a:rPr lang="zh-CN" altLang="en-US" i="1">
                              <a:latin typeface="Cambria Math" panose="02040503050406030204" pitchFamily="18" charset="0"/>
                            </a:rPr>
                            <m:t>: </m:t>
                          </m:r>
                          <m:r>
                            <a:rPr lang="zh-CN" altLang="en-US" i="1">
                              <a:latin typeface="Cambria Math" panose="02040503050406030204" pitchFamily="18" charset="0"/>
                            </a:rPr>
                            <m:t>𝑚𝑎𝑥</m:t>
                          </m:r>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0,</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1</m:t>
                                      </m:r>
                                    </m:sub>
                                  </m:sSub>
                                </m:e>
                              </m:d>
                              <m:r>
                                <a:rPr lang="zh-CN" altLang="en-US" i="0">
                                  <a:latin typeface="Cambria Math" panose="02040503050406030204" pitchFamily="18" charset="0"/>
                                </a:rPr>
                                <m:t>,</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2</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2</m:t>
                                      </m:r>
                                    </m:sub>
                                  </m:sSub>
                                </m:e>
                              </m:d>
                            </m:e>
                          </m:d>
                        </m:e>
                        <m:e>
                          <m:r>
                            <a:rPr lang="zh-CN" altLang="en-US" i="0">
                              <a:latin typeface="Cambria Math" panose="02040503050406030204" pitchFamily="18" charset="0"/>
                            </a:rPr>
                            <m:t>&amp;</m:t>
                          </m:r>
                          <m:r>
                            <m:rPr>
                              <m:nor/>
                            </m:rPr>
                            <a:rPr lang="zh-CN" altLang="en-US" i="1">
                              <a:latin typeface="Cambria Math" panose="02040503050406030204" pitchFamily="18" charset="0"/>
                            </a:rPr>
                            <m:t> </m:t>
                          </m:r>
                          <m:r>
                            <m:rPr>
                              <m:nor/>
                            </m:rPr>
                            <a:rPr lang="zh-CN" altLang="en-US" i="1">
                              <a:latin typeface="Cambria Math" panose="02040503050406030204" pitchFamily="18" charset="0"/>
                            </a:rPr>
                            <m:t>Reverse</m:t>
                          </m:r>
                          <m:r>
                            <m:rPr>
                              <m:nor/>
                            </m:rPr>
                            <a:rPr lang="zh-CN" altLang="en-US" i="1">
                              <a:latin typeface="Cambria Math" panose="02040503050406030204" pitchFamily="18" charset="0"/>
                            </a:rPr>
                            <m:t> </m:t>
                          </m:r>
                          <m:r>
                            <m:rPr>
                              <m:nor/>
                            </m:rPr>
                            <a:rPr lang="zh-CN" altLang="en-US" i="1">
                              <a:latin typeface="Cambria Math" panose="02040503050406030204" pitchFamily="18" charset="0"/>
                            </a:rPr>
                            <m:t>dual</m:t>
                          </m:r>
                          <m:r>
                            <m:rPr>
                              <m:nor/>
                            </m:rPr>
                            <a:rPr lang="zh-CN" altLang="en-US" i="1">
                              <a:latin typeface="Cambria Math" panose="02040503050406030204" pitchFamily="18" charset="0"/>
                            </a:rPr>
                            <m:t>−</m:t>
                          </m:r>
                          <m:r>
                            <m:rPr>
                              <m:nor/>
                            </m:rPr>
                            <a:rPr lang="zh-CN" altLang="en-US" i="1">
                              <a:latin typeface="Cambria Math" panose="02040503050406030204" pitchFamily="18" charset="0"/>
                            </a:rPr>
                            <m:t>strike</m:t>
                          </m:r>
                          <m:r>
                            <m:rPr>
                              <m:nor/>
                            </m:rPr>
                            <a:rPr lang="zh-CN" altLang="en-US" i="1">
                              <a:latin typeface="Cambria Math" panose="02040503050406030204" pitchFamily="18" charset="0"/>
                            </a:rPr>
                            <m:t> </m:t>
                          </m:r>
                          <m:r>
                            <m:rPr>
                              <m:nor/>
                            </m:rPr>
                            <a:rPr lang="zh-CN" altLang="en-US" i="1">
                              <a:latin typeface="Cambria Math" panose="02040503050406030204" pitchFamily="18" charset="0"/>
                            </a:rPr>
                            <m:t>options</m:t>
                          </m:r>
                          <m:r>
                            <m:rPr>
                              <m:nor/>
                            </m:rPr>
                            <a:rPr lang="zh-CN" altLang="en-US" i="1">
                              <a:latin typeface="Cambria Math" panose="02040503050406030204" pitchFamily="18" charset="0"/>
                            </a:rPr>
                            <m:t>: </m:t>
                          </m:r>
                          <m:r>
                            <a:rPr lang="zh-CN" altLang="en-US" i="0">
                              <a:latin typeface="Cambria Math" panose="02040503050406030204" pitchFamily="18" charset="0"/>
                            </a:rPr>
                            <m:t>    &amp;&amp;</m:t>
                          </m:r>
                          <m:r>
                            <m:rPr>
                              <m:nor/>
                            </m:rPr>
                            <a:rPr lang="zh-CN" altLang="en-US" i="1">
                              <a:latin typeface="Cambria Math" panose="02040503050406030204" pitchFamily="18" charset="0"/>
                            </a:rPr>
                            <m:t> </m:t>
                          </m:r>
                          <m:r>
                            <m:rPr>
                              <m:nor/>
                            </m:rPr>
                            <a:rPr lang="zh-CN" altLang="en-US" i="1">
                              <a:latin typeface="Cambria Math" panose="02040503050406030204" pitchFamily="18" charset="0"/>
                            </a:rPr>
                            <m:t>call</m:t>
                          </m:r>
                          <m:r>
                            <m:rPr>
                              <m:nor/>
                            </m:rPr>
                            <a:rPr lang="zh-CN" altLang="en-US" i="1">
                              <a:latin typeface="Cambria Math" panose="02040503050406030204" pitchFamily="18" charset="0"/>
                            </a:rPr>
                            <m:t>: </m:t>
                          </m:r>
                          <m:r>
                            <a:rPr lang="zh-CN" altLang="en-US" i="1">
                              <a:latin typeface="Cambria Math" panose="02040503050406030204" pitchFamily="18" charset="0"/>
                            </a:rPr>
                            <m:t>𝑚𝑎𝑥</m:t>
                          </m:r>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0,</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e>
                              </m:d>
                              <m:r>
                                <a:rPr lang="zh-CN" altLang="en-US" i="0">
                                  <a:latin typeface="Cambria Math" panose="02040503050406030204" pitchFamily="18" charset="0"/>
                                </a:rPr>
                                <m:t>,</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2</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2</m:t>
                                      </m:r>
                                    </m:sub>
                                  </m:sSub>
                                </m:e>
                              </m:d>
                            </m:e>
                          </m:d>
                        </m:e>
                        <m:e>
                          <m:r>
                            <a:rPr lang="zh-CN" altLang="en-US" i="0">
                              <a:latin typeface="Cambria Math" panose="02040503050406030204" pitchFamily="18" charset="0"/>
                            </a:rPr>
                            <m:t>&amp;    &amp;&amp;</m:t>
                          </m:r>
                          <m:r>
                            <m:rPr>
                              <m:nor/>
                            </m:rPr>
                            <a:rPr lang="zh-CN" altLang="en-US" i="1">
                              <a:latin typeface="Cambria Math" panose="02040503050406030204" pitchFamily="18" charset="0"/>
                            </a:rPr>
                            <m:t> </m:t>
                          </m:r>
                          <m:r>
                            <m:rPr>
                              <m:nor/>
                            </m:rPr>
                            <a:rPr lang="zh-CN" altLang="en-US" i="1">
                              <a:latin typeface="Cambria Math" panose="02040503050406030204" pitchFamily="18" charset="0"/>
                            </a:rPr>
                            <m:t>put</m:t>
                          </m:r>
                          <m:r>
                            <m:rPr>
                              <m:nor/>
                            </m:rPr>
                            <a:rPr lang="zh-CN" altLang="en-US" i="1">
                              <a:latin typeface="Cambria Math" panose="02040503050406030204" pitchFamily="18" charset="0"/>
                            </a:rPr>
                            <m:t>: </m:t>
                          </m:r>
                          <m:r>
                            <a:rPr lang="zh-CN" altLang="en-US" i="1">
                              <a:latin typeface="Cambria Math" panose="02040503050406030204" pitchFamily="18" charset="0"/>
                            </a:rPr>
                            <m:t>𝑚𝑎𝑥</m:t>
                          </m:r>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0,</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1</m:t>
                                      </m:r>
                                    </m:sub>
                                  </m:sSub>
                                </m:e>
                              </m:d>
                              <m:r>
                                <a:rPr lang="zh-CN" altLang="en-US" i="0">
                                  <a:latin typeface="Cambria Math" panose="02040503050406030204" pitchFamily="18" charset="0"/>
                                </a:rPr>
                                <m:t>,</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2</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2</m:t>
                                      </m:r>
                                    </m:sub>
                                  </m:sSub>
                                </m:e>
                              </m:d>
                            </m:e>
                          </m:d>
                        </m:e>
                        <m:e>
                          <m:r>
                            <a:rPr lang="zh-CN" altLang="en-US" i="0">
                              <a:latin typeface="Cambria Math" panose="02040503050406030204" pitchFamily="18" charset="0"/>
                            </a:rPr>
                            <m:t>&amp;</m:t>
                          </m:r>
                          <m:r>
                            <m:rPr>
                              <m:nor/>
                            </m:rPr>
                            <a:rPr lang="zh-CN" altLang="en-US" i="1">
                              <a:latin typeface="Cambria Math" panose="02040503050406030204" pitchFamily="18" charset="0"/>
                            </a:rPr>
                            <m:t> </m:t>
                          </m:r>
                          <m:r>
                            <m:rPr>
                              <m:nor/>
                            </m:rPr>
                            <a:rPr lang="zh-CN" altLang="en-US" i="1">
                              <a:latin typeface="Cambria Math" panose="02040503050406030204" pitchFamily="18" charset="0"/>
                            </a:rPr>
                            <m:t>Portfolio</m:t>
                          </m:r>
                          <m:r>
                            <m:rPr>
                              <m:nor/>
                            </m:rPr>
                            <a:rPr lang="zh-CN" altLang="en-US" i="1">
                              <a:latin typeface="Cambria Math" panose="02040503050406030204" pitchFamily="18" charset="0"/>
                            </a:rPr>
                            <m:t> </m:t>
                          </m:r>
                          <m:r>
                            <m:rPr>
                              <m:nor/>
                            </m:rPr>
                            <a:rPr lang="zh-CN" altLang="en-US" i="1">
                              <a:latin typeface="Cambria Math" panose="02040503050406030204" pitchFamily="18" charset="0"/>
                            </a:rPr>
                            <m:t>options</m:t>
                          </m:r>
                          <m:r>
                            <m:rPr>
                              <m:nor/>
                            </m:rPr>
                            <a:rPr lang="zh-CN" altLang="en-US" i="1">
                              <a:latin typeface="Cambria Math" panose="02040503050406030204" pitchFamily="18" charset="0"/>
                            </a:rPr>
                            <m:t>: </m:t>
                          </m:r>
                          <m:r>
                            <a:rPr lang="zh-CN" altLang="en-US" i="0">
                              <a:latin typeface="Cambria Math" panose="02040503050406030204" pitchFamily="18" charset="0"/>
                            </a:rPr>
                            <m:t>    &amp;&amp;</m:t>
                          </m:r>
                          <m:r>
                            <m:rPr>
                              <m:nor/>
                            </m:rPr>
                            <a:rPr lang="zh-CN" altLang="en-US" i="1">
                              <a:latin typeface="Cambria Math" panose="02040503050406030204" pitchFamily="18" charset="0"/>
                            </a:rPr>
                            <m:t> </m:t>
                          </m:r>
                          <m:r>
                            <m:rPr>
                              <m:nor/>
                            </m:rPr>
                            <a:rPr lang="zh-CN" altLang="en-US" i="1">
                              <a:latin typeface="Cambria Math" panose="02040503050406030204" pitchFamily="18" charset="0"/>
                            </a:rPr>
                            <m:t>call</m:t>
                          </m:r>
                          <m:r>
                            <m:rPr>
                              <m:nor/>
                            </m:rPr>
                            <a:rPr lang="zh-CN" altLang="en-US" i="1">
                              <a:latin typeface="Cambria Math" panose="02040503050406030204" pitchFamily="18" charset="0"/>
                            </a:rPr>
                            <m:t>: </m:t>
                          </m:r>
                          <m:r>
                            <a:rPr lang="zh-CN" altLang="en-US" i="1">
                              <a:latin typeface="Cambria Math" panose="02040503050406030204" pitchFamily="18" charset="0"/>
                            </a:rPr>
                            <m:t>𝑚𝑎𝑥</m:t>
                          </m:r>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0,</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2</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2</m:t>
                                      </m:r>
                                    </m:sub>
                                  </m:sSub>
                                </m:e>
                              </m:d>
                              <m:r>
                                <a:rPr lang="zh-CN" altLang="en-US" i="0">
                                  <a:latin typeface="Cambria Math" panose="02040503050406030204" pitchFamily="18" charset="0"/>
                                </a:rPr>
                                <m:t>−</m:t>
                              </m:r>
                              <m:r>
                                <a:rPr lang="zh-CN" altLang="en-US" i="1">
                                  <a:latin typeface="Cambria Math" panose="02040503050406030204" pitchFamily="18" charset="0"/>
                                </a:rPr>
                                <m:t>𝑋</m:t>
                              </m:r>
                            </m:e>
                          </m:d>
                        </m:e>
                        <m:e>
                          <m:r>
                            <a:rPr lang="zh-CN" altLang="en-US" i="0">
                              <a:latin typeface="Cambria Math" panose="02040503050406030204" pitchFamily="18" charset="0"/>
                            </a:rPr>
                            <m:t>&amp;    &amp;&amp;</m:t>
                          </m:r>
                          <m:r>
                            <m:rPr>
                              <m:nor/>
                            </m:rPr>
                            <a:rPr lang="zh-CN" altLang="en-US" i="1">
                              <a:latin typeface="Cambria Math" panose="02040503050406030204" pitchFamily="18" charset="0"/>
                            </a:rPr>
                            <m:t> </m:t>
                          </m:r>
                          <m:r>
                            <m:rPr>
                              <m:nor/>
                            </m:rPr>
                            <a:rPr lang="zh-CN" altLang="en-US" i="1">
                              <a:latin typeface="Cambria Math" panose="02040503050406030204" pitchFamily="18" charset="0"/>
                            </a:rPr>
                            <m:t>put</m:t>
                          </m:r>
                          <m:r>
                            <m:rPr>
                              <m:nor/>
                            </m:rPr>
                            <a:rPr lang="zh-CN" altLang="en-US" i="1">
                              <a:latin typeface="Cambria Math" panose="02040503050406030204" pitchFamily="18" charset="0"/>
                            </a:rPr>
                            <m:t>: </m:t>
                          </m:r>
                          <m:r>
                            <a:rPr lang="zh-CN" altLang="en-US" i="1">
                              <a:latin typeface="Cambria Math" panose="02040503050406030204" pitchFamily="18" charset="0"/>
                            </a:rPr>
                            <m:t>𝑚𝑎𝑥</m:t>
                          </m:r>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0,</m:t>
                              </m:r>
                              <m:r>
                                <a:rPr lang="zh-CN" altLang="en-US" i="1">
                                  <a:latin typeface="Cambria Math" panose="02040503050406030204" pitchFamily="18" charset="0"/>
                                </a:rPr>
                                <m:t>𝑋</m:t>
                              </m:r>
                              <m:r>
                                <a:rPr lang="zh-CN" altLang="en-US" i="0">
                                  <a:latin typeface="Cambria Math" panose="02040503050406030204" pitchFamily="18" charset="0"/>
                                </a:rPr>
                                <m:t>−</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2</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2</m:t>
                                      </m:r>
                                    </m:sub>
                                  </m:sSub>
                                </m:e>
                              </m:d>
                            </m:e>
                          </m:d>
                        </m:e>
                      </m:eqArr>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1712620" y="1381080"/>
                <a:ext cx="7227620" cy="3597331"/>
              </a:xfrm>
              <a:prstGeom prst="rect">
                <a:avLst/>
              </a:prstGeom>
              <a:blipFill rotWithShape="1">
                <a:blip r:embed="rId2"/>
                <a:stretch>
                  <a:fillRect t="-16" r="1" b="-66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27611" y="5241706"/>
                <a:ext cx="9213998" cy="1021370"/>
              </a:xfrm>
              <a:prstGeom prst="rect">
                <a:avLst/>
              </a:prstGeom>
            </p:spPr>
            <p:txBody>
              <a:bodyPr wrap="square">
                <a:spAutoFit/>
              </a:bodyPr>
              <a:lstStyle/>
              <a:p>
                <a:pPr algn="ctr">
                  <a:spcAft>
                    <a:spcPts val="0"/>
                  </a:spcAft>
                  <a:tabLst>
                    <a:tab pos="676275" algn="l"/>
                  </a:tabLst>
                </a:pPr>
                <a14:m>
                  <m:oMathPara xmlns:m="http://schemas.openxmlformats.org/officeDocument/2006/math">
                    <m:oMathParaPr>
                      <m:jc m:val="centerGroup"/>
                    </m:oMathParaPr>
                    <m:oMath xmlns:m="http://schemas.openxmlformats.org/officeDocument/2006/math">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options</m:t>
                      </m:r>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 </m:t>
                      </m:r>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to</m:t>
                      </m:r>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 </m:t>
                      </m:r>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exchange</m:t>
                      </m:r>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 </m:t>
                      </m:r>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one</m:t>
                      </m:r>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 </m:t>
                      </m:r>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asset</m:t>
                      </m:r>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 </m:t>
                      </m:r>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for</m:t>
                      </m:r>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 </m:t>
                      </m:r>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another</m:t>
                      </m:r>
                      <m:r>
                        <m:rPr>
                          <m:nor/>
                        </m:rPr>
                        <a:rPr lang="en-US" altLang="zh-CN" kern="100">
                          <a:latin typeface="Times New Roman" panose="02020603050405020304" pitchFamily="18" charset="0"/>
                          <a:ea typeface="微软雅黑" panose="020B0503020204020204" pitchFamily="34" charset="-122"/>
                          <a:cs typeface="Times New Roman" panose="02020603050405020304" pitchFamily="18" charset="0"/>
                        </a:rPr>
                        <m:t>: </m:t>
                      </m:r>
                      <m:r>
                        <m:rPr>
                          <m:nor/>
                        </m:rPr>
                        <a:rPr lang="en-US" altLang="zh-CN" kern="100">
                          <a:latin typeface="Cambria Math" panose="02040503050406030204" pitchFamily="18" charset="0"/>
                          <a:ea typeface="微软雅黑" panose="020B0503020204020204" pitchFamily="34" charset="-122"/>
                          <a:cs typeface="Times New Roman" panose="02020603050405020304" pitchFamily="18" charset="0"/>
                        </a:rPr>
                        <m:t>    </m:t>
                      </m:r>
                      <m:func>
                        <m:func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max</m:t>
                          </m:r>
                        </m:fName>
                        <m:e>
                          <m:d>
                            <m:dPr>
                              <m:begChr m:val="["/>
                              <m:end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0, </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2</m:t>
                                  </m:r>
                                </m:sub>
                              </m:sSub>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S</m:t>
                                  </m:r>
                                </m:e>
                                <m:sub>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2</m:t>
                                  </m:r>
                                </m:sub>
                              </m:sSub>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Q</m:t>
                                  </m:r>
                                </m:e>
                                <m:sub>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1</m:t>
                                  </m:r>
                                </m:sub>
                              </m:sSub>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S</m:t>
                                  </m:r>
                                </m:e>
                                <m:sub>
                                  <m:r>
                                    <m:rPr>
                                      <m:nor/>
                                    </m:rPr>
                                    <a:rPr lang="en-US" altLang="zh-CN" i="1" kern="100">
                                      <a:latin typeface="Times New Roman" panose="02020603050405020304" pitchFamily="18" charset="0"/>
                                      <a:ea typeface="微软雅黑" panose="020B0503020204020204" pitchFamily="34" charset="-122"/>
                                      <a:cs typeface="Times New Roman" panose="02020603050405020304" pitchFamily="18" charset="0"/>
                                    </a:rPr>
                                    <m:t>1</m:t>
                                  </m:r>
                                </m:sub>
                              </m:sSub>
                            </m:e>
                          </m:d>
                        </m:e>
                      </m:func>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ctr">
                  <a:spcAft>
                    <a:spcPts val="0"/>
                  </a:spcAft>
                  <a:tabLst>
                    <a:tab pos="676275" algn="l"/>
                  </a:tabLst>
                </a:pPr>
                <a14:m>
                  <m:oMathPara xmlns:m="http://schemas.openxmlformats.org/officeDocument/2006/math">
                    <m:oMathParaPr>
                      <m:jc m:val="centerGroup"/>
                    </m:oMathParaPr>
                    <m:oMath xmlns:m="http://schemas.openxmlformats.org/officeDocument/2006/math">
                      <m:r>
                        <m:rPr>
                          <m:nor/>
                        </m:rPr>
                        <a:rPr lang="en-US" altLang="zh-CN" b="0" i="1" kern="100" smtClean="0">
                          <a:latin typeface="Times New Roman" panose="02020603050405020304" pitchFamily="18" charset="0"/>
                          <a:ea typeface="等线" panose="02010600030101010101" pitchFamily="2" charset="-122"/>
                          <a:cs typeface="Times New Roman" panose="02020603050405020304" pitchFamily="18" charset="0"/>
                        </a:rPr>
                        <m:t>                      </m:t>
                      </m:r>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relative</m:t>
                      </m:r>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 </m:t>
                      </m:r>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performance</m:t>
                      </m:r>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 </m:t>
                      </m:r>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option</m:t>
                      </m:r>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 </m:t>
                      </m:r>
                      <m:r>
                        <m:rPr>
                          <m:nor/>
                        </m:rPr>
                        <a:rPr lang="en-US" altLang="zh-CN" i="1" kern="100">
                          <a:latin typeface="Cambria Math" panose="02040503050406030204" pitchFamily="18" charset="0"/>
                          <a:ea typeface="等线" panose="02010600030101010101" pitchFamily="2" charset="-122"/>
                          <a:cs typeface="Times New Roman" panose="02020603050405020304" pitchFamily="18" charset="0"/>
                        </a:rPr>
                        <m:t>    </m:t>
                      </m:r>
                      <m:r>
                        <m:rPr>
                          <m:nor/>
                        </m:rPr>
                        <a:rPr lang="en-US" altLang="zh-CN" kern="100">
                          <a:latin typeface="Times New Roman" panose="02020603050405020304" pitchFamily="18" charset="0"/>
                          <a:ea typeface="等线" panose="02010600030101010101" pitchFamily="2" charset="-122"/>
                          <a:cs typeface="Times New Roman" panose="02020603050405020304" pitchFamily="18" charset="0"/>
                        </a:rPr>
                        <m:t>call</m:t>
                      </m:r>
                      <m:r>
                        <m:rPr>
                          <m:nor/>
                        </m:rPr>
                        <a:rPr lang="en-US" altLang="zh-CN" kern="100">
                          <a:latin typeface="Times New Roman" panose="02020603050405020304" pitchFamily="18" charset="0"/>
                          <a:ea typeface="等线" panose="02010600030101010101" pitchFamily="2" charset="-122"/>
                          <a:cs typeface="Times New Roman" panose="02020603050405020304" pitchFamily="18" charset="0"/>
                        </a:rPr>
                        <m:t>:</m:t>
                      </m:r>
                      <m:func>
                        <m:func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max</m:t>
                          </m:r>
                        </m:fName>
                        <m:e>
                          <m:d>
                            <m:dPr>
                              <m:begChr m:val="["/>
                              <m:end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0,</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Q</m:t>
                                      </m:r>
                                    </m:e>
                                    <m:sub>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1</m:t>
                                      </m:r>
                                    </m:sub>
                                  </m:sSub>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S</m:t>
                                      </m:r>
                                    </m:e>
                                    <m:sub>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1</m:t>
                                      </m:r>
                                    </m:sub>
                                  </m:sSub>
                                </m:num>
                                <m:den>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Q</m:t>
                                      </m:r>
                                    </m:e>
                                    <m:sub>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2</m:t>
                                      </m:r>
                                    </m:sub>
                                  </m:sSub>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S</m:t>
                                      </m:r>
                                    </m:e>
                                    <m:sub>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2</m:t>
                                      </m:r>
                                    </m:sub>
                                  </m:sSub>
                                </m:den>
                              </m:f>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m:t>
                              </m:r>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X</m:t>
                              </m:r>
                            </m:e>
                          </m:d>
                        </m:e>
                      </m:func>
                      <m:r>
                        <m:rPr>
                          <m:nor/>
                        </m:rPr>
                        <a:rPr lang="en-US" altLang="zh-CN" kern="100">
                          <a:latin typeface="Times New Roman" panose="02020603050405020304" pitchFamily="18" charset="0"/>
                          <a:ea typeface="等线" panose="02010600030101010101" pitchFamily="2" charset="-122"/>
                          <a:cs typeface="Times New Roman" panose="02020603050405020304" pitchFamily="18" charset="0"/>
                        </a:rPr>
                        <m:t> </m:t>
                      </m:r>
                      <m:r>
                        <m:rPr>
                          <m:nor/>
                        </m:rPr>
                        <a:rPr lang="en-US" altLang="zh-CN" kern="100">
                          <a:latin typeface="Cambria Math" panose="02040503050406030204" pitchFamily="18" charset="0"/>
                          <a:ea typeface="等线" panose="02010600030101010101" pitchFamily="2" charset="-122"/>
                          <a:cs typeface="Times New Roman" panose="02020603050405020304" pitchFamily="18" charset="0"/>
                        </a:rPr>
                        <m:t>    </m:t>
                      </m:r>
                      <m:r>
                        <m:rPr>
                          <m:nor/>
                        </m:rPr>
                        <a:rPr lang="en-US" altLang="zh-CN" kern="100">
                          <a:latin typeface="Times New Roman" panose="02020603050405020304" pitchFamily="18" charset="0"/>
                          <a:ea typeface="等线" panose="02010600030101010101" pitchFamily="2" charset="-122"/>
                          <a:cs typeface="Times New Roman" panose="02020603050405020304" pitchFamily="18" charset="0"/>
                        </a:rPr>
                        <m:t> </m:t>
                      </m:r>
                      <m:r>
                        <m:rPr>
                          <m:nor/>
                        </m:rPr>
                        <a:rPr lang="en-US" altLang="zh-CN" kern="100">
                          <a:latin typeface="Times New Roman" panose="02020603050405020304" pitchFamily="18" charset="0"/>
                          <a:ea typeface="等线" panose="02010600030101010101" pitchFamily="2" charset="-122"/>
                          <a:cs typeface="Times New Roman" panose="02020603050405020304" pitchFamily="18" charset="0"/>
                        </a:rPr>
                        <m:t>put</m:t>
                      </m:r>
                      <m:r>
                        <m:rPr>
                          <m:nor/>
                        </m:rPr>
                        <a:rPr lang="en-US" altLang="zh-CN" kern="100">
                          <a:latin typeface="Times New Roman" panose="02020603050405020304" pitchFamily="18" charset="0"/>
                          <a:ea typeface="等线" panose="02010600030101010101" pitchFamily="2" charset="-122"/>
                          <a:cs typeface="Times New Roman" panose="02020603050405020304" pitchFamily="18" charset="0"/>
                        </a:rPr>
                        <m:t>:</m:t>
                      </m:r>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max</m:t>
                      </m:r>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[0, </m:t>
                      </m:r>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X</m:t>
                      </m:r>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Q</m:t>
                              </m:r>
                            </m:e>
                            <m:sub>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1</m:t>
                              </m:r>
                            </m:sub>
                          </m:sSub>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S</m:t>
                              </m:r>
                            </m:e>
                            <m:sub>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1</m:t>
                              </m:r>
                            </m:sub>
                          </m:sSub>
                        </m:num>
                        <m:den>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Q</m:t>
                              </m:r>
                            </m:e>
                            <m:sub>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2</m:t>
                              </m:r>
                            </m:sub>
                          </m:sSub>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S</m:t>
                              </m:r>
                            </m:e>
                            <m:sub>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2</m:t>
                              </m:r>
                            </m:sub>
                          </m:sSub>
                        </m:den>
                      </m:f>
                      <m:r>
                        <m:rPr>
                          <m:nor/>
                        </m:rPr>
                        <a:rPr lang="en-US" altLang="zh-CN" i="1" kern="100">
                          <a:latin typeface="Times New Roman" panose="02020603050405020304" pitchFamily="18" charset="0"/>
                          <a:ea typeface="等线" panose="02010600030101010101" pitchFamily="2" charset="-122"/>
                          <a:cs typeface="Times New Roman" panose="02020603050405020304" pitchFamily="18" charset="0"/>
                        </a:rPr>
                        <m:t> ]</m:t>
                      </m:r>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427611" y="5241706"/>
                <a:ext cx="9213998" cy="1021370"/>
              </a:xfrm>
              <a:prstGeom prst="rect">
                <a:avLst/>
              </a:prstGeom>
              <a:blipFill rotWithShape="1">
                <a:blip r:embed="rId3"/>
                <a:stretch>
                  <a:fillRect l="-3" t="-41" r="4" b="7"/>
                </a:stretch>
              </a:blipFill>
            </p:spPr>
            <p:txBody>
              <a:bodyPr/>
              <a:lstStyle/>
              <a:p>
                <a:r>
                  <a:rPr lang="zh-CN" alt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00000"/>
              </a:lnSpc>
              <a:spcAft>
                <a:spcPts val="50"/>
              </a:spcAft>
              <a:buClrTx/>
              <a:buSzTx/>
              <a:buFontTx/>
            </a:pPr>
            <a:r>
              <a:rPr lang="zh-CN" altLang="en-US" dirty="0">
                <a:latin typeface="+mn-lt"/>
                <a:ea typeface="+mn-ea"/>
                <a:cs typeface="+mn-ea"/>
                <a:sym typeface="+mn-lt"/>
              </a:rPr>
              <a:t>奇异期权</a:t>
            </a:r>
          </a:p>
        </p:txBody>
      </p:sp>
      <p:sp>
        <p:nvSpPr>
          <p:cNvPr id="4" name="文本框 3"/>
          <p:cNvSpPr txBox="1"/>
          <p:nvPr/>
        </p:nvSpPr>
        <p:spPr>
          <a:xfrm>
            <a:off x="330200" y="1161098"/>
            <a:ext cx="11531600" cy="1225977"/>
          </a:xfrm>
          <a:prstGeom prst="rect">
            <a:avLst/>
          </a:prstGeom>
          <a:noFill/>
          <a:ln w="19050">
            <a:solidFill>
              <a:srgbClr val="972022"/>
            </a:solidFill>
            <a:prstDash val="sysDash"/>
          </a:ln>
        </p:spPr>
        <p:txBody>
          <a:bodyPr wrap="square" rtlCol="0">
            <a:spAutoFit/>
          </a:bodyPr>
          <a:lstStyle/>
          <a:p>
            <a:pPr marL="285750" lvl="0" indent="-285750">
              <a:spcAft>
                <a:spcPts val="50"/>
              </a:spcAft>
              <a:buFont typeface="Arial" panose="020B0604020202020204" pitchFamily="34" charset="0"/>
              <a:buChar char="•"/>
              <a:defRPr/>
            </a:pPr>
            <a:r>
              <a:rPr lang="en-US" altLang="zh-CN" b="1" dirty="0"/>
              <a:t>Three dimensional binomial tree</a:t>
            </a:r>
          </a:p>
          <a:p>
            <a:pPr marL="742950" lvl="1" indent="-285750">
              <a:spcAft>
                <a:spcPts val="50"/>
              </a:spcAft>
              <a:buFont typeface="Arial" panose="020B0604020202020204" pitchFamily="34" charset="0"/>
              <a:buChar char="•"/>
              <a:defRPr/>
            </a:pPr>
            <a:r>
              <a:rPr lang="en-US" altLang="zh-CN" dirty="0"/>
              <a:t>Asset 1 can increase with a factor of </a:t>
            </a:r>
            <a:r>
              <a:rPr lang="en-US" altLang="zh-CN" i="1" dirty="0"/>
              <a:t>u</a:t>
            </a:r>
            <a:r>
              <a:rPr lang="en-US" altLang="zh-CN" dirty="0"/>
              <a:t> or decrease with a factor of </a:t>
            </a:r>
            <a:r>
              <a:rPr lang="en-US" altLang="zh-CN" i="1" dirty="0"/>
              <a:t>d</a:t>
            </a:r>
            <a:r>
              <a:rPr lang="en-US" altLang="zh-CN" dirty="0"/>
              <a:t> at each time step</a:t>
            </a:r>
          </a:p>
          <a:p>
            <a:pPr marL="742950" lvl="1" indent="-285750">
              <a:spcAft>
                <a:spcPts val="50"/>
              </a:spcAft>
              <a:buFont typeface="Arial" panose="020B0604020202020204" pitchFamily="34" charset="0"/>
              <a:buChar char="•"/>
              <a:defRPr/>
            </a:pPr>
            <a:r>
              <a:rPr lang="en-US" altLang="zh-CN" dirty="0"/>
              <a:t>If asset 1 increases with u, asset 2's price can change by A or B. If asset 1 decreases with d, asset 2's price can change by C or D</a:t>
            </a:r>
            <a:endParaRPr kumimoji="0" lang="en-US" altLang="zh-CN" b="0" i="0" u="none" strike="noStrike" kern="1200" cap="none" spc="0" normalizeH="0" baseline="0" noProof="0" dirty="0">
              <a:ln>
                <a:noFill/>
              </a:ln>
              <a:solidFill>
                <a:prstClr val="black"/>
              </a:solidFill>
              <a:effectLst/>
              <a:uLnTx/>
              <a:uFillTx/>
              <a:cs typeface="+mn-ea"/>
              <a:sym typeface="+mn-lt"/>
            </a:endParaRPr>
          </a:p>
        </p:txBody>
      </p:sp>
      <p:sp>
        <p:nvSpPr>
          <p:cNvPr id="5" name="文本框 4"/>
          <p:cNvSpPr txBox="1"/>
          <p:nvPr/>
        </p:nvSpPr>
        <p:spPr>
          <a:xfrm>
            <a:off x="330201" y="791766"/>
            <a:ext cx="1794164"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多资产期权定价</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6" name="灯片编号占位符 5"/>
          <p:cNvSpPr>
            <a:spLocks noGrp="1"/>
          </p:cNvSpPr>
          <p:nvPr>
            <p:ph type="sldNum" sz="quarter" idx="12"/>
          </p:nvPr>
        </p:nvSpPr>
        <p:spPr/>
        <p:txBody>
          <a:bodyPr/>
          <a:lstStyle/>
          <a:p>
            <a:fld id="{1EA6C56D-0CE0-47FB-86BA-7B1B4E55B176}" type="slidenum">
              <a:rPr lang="zh-CN" altLang="en-US" smtClean="0"/>
              <a:t>48</a:t>
            </a:fld>
            <a:endParaRPr lang="zh-CN" altLang="en-US" dirty="0"/>
          </a:p>
        </p:txBody>
      </p:sp>
      <mc:AlternateContent xmlns:mc="http://schemas.openxmlformats.org/markup-compatibility/2006" xmlns:a14="http://schemas.microsoft.com/office/drawing/2010/main">
        <mc:Choice Requires="a14">
          <p:sp>
            <p:nvSpPr>
              <p:cNvPr id="3" name="矩形 2"/>
              <p:cNvSpPr/>
              <p:nvPr/>
            </p:nvSpPr>
            <p:spPr>
              <a:xfrm>
                <a:off x="748599" y="3397949"/>
                <a:ext cx="5245346" cy="7447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zh-CN" altLang="en-US" i="1">
                              <a:latin typeface="Cambria Math" panose="02040503050406030204" pitchFamily="18" charset="0"/>
                            </a:rPr>
                          </m:ctrlPr>
                        </m:mPr>
                        <m:mr>
                          <m:e>
                            <m:r>
                              <a:rPr lang="zh-CN" altLang="en-US" i="1">
                                <a:latin typeface="Cambria Math" panose="02040503050406030204" pitchFamily="18" charset="0"/>
                              </a:rPr>
                              <m:t>𝑢</m:t>
                            </m:r>
                            <m:r>
                              <a:rPr lang="zh-CN" altLang="en-US" i="0">
                                <a:latin typeface="Cambria Math" panose="02040503050406030204" pitchFamily="18" charset="0"/>
                              </a:rPr>
                              <m:t>=</m:t>
                            </m:r>
                            <m:r>
                              <m:rPr>
                                <m:sty m:val="p"/>
                              </m:rPr>
                              <a:rPr lang="zh-CN" altLang="en-US" i="0">
                                <a:latin typeface="Cambria Math" panose="02040503050406030204" pitchFamily="18" charset="0"/>
                              </a:rPr>
                              <m:t>ex</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p</m:t>
                                </m:r>
                              </m:fName>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r>
                                          <a:rPr lang="zh-CN" altLang="en-US" i="0">
                                            <a:latin typeface="Cambria Math" panose="02040503050406030204" pitchFamily="18" charset="0"/>
                                          </a:rPr>
                                          <m:t>1</m:t>
                                        </m:r>
                                      </m:sub>
                                    </m:sSub>
                                    <m:r>
                                      <m:rPr>
                                        <m:sty m:val="p"/>
                                      </m:rPr>
                                      <a:rPr lang="zh-CN" altLang="en-US" i="0">
                                        <a:latin typeface="Cambria Math" panose="02040503050406030204" pitchFamily="18" charset="0"/>
                                      </a:rPr>
                                      <m:t>Δ</m:t>
                                    </m:r>
                                    <m:r>
                                      <a:rPr lang="zh-CN" altLang="en-US" i="1">
                                        <a:latin typeface="Cambria Math" panose="02040503050406030204" pitchFamily="18" charset="0"/>
                                      </a:rPr>
                                      <m:t>𝑡</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𝜎</m:t>
                                        </m:r>
                                      </m:e>
                                      <m:sub>
                                        <m:r>
                                          <a:rPr lang="zh-CN" altLang="en-US" i="0">
                                            <a:latin typeface="Cambria Math" panose="02040503050406030204" pitchFamily="18" charset="0"/>
                                          </a:rPr>
                                          <m:t>1</m:t>
                                        </m:r>
                                      </m:sub>
                                    </m:sSub>
                                    <m:rad>
                                      <m:radPr>
                                        <m:degHide m:val="on"/>
                                        <m:ctrlPr>
                                          <a:rPr lang="zh-CN" altLang="en-US" i="1">
                                            <a:latin typeface="Cambria Math" panose="02040503050406030204" pitchFamily="18" charset="0"/>
                                          </a:rPr>
                                        </m:ctrlPr>
                                      </m:radPr>
                                      <m:deg/>
                                      <m:e>
                                        <m:r>
                                          <m:rPr>
                                            <m:sty m:val="p"/>
                                          </m:rPr>
                                          <a:rPr lang="zh-CN" altLang="en-US" i="0">
                                            <a:latin typeface="Cambria Math" panose="02040503050406030204" pitchFamily="18" charset="0"/>
                                          </a:rPr>
                                          <m:t>Δ</m:t>
                                        </m:r>
                                        <m:r>
                                          <a:rPr lang="zh-CN" altLang="en-US" i="1">
                                            <a:latin typeface="Cambria Math" panose="02040503050406030204" pitchFamily="18" charset="0"/>
                                          </a:rPr>
                                          <m:t>𝑡</m:t>
                                        </m:r>
                                      </m:e>
                                    </m:rad>
                                  </m:e>
                                </m:d>
                              </m:e>
                            </m:func>
                          </m:e>
                          <m:e>
                            <m:r>
                              <a:rPr lang="zh-CN" altLang="en-US" i="1">
                                <a:latin typeface="Cambria Math" panose="02040503050406030204" pitchFamily="18" charset="0"/>
                              </a:rPr>
                              <m:t>𝑑</m:t>
                            </m:r>
                            <m:r>
                              <a:rPr lang="zh-CN" altLang="en-US" i="0">
                                <a:latin typeface="Cambria Math" panose="02040503050406030204" pitchFamily="18" charset="0"/>
                              </a:rPr>
                              <m:t>=</m:t>
                            </m:r>
                            <m:r>
                              <m:rPr>
                                <m:sty m:val="p"/>
                              </m:rPr>
                              <a:rPr lang="zh-CN" altLang="en-US" i="0">
                                <a:latin typeface="Cambria Math" panose="02040503050406030204" pitchFamily="18" charset="0"/>
                              </a:rPr>
                              <m:t>ex</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p</m:t>
                                </m:r>
                              </m:fName>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r>
                                          <a:rPr lang="zh-CN" altLang="en-US" i="0">
                                            <a:latin typeface="Cambria Math" panose="02040503050406030204" pitchFamily="18" charset="0"/>
                                          </a:rPr>
                                          <m:t>1</m:t>
                                        </m:r>
                                      </m:sub>
                                    </m:sSub>
                                    <m:r>
                                      <m:rPr>
                                        <m:sty m:val="p"/>
                                      </m:rPr>
                                      <a:rPr lang="zh-CN" altLang="en-US" i="0">
                                        <a:latin typeface="Cambria Math" panose="02040503050406030204" pitchFamily="18" charset="0"/>
                                      </a:rPr>
                                      <m:t>Δ</m:t>
                                    </m:r>
                                    <m:r>
                                      <a:rPr lang="zh-CN" altLang="en-US" i="1">
                                        <a:latin typeface="Cambria Math" panose="02040503050406030204" pitchFamily="18" charset="0"/>
                                      </a:rPr>
                                      <m:t>𝑡</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𝜎</m:t>
                                        </m:r>
                                      </m:e>
                                      <m:sub>
                                        <m:r>
                                          <a:rPr lang="zh-CN" altLang="en-US" i="0">
                                            <a:latin typeface="Cambria Math" panose="02040503050406030204" pitchFamily="18" charset="0"/>
                                          </a:rPr>
                                          <m:t>1</m:t>
                                        </m:r>
                                      </m:sub>
                                    </m:sSub>
                                    <m:rad>
                                      <m:radPr>
                                        <m:degHide m:val="on"/>
                                        <m:ctrlPr>
                                          <a:rPr lang="zh-CN" altLang="en-US" i="1">
                                            <a:latin typeface="Cambria Math" panose="02040503050406030204" pitchFamily="18" charset="0"/>
                                          </a:rPr>
                                        </m:ctrlPr>
                                      </m:radPr>
                                      <m:deg/>
                                      <m:e>
                                        <m:r>
                                          <m:rPr>
                                            <m:sty m:val="p"/>
                                          </m:rPr>
                                          <a:rPr lang="zh-CN" altLang="en-US" i="0">
                                            <a:latin typeface="Cambria Math" panose="02040503050406030204" pitchFamily="18" charset="0"/>
                                          </a:rPr>
                                          <m:t>Δ</m:t>
                                        </m:r>
                                        <m:r>
                                          <a:rPr lang="zh-CN" altLang="en-US" i="1">
                                            <a:latin typeface="Cambria Math" panose="02040503050406030204" pitchFamily="18" charset="0"/>
                                          </a:rPr>
                                          <m:t>𝑡</m:t>
                                        </m:r>
                                      </m:e>
                                    </m:rad>
                                  </m:e>
                                </m:d>
                              </m:e>
                            </m:func>
                          </m:e>
                        </m:m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0">
                                    <a:latin typeface="Cambria Math" panose="02040503050406030204" pitchFamily="18" charset="0"/>
                                  </a:rPr>
                                  <m:t>1</m:t>
                                </m:r>
                              </m:sub>
                            </m:sSub>
                            <m:r>
                              <a:rPr lang="zh-CN" altLang="en-US" i="0">
                                <a:latin typeface="Cambria Math" panose="02040503050406030204" pitchFamily="18" charset="0"/>
                              </a:rPr>
                              <m:t>−</m:t>
                            </m:r>
                            <m:f>
                              <m:fPr>
                                <m:type m:val="lin"/>
                                <m:ctrlPr>
                                  <a:rPr lang="zh-CN" altLang="en-US" i="1">
                                    <a:latin typeface="Cambria Math" panose="02040503050406030204" pitchFamily="18" charset="0"/>
                                  </a:rPr>
                                </m:ctrlPr>
                              </m:fPr>
                              <m:num>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𝜎</m:t>
                                    </m:r>
                                  </m:e>
                                  <m:sub>
                                    <m:r>
                                      <a:rPr lang="zh-CN" altLang="en-US" i="0">
                                        <a:latin typeface="Cambria Math" panose="02040503050406030204" pitchFamily="18" charset="0"/>
                                      </a:rPr>
                                      <m:t>1</m:t>
                                    </m:r>
                                  </m:sub>
                                  <m:sup>
                                    <m:r>
                                      <a:rPr lang="zh-CN" altLang="en-US" i="0">
                                        <a:latin typeface="Cambria Math" panose="02040503050406030204" pitchFamily="18" charset="0"/>
                                      </a:rPr>
                                      <m:t>2</m:t>
                                    </m:r>
                                  </m:sup>
                                </m:sSubSup>
                              </m:num>
                              <m:den>
                                <m:r>
                                  <a:rPr lang="zh-CN" altLang="en-US" i="0">
                                    <a:latin typeface="Cambria Math" panose="02040503050406030204" pitchFamily="18" charset="0"/>
                                  </a:rPr>
                                  <m:t>2</m:t>
                                </m:r>
                              </m:den>
                            </m:f>
                          </m:e>
                          <m:e>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𝜇</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0">
                                    <a:latin typeface="Cambria Math" panose="02040503050406030204" pitchFamily="18" charset="0"/>
                                  </a:rPr>
                                  <m:t>2</m:t>
                                </m:r>
                              </m:sub>
                            </m:sSub>
                            <m:r>
                              <a:rPr lang="zh-CN" altLang="en-US" i="0">
                                <a:latin typeface="Cambria Math" panose="02040503050406030204" pitchFamily="18" charset="0"/>
                              </a:rPr>
                              <m:t>−</m:t>
                            </m:r>
                            <m:f>
                              <m:fPr>
                                <m:type m:val="lin"/>
                                <m:ctrlPr>
                                  <a:rPr lang="zh-CN" altLang="en-US" i="1">
                                    <a:latin typeface="Cambria Math" panose="02040503050406030204" pitchFamily="18" charset="0"/>
                                  </a:rPr>
                                </m:ctrlPr>
                              </m:fPr>
                              <m:num>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𝜎</m:t>
                                    </m:r>
                                  </m:e>
                                  <m:sub>
                                    <m:r>
                                      <a:rPr lang="zh-CN" altLang="en-US" i="0">
                                        <a:latin typeface="Cambria Math" panose="02040503050406030204" pitchFamily="18" charset="0"/>
                                      </a:rPr>
                                      <m:t>2</m:t>
                                    </m:r>
                                  </m:sub>
                                  <m:sup>
                                    <m:r>
                                      <a:rPr lang="zh-CN" altLang="en-US" i="0">
                                        <a:latin typeface="Cambria Math" panose="02040503050406030204" pitchFamily="18" charset="0"/>
                                      </a:rPr>
                                      <m:t>2</m:t>
                                    </m:r>
                                  </m:sup>
                                </m:sSubSup>
                              </m:num>
                              <m:den>
                                <m:r>
                                  <a:rPr lang="zh-CN" altLang="en-US" i="0">
                                    <a:latin typeface="Cambria Math" panose="02040503050406030204" pitchFamily="18" charset="0"/>
                                  </a:rPr>
                                  <m:t>2</m:t>
                                </m:r>
                              </m:den>
                            </m:f>
                          </m:e>
                        </m:mr>
                      </m:m>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748599" y="3397949"/>
                <a:ext cx="5245346" cy="744756"/>
              </a:xfrm>
              <a:prstGeom prst="rect">
                <a:avLst/>
              </a:prstGeom>
              <a:blipFill rotWithShape="1">
                <a:blip r:embed="rId2"/>
                <a:stretch>
                  <a:fillRect l="-11" t="-9" r="3" b="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408765" y="2835359"/>
                <a:ext cx="4179734" cy="18699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r>
                            <a:rPr lang="zh-CN" altLang="en-US" i="1">
                              <a:latin typeface="Cambria Math" panose="02040503050406030204" pitchFamily="18" charset="0"/>
                            </a:rPr>
                            <m:t>𝐴</m:t>
                          </m:r>
                          <m:r>
                            <a:rPr lang="zh-CN" altLang="en-US" i="0">
                              <a:latin typeface="Cambria Math" panose="02040503050406030204" pitchFamily="18" charset="0"/>
                            </a:rPr>
                            <m:t>=</m:t>
                          </m:r>
                          <m:r>
                            <a:rPr lang="zh-CN" altLang="en-US" i="1">
                              <a:latin typeface="Cambria Math" panose="02040503050406030204" pitchFamily="18" charset="0"/>
                            </a:rPr>
                            <m:t>𝑒𝑥</m:t>
                          </m:r>
                          <m:func>
                            <m:funcPr>
                              <m:ctrlPr>
                                <a:rPr lang="zh-CN" altLang="en-US" i="1">
                                  <a:latin typeface="Cambria Math" panose="02040503050406030204" pitchFamily="18" charset="0"/>
                                </a:rPr>
                              </m:ctrlPr>
                            </m:funcPr>
                            <m:fName>
                              <m:r>
                                <a:rPr lang="zh-CN" altLang="en-US" i="1">
                                  <a:latin typeface="Cambria Math" panose="02040503050406030204" pitchFamily="18" charset="0"/>
                                </a:rPr>
                                <m:t>𝑝</m:t>
                              </m:r>
                            </m:fName>
                            <m:e>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r>
                                        <a:rPr lang="zh-CN" altLang="en-US" i="0">
                                          <a:latin typeface="Cambria Math" panose="02040503050406030204" pitchFamily="18" charset="0"/>
                                        </a:rPr>
                                        <m:t>2</m:t>
                                      </m:r>
                                    </m:sub>
                                  </m:sSub>
                                  <m:r>
                                    <m:rPr>
                                      <m:sty m:val="p"/>
                                    </m:rPr>
                                    <a:rPr lang="zh-CN" altLang="en-US" i="0">
                                      <a:latin typeface="Cambria Math" panose="02040503050406030204" pitchFamily="18" charset="0"/>
                                    </a:rPr>
                                    <m:t>Δ</m:t>
                                  </m:r>
                                  <m:r>
                                    <a:rPr lang="zh-CN" altLang="en-US" i="1">
                                      <a:latin typeface="Cambria Math" panose="02040503050406030204" pitchFamily="18" charset="0"/>
                                    </a:rPr>
                                    <m:t>𝑡</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𝜎</m:t>
                                      </m:r>
                                    </m:e>
                                    <m:sub>
                                      <m:r>
                                        <a:rPr lang="zh-CN" altLang="en-US" i="0">
                                          <a:latin typeface="Cambria Math" panose="02040503050406030204" pitchFamily="18" charset="0"/>
                                        </a:rPr>
                                        <m:t>2</m:t>
                                      </m:r>
                                    </m:sub>
                                  </m:sSub>
                                  <m:rad>
                                    <m:radPr>
                                      <m:degHide m:val="on"/>
                                      <m:ctrlPr>
                                        <a:rPr lang="zh-CN" altLang="en-US" i="1">
                                          <a:latin typeface="Cambria Math" panose="02040503050406030204" pitchFamily="18" charset="0"/>
                                        </a:rPr>
                                      </m:ctrlPr>
                                    </m:radPr>
                                    <m:deg/>
                                    <m:e>
                                      <m:r>
                                        <m:rPr>
                                          <m:sty m:val="p"/>
                                        </m:rPr>
                                        <a:rPr lang="zh-CN" altLang="en-US" i="0">
                                          <a:latin typeface="Cambria Math" panose="02040503050406030204" pitchFamily="18" charset="0"/>
                                        </a:rPr>
                                        <m:t>Δ</m:t>
                                      </m:r>
                                      <m:r>
                                        <a:rPr lang="zh-CN" altLang="en-US" i="1">
                                          <a:latin typeface="Cambria Math" panose="02040503050406030204" pitchFamily="18" charset="0"/>
                                        </a:rPr>
                                        <m:t>𝑡</m:t>
                                      </m:r>
                                    </m:e>
                                  </m:rad>
                                  <m:d>
                                    <m:dPr>
                                      <m:ctrlPr>
                                        <a:rPr lang="zh-CN" altLang="en-US" i="1">
                                          <a:latin typeface="Cambria Math" panose="02040503050406030204" pitchFamily="18" charset="0"/>
                                        </a:rPr>
                                      </m:ctrlPr>
                                    </m:dPr>
                                    <m:e>
                                      <m:r>
                                        <a:rPr lang="zh-CN" altLang="en-US" i="1">
                                          <a:latin typeface="Cambria Math" panose="02040503050406030204" pitchFamily="18" charset="0"/>
                                        </a:rPr>
                                        <m:t>𝜌</m:t>
                                      </m:r>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i="0">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𝜌</m:t>
                                              </m:r>
                                            </m:e>
                                            <m:sup>
                                              <m:r>
                                                <a:rPr lang="zh-CN" altLang="en-US" i="0">
                                                  <a:latin typeface="Cambria Math" panose="02040503050406030204" pitchFamily="18" charset="0"/>
                                                </a:rPr>
                                                <m:t>2</m:t>
                                              </m:r>
                                            </m:sup>
                                          </m:sSup>
                                        </m:e>
                                      </m:rad>
                                    </m:e>
                                  </m:d>
                                </m:e>
                              </m:d>
                            </m:e>
                          </m:func>
                        </m:e>
                        <m:e>
                          <m:r>
                            <a:rPr lang="zh-CN" altLang="en-US" i="0">
                              <a:latin typeface="Cambria Math" panose="02040503050406030204" pitchFamily="18" charset="0"/>
                            </a:rPr>
                            <m:t>&amp;</m:t>
                          </m:r>
                          <m:r>
                            <a:rPr lang="zh-CN" altLang="en-US" i="1">
                              <a:latin typeface="Cambria Math" panose="02040503050406030204" pitchFamily="18" charset="0"/>
                            </a:rPr>
                            <m:t>𝐵</m:t>
                          </m:r>
                          <m:r>
                            <a:rPr lang="zh-CN" altLang="en-US" i="0">
                              <a:latin typeface="Cambria Math" panose="02040503050406030204" pitchFamily="18" charset="0"/>
                            </a:rPr>
                            <m:t>=</m:t>
                          </m:r>
                          <m:r>
                            <a:rPr lang="zh-CN" altLang="en-US" i="1">
                              <a:latin typeface="Cambria Math" panose="02040503050406030204" pitchFamily="18" charset="0"/>
                            </a:rPr>
                            <m:t>𝑒𝑥</m:t>
                          </m:r>
                          <m:func>
                            <m:funcPr>
                              <m:ctrlPr>
                                <a:rPr lang="zh-CN" altLang="en-US" i="1">
                                  <a:latin typeface="Cambria Math" panose="02040503050406030204" pitchFamily="18" charset="0"/>
                                </a:rPr>
                              </m:ctrlPr>
                            </m:funcPr>
                            <m:fName>
                              <m:r>
                                <a:rPr lang="zh-CN" altLang="en-US" i="1">
                                  <a:latin typeface="Cambria Math" panose="02040503050406030204" pitchFamily="18" charset="0"/>
                                </a:rPr>
                                <m:t>𝑝</m:t>
                              </m:r>
                            </m:fName>
                            <m:e>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r>
                                        <a:rPr lang="zh-CN" altLang="en-US" i="0">
                                          <a:latin typeface="Cambria Math" panose="02040503050406030204" pitchFamily="18" charset="0"/>
                                        </a:rPr>
                                        <m:t>2</m:t>
                                      </m:r>
                                    </m:sub>
                                  </m:sSub>
                                  <m:r>
                                    <m:rPr>
                                      <m:sty m:val="p"/>
                                    </m:rPr>
                                    <a:rPr lang="zh-CN" altLang="en-US" i="0">
                                      <a:latin typeface="Cambria Math" panose="02040503050406030204" pitchFamily="18" charset="0"/>
                                    </a:rPr>
                                    <m:t>Δ</m:t>
                                  </m:r>
                                  <m:r>
                                    <a:rPr lang="zh-CN" altLang="en-US" i="1">
                                      <a:latin typeface="Cambria Math" panose="02040503050406030204" pitchFamily="18" charset="0"/>
                                    </a:rPr>
                                    <m:t>𝑡</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𝜎</m:t>
                                      </m:r>
                                    </m:e>
                                    <m:sub>
                                      <m:r>
                                        <a:rPr lang="zh-CN" altLang="en-US" i="0">
                                          <a:latin typeface="Cambria Math" panose="02040503050406030204" pitchFamily="18" charset="0"/>
                                        </a:rPr>
                                        <m:t>2</m:t>
                                      </m:r>
                                    </m:sub>
                                  </m:sSub>
                                  <m:rad>
                                    <m:radPr>
                                      <m:degHide m:val="on"/>
                                      <m:ctrlPr>
                                        <a:rPr lang="zh-CN" altLang="en-US" i="1">
                                          <a:latin typeface="Cambria Math" panose="02040503050406030204" pitchFamily="18" charset="0"/>
                                        </a:rPr>
                                      </m:ctrlPr>
                                    </m:radPr>
                                    <m:deg/>
                                    <m:e>
                                      <m:r>
                                        <m:rPr>
                                          <m:sty m:val="p"/>
                                        </m:rPr>
                                        <a:rPr lang="zh-CN" altLang="en-US" i="0">
                                          <a:latin typeface="Cambria Math" panose="02040503050406030204" pitchFamily="18" charset="0"/>
                                        </a:rPr>
                                        <m:t>Δ</m:t>
                                      </m:r>
                                      <m:r>
                                        <a:rPr lang="zh-CN" altLang="en-US" i="1">
                                          <a:latin typeface="Cambria Math" panose="02040503050406030204" pitchFamily="18" charset="0"/>
                                        </a:rPr>
                                        <m:t>𝑡</m:t>
                                      </m:r>
                                    </m:e>
                                  </m:rad>
                                  <m:d>
                                    <m:dPr>
                                      <m:ctrlPr>
                                        <a:rPr lang="zh-CN" altLang="en-US" i="1">
                                          <a:latin typeface="Cambria Math" panose="02040503050406030204" pitchFamily="18" charset="0"/>
                                        </a:rPr>
                                      </m:ctrlPr>
                                    </m:dPr>
                                    <m:e>
                                      <m:r>
                                        <a:rPr lang="zh-CN" altLang="en-US" i="1">
                                          <a:latin typeface="Cambria Math" panose="02040503050406030204" pitchFamily="18" charset="0"/>
                                        </a:rPr>
                                        <m:t>𝜌</m:t>
                                      </m:r>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i="0">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𝜌</m:t>
                                              </m:r>
                                            </m:e>
                                            <m:sup>
                                              <m:r>
                                                <a:rPr lang="zh-CN" altLang="en-US" i="0">
                                                  <a:latin typeface="Cambria Math" panose="02040503050406030204" pitchFamily="18" charset="0"/>
                                                </a:rPr>
                                                <m:t>2</m:t>
                                              </m:r>
                                            </m:sup>
                                          </m:sSup>
                                        </m:e>
                                      </m:rad>
                                    </m:e>
                                  </m:d>
                                </m:e>
                              </m:d>
                            </m:e>
                          </m:func>
                        </m:e>
                        <m:e>
                          <m:r>
                            <a:rPr lang="zh-CN" altLang="en-US" i="0">
                              <a:latin typeface="Cambria Math" panose="02040503050406030204" pitchFamily="18" charset="0"/>
                            </a:rPr>
                            <m:t>&amp;</m:t>
                          </m:r>
                          <m:r>
                            <a:rPr lang="zh-CN" altLang="en-US" i="1">
                              <a:latin typeface="Cambria Math" panose="02040503050406030204" pitchFamily="18" charset="0"/>
                            </a:rPr>
                            <m:t>𝐶</m:t>
                          </m:r>
                          <m:r>
                            <a:rPr lang="zh-CN" altLang="en-US" i="0">
                              <a:latin typeface="Cambria Math" panose="02040503050406030204" pitchFamily="18" charset="0"/>
                            </a:rPr>
                            <m:t>=</m:t>
                          </m:r>
                          <m:r>
                            <a:rPr lang="zh-CN" altLang="en-US" i="1">
                              <a:latin typeface="Cambria Math" panose="02040503050406030204" pitchFamily="18" charset="0"/>
                            </a:rPr>
                            <m:t>𝑒𝑥</m:t>
                          </m:r>
                          <m:func>
                            <m:funcPr>
                              <m:ctrlPr>
                                <a:rPr lang="zh-CN" altLang="en-US" i="1">
                                  <a:latin typeface="Cambria Math" panose="02040503050406030204" pitchFamily="18" charset="0"/>
                                </a:rPr>
                              </m:ctrlPr>
                            </m:funcPr>
                            <m:fName>
                              <m:r>
                                <a:rPr lang="zh-CN" altLang="en-US" i="1">
                                  <a:latin typeface="Cambria Math" panose="02040503050406030204" pitchFamily="18" charset="0"/>
                                </a:rPr>
                                <m:t>𝑝</m:t>
                              </m:r>
                            </m:fName>
                            <m:e>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r>
                                        <a:rPr lang="zh-CN" altLang="en-US" i="0">
                                          <a:latin typeface="Cambria Math" panose="02040503050406030204" pitchFamily="18" charset="0"/>
                                        </a:rPr>
                                        <m:t>2</m:t>
                                      </m:r>
                                    </m:sub>
                                  </m:sSub>
                                  <m:r>
                                    <m:rPr>
                                      <m:sty m:val="p"/>
                                    </m:rPr>
                                    <a:rPr lang="zh-CN" altLang="en-US" i="0">
                                      <a:latin typeface="Cambria Math" panose="02040503050406030204" pitchFamily="18" charset="0"/>
                                    </a:rPr>
                                    <m:t>Δ</m:t>
                                  </m:r>
                                  <m:r>
                                    <a:rPr lang="zh-CN" altLang="en-US" i="1">
                                      <a:latin typeface="Cambria Math" panose="02040503050406030204" pitchFamily="18" charset="0"/>
                                    </a:rPr>
                                    <m:t>𝑡</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𝜎</m:t>
                                      </m:r>
                                    </m:e>
                                    <m:sub>
                                      <m:r>
                                        <a:rPr lang="zh-CN" altLang="en-US" i="0">
                                          <a:latin typeface="Cambria Math" panose="02040503050406030204" pitchFamily="18" charset="0"/>
                                        </a:rPr>
                                        <m:t>2</m:t>
                                      </m:r>
                                    </m:sub>
                                  </m:sSub>
                                  <m:rad>
                                    <m:radPr>
                                      <m:degHide m:val="on"/>
                                      <m:ctrlPr>
                                        <a:rPr lang="zh-CN" altLang="en-US" i="1">
                                          <a:latin typeface="Cambria Math" panose="02040503050406030204" pitchFamily="18" charset="0"/>
                                        </a:rPr>
                                      </m:ctrlPr>
                                    </m:radPr>
                                    <m:deg/>
                                    <m:e>
                                      <m:r>
                                        <m:rPr>
                                          <m:sty m:val="p"/>
                                        </m:rPr>
                                        <a:rPr lang="zh-CN" altLang="en-US" i="0">
                                          <a:latin typeface="Cambria Math" panose="02040503050406030204" pitchFamily="18" charset="0"/>
                                        </a:rPr>
                                        <m:t>Δ</m:t>
                                      </m:r>
                                      <m:r>
                                        <a:rPr lang="zh-CN" altLang="en-US" i="1">
                                          <a:latin typeface="Cambria Math" panose="02040503050406030204" pitchFamily="18" charset="0"/>
                                        </a:rPr>
                                        <m:t>𝑡</m:t>
                                      </m:r>
                                    </m:e>
                                  </m:rad>
                                  <m:d>
                                    <m:dPr>
                                      <m:ctrlPr>
                                        <a:rPr lang="zh-CN" altLang="en-US" i="1">
                                          <a:latin typeface="Cambria Math" panose="02040503050406030204" pitchFamily="18" charset="0"/>
                                        </a:rPr>
                                      </m:ctrlPr>
                                    </m:dPr>
                                    <m:e>
                                      <m:r>
                                        <a:rPr lang="zh-CN" altLang="en-US" i="1">
                                          <a:latin typeface="Cambria Math" panose="02040503050406030204" pitchFamily="18" charset="0"/>
                                        </a:rPr>
                                        <m:t>𝜌</m:t>
                                      </m:r>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i="0">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𝜌</m:t>
                                              </m:r>
                                            </m:e>
                                            <m:sup>
                                              <m:r>
                                                <a:rPr lang="zh-CN" altLang="en-US" i="0">
                                                  <a:latin typeface="Cambria Math" panose="02040503050406030204" pitchFamily="18" charset="0"/>
                                                </a:rPr>
                                                <m:t>2</m:t>
                                              </m:r>
                                            </m:sup>
                                          </m:sSup>
                                        </m:e>
                                      </m:rad>
                                    </m:e>
                                  </m:d>
                                </m:e>
                              </m:d>
                            </m:e>
                          </m:func>
                        </m:e>
                        <m:e>
                          <m:r>
                            <a:rPr lang="zh-CN" altLang="en-US" i="0">
                              <a:latin typeface="Cambria Math" panose="02040503050406030204" pitchFamily="18" charset="0"/>
                            </a:rPr>
                            <m:t>&amp;</m:t>
                          </m:r>
                          <m:r>
                            <a:rPr lang="zh-CN" altLang="en-US" i="1">
                              <a:latin typeface="Cambria Math" panose="02040503050406030204" pitchFamily="18" charset="0"/>
                            </a:rPr>
                            <m:t>𝐷</m:t>
                          </m:r>
                          <m:r>
                            <a:rPr lang="zh-CN" altLang="en-US" i="0">
                              <a:latin typeface="Cambria Math" panose="02040503050406030204" pitchFamily="18" charset="0"/>
                            </a:rPr>
                            <m:t>=</m:t>
                          </m:r>
                          <m:r>
                            <a:rPr lang="zh-CN" altLang="en-US" i="1">
                              <a:latin typeface="Cambria Math" panose="02040503050406030204" pitchFamily="18" charset="0"/>
                            </a:rPr>
                            <m:t>𝑒𝑥</m:t>
                          </m:r>
                          <m:func>
                            <m:funcPr>
                              <m:ctrlPr>
                                <a:rPr lang="zh-CN" altLang="en-US" i="1">
                                  <a:latin typeface="Cambria Math" panose="02040503050406030204" pitchFamily="18" charset="0"/>
                                </a:rPr>
                              </m:ctrlPr>
                            </m:funcPr>
                            <m:fName>
                              <m:r>
                                <a:rPr lang="zh-CN" altLang="en-US" i="1">
                                  <a:latin typeface="Cambria Math" panose="02040503050406030204" pitchFamily="18" charset="0"/>
                                </a:rPr>
                                <m:t>𝑝</m:t>
                              </m:r>
                            </m:fName>
                            <m:e>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r>
                                        <a:rPr lang="zh-CN" altLang="en-US" i="0">
                                          <a:latin typeface="Cambria Math" panose="02040503050406030204" pitchFamily="18" charset="0"/>
                                        </a:rPr>
                                        <m:t>2</m:t>
                                      </m:r>
                                    </m:sub>
                                  </m:sSub>
                                  <m:r>
                                    <m:rPr>
                                      <m:sty m:val="p"/>
                                    </m:rPr>
                                    <a:rPr lang="zh-CN" altLang="en-US" i="0">
                                      <a:latin typeface="Cambria Math" panose="02040503050406030204" pitchFamily="18" charset="0"/>
                                    </a:rPr>
                                    <m:t>Δ</m:t>
                                  </m:r>
                                  <m:r>
                                    <a:rPr lang="zh-CN" altLang="en-US" i="1">
                                      <a:latin typeface="Cambria Math" panose="02040503050406030204" pitchFamily="18" charset="0"/>
                                    </a:rPr>
                                    <m:t>𝑡</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𝜎</m:t>
                                      </m:r>
                                    </m:e>
                                    <m:sub>
                                      <m:r>
                                        <a:rPr lang="zh-CN" altLang="en-US" i="0">
                                          <a:latin typeface="Cambria Math" panose="02040503050406030204" pitchFamily="18" charset="0"/>
                                        </a:rPr>
                                        <m:t>2</m:t>
                                      </m:r>
                                    </m:sub>
                                  </m:sSub>
                                  <m:rad>
                                    <m:radPr>
                                      <m:degHide m:val="on"/>
                                      <m:ctrlPr>
                                        <a:rPr lang="zh-CN" altLang="en-US" i="1">
                                          <a:latin typeface="Cambria Math" panose="02040503050406030204" pitchFamily="18" charset="0"/>
                                        </a:rPr>
                                      </m:ctrlPr>
                                    </m:radPr>
                                    <m:deg/>
                                    <m:e>
                                      <m:r>
                                        <m:rPr>
                                          <m:sty m:val="p"/>
                                        </m:rPr>
                                        <a:rPr lang="zh-CN" altLang="en-US" i="0">
                                          <a:latin typeface="Cambria Math" panose="02040503050406030204" pitchFamily="18" charset="0"/>
                                        </a:rPr>
                                        <m:t>Δ</m:t>
                                      </m:r>
                                      <m:r>
                                        <a:rPr lang="zh-CN" altLang="en-US" i="1">
                                          <a:latin typeface="Cambria Math" panose="02040503050406030204" pitchFamily="18" charset="0"/>
                                        </a:rPr>
                                        <m:t>𝑡</m:t>
                                      </m:r>
                                    </m:e>
                                  </m:rad>
                                  <m:d>
                                    <m:dPr>
                                      <m:ctrlPr>
                                        <a:rPr lang="zh-CN" altLang="en-US" i="1">
                                          <a:latin typeface="Cambria Math" panose="02040503050406030204" pitchFamily="18" charset="0"/>
                                        </a:rPr>
                                      </m:ctrlPr>
                                    </m:dPr>
                                    <m:e>
                                      <m:r>
                                        <a:rPr lang="zh-CN" altLang="en-US" i="1">
                                          <a:latin typeface="Cambria Math" panose="02040503050406030204" pitchFamily="18" charset="0"/>
                                        </a:rPr>
                                        <m:t>𝜌</m:t>
                                      </m:r>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i="0">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𝜌</m:t>
                                              </m:r>
                                            </m:e>
                                            <m:sup>
                                              <m:r>
                                                <a:rPr lang="zh-CN" altLang="en-US" i="0">
                                                  <a:latin typeface="Cambria Math" panose="02040503050406030204" pitchFamily="18" charset="0"/>
                                                </a:rPr>
                                                <m:t>2</m:t>
                                              </m:r>
                                            </m:sup>
                                          </m:sSup>
                                        </m:e>
                                      </m:rad>
                                    </m:e>
                                  </m:d>
                                </m:e>
                              </m:d>
                            </m:e>
                          </m:func>
                        </m:e>
                      </m:eqAr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6408765" y="2835359"/>
                <a:ext cx="4179734" cy="1869935"/>
              </a:xfrm>
              <a:prstGeom prst="rect">
                <a:avLst/>
              </a:prstGeom>
              <a:blipFill rotWithShape="1">
                <a:blip r:embed="rId3"/>
                <a:stretch>
                  <a:fillRect l="-8" t="-4" r="12" b="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417692" y="4910823"/>
                <a:ext cx="5957528" cy="8798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𝑐</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r>
                            <a:rPr lang="zh-CN" altLang="en-US" i="1">
                              <a:latin typeface="Cambria Math" panose="02040503050406030204" pitchFamily="18" charset="0"/>
                            </a:rPr>
                            <m:t>𝑟𝑇</m:t>
                          </m:r>
                        </m:sup>
                      </m:sSup>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=0</m:t>
                          </m:r>
                        </m:sub>
                        <m:sup>
                          <m:r>
                            <a:rPr lang="zh-CN" altLang="en-US" i="1">
                              <a:latin typeface="Cambria Math" panose="02040503050406030204" pitchFamily="18" charset="0"/>
                            </a:rPr>
                            <m:t>𝑛</m:t>
                          </m:r>
                        </m:sup>
                        <m:e>
                          <m:r>
                            <a:rPr lang="zh-CN" altLang="en-US" i="0">
                              <a:latin typeface="Cambria Math" panose="02040503050406030204" pitchFamily="18" charset="0"/>
                            </a:rPr>
                            <m:t> </m:t>
                          </m:r>
                        </m:e>
                      </m:nary>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=0</m:t>
                          </m:r>
                        </m:sub>
                        <m:sup>
                          <m:r>
                            <a:rPr lang="zh-CN" altLang="en-US" i="1">
                              <a:latin typeface="Cambria Math" panose="02040503050406030204" pitchFamily="18" charset="0"/>
                            </a:rPr>
                            <m:t>𝑛</m:t>
                          </m:r>
                        </m:sup>
                        <m:e>
                          <m:r>
                            <a:rPr lang="zh-CN" altLang="en-US" i="0">
                              <a:latin typeface="Cambria Math" panose="02040503050406030204" pitchFamily="18" charset="0"/>
                            </a:rPr>
                            <m:t> </m:t>
                          </m:r>
                        </m:e>
                      </m:nary>
                      <m:f>
                        <m:fPr>
                          <m:ctrlPr>
                            <a:rPr lang="zh-CN" altLang="en-US" i="1">
                              <a:latin typeface="Cambria Math" panose="02040503050406030204" pitchFamily="18" charset="0"/>
                            </a:rPr>
                          </m:ctrlPr>
                        </m:fPr>
                        <m:num>
                          <m:r>
                            <a:rPr lang="zh-CN" altLang="en-US" i="1">
                              <a:latin typeface="Cambria Math" panose="02040503050406030204" pitchFamily="18" charset="0"/>
                            </a:rPr>
                            <m:t>𝑛</m:t>
                          </m:r>
                          <m:r>
                            <a:rPr lang="zh-CN" altLang="en-US" i="0">
                              <a:latin typeface="Cambria Math" panose="02040503050406030204" pitchFamily="18" charset="0"/>
                            </a:rPr>
                            <m:t>!</m:t>
                          </m:r>
                          <m:r>
                            <a:rPr lang="zh-CN" altLang="en-US" i="1">
                              <a:latin typeface="Cambria Math" panose="02040503050406030204" pitchFamily="18" charset="0"/>
                            </a:rPr>
                            <m:t>𝑛</m:t>
                          </m:r>
                          <m:r>
                            <a:rPr lang="zh-CN" altLang="en-US" i="0">
                              <a:latin typeface="Cambria Math" panose="02040503050406030204" pitchFamily="18" charset="0"/>
                            </a:rPr>
                            <m:t>!</m:t>
                          </m:r>
                        </m:num>
                        <m:den>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𝑛</m:t>
                          </m:r>
                          <m:r>
                            <a:rPr lang="zh-CN" altLang="en-US" i="0">
                              <a:latin typeface="Cambria Math" panose="02040503050406030204" pitchFamily="18" charset="0"/>
                            </a:rPr>
                            <m:t>−</m:t>
                          </m:r>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𝑛</m:t>
                          </m:r>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m:t>
                          </m:r>
                        </m:den>
                      </m:f>
                      <m:sSup>
                        <m:sSupPr>
                          <m:ctrlPr>
                            <a:rPr lang="zh-CN" altLang="en-US" i="1">
                              <a:latin typeface="Cambria Math" panose="02040503050406030204" pitchFamily="18" charset="0"/>
                            </a:rPr>
                          </m:ctrlPr>
                        </m:sSupPr>
                        <m:e>
                          <m:r>
                            <a:rPr lang="zh-CN" altLang="en-US" i="0">
                              <a:latin typeface="Cambria Math" panose="02040503050406030204" pitchFamily="18" charset="0"/>
                            </a:rPr>
                            <m:t>0.25</m:t>
                          </m:r>
                        </m:e>
                        <m:sup>
                          <m:r>
                            <a:rPr lang="zh-CN" altLang="en-US" i="1">
                              <a:latin typeface="Cambria Math" panose="02040503050406030204" pitchFamily="18" charset="0"/>
                            </a:rPr>
                            <m:t>𝑛</m:t>
                          </m:r>
                        </m:sup>
                      </m:sSup>
                      <m:r>
                        <a:rPr lang="zh-CN" altLang="en-US" i="1">
                          <a:latin typeface="Cambria Math" panose="02040503050406030204" pitchFamily="18" charset="0"/>
                        </a:rPr>
                        <m:t>𝑔</m:t>
                      </m:r>
                      <m:d>
                        <m:dPr>
                          <m:begChr m:val="["/>
                          <m:endChr m:val="]"/>
                          <m:ctrlPr>
                            <a:rPr lang="zh-CN" altLang="en-US" i="1">
                              <a:latin typeface="Cambria Math" panose="02040503050406030204" pitchFamily="18" charset="0"/>
                            </a:rPr>
                          </m:ctrlPr>
                        </m:dPr>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𝑇</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𝑇</m:t>
                              </m:r>
                            </m:e>
                          </m:d>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4417692" y="4910823"/>
                <a:ext cx="5957528" cy="879856"/>
              </a:xfrm>
              <a:prstGeom prst="rect">
                <a:avLst/>
              </a:prstGeom>
              <a:blipFill rotWithShape="1">
                <a:blip r:embed="rId4"/>
                <a:stretch>
                  <a:fillRect l="-11" t="-42" r="10" b="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423649" y="5790679"/>
                <a:ext cx="6392712"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𝑇</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1</m:t>
                              </m:r>
                            </m:sub>
                          </m:sSub>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i="1">
                                  <a:latin typeface="Cambria Math" panose="02040503050406030204" pitchFamily="18" charset="0"/>
                                </a:rPr>
                                <m:t>𝑗</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𝑑</m:t>
                              </m:r>
                            </m:e>
                            <m:sup>
                              <m:r>
                                <a:rPr lang="zh-CN" altLang="en-US" i="1">
                                  <a:latin typeface="Cambria Math" panose="02040503050406030204" pitchFamily="18" charset="0"/>
                                </a:rPr>
                                <m:t>𝑛</m:t>
                              </m:r>
                              <m:r>
                                <a:rPr lang="zh-CN" altLang="en-US" i="0">
                                  <a:latin typeface="Cambria Math" panose="02040503050406030204" pitchFamily="18" charset="0"/>
                                </a:rPr>
                                <m:t>−</m:t>
                              </m:r>
                              <m:r>
                                <a:rPr lang="zh-CN" altLang="en-US" i="1">
                                  <a:latin typeface="Cambria Math" panose="02040503050406030204" pitchFamily="18" charset="0"/>
                                </a:rPr>
                                <m:t>𝑗</m:t>
                              </m:r>
                            </m:sup>
                          </m:sSup>
                        </m:e>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𝑇</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0">
                                  <a:latin typeface="Cambria Math" panose="02040503050406030204" pitchFamily="18" charset="0"/>
                                </a:rPr>
                                <m:t>2</m:t>
                              </m:r>
                            </m:sub>
                          </m:sSub>
                          <m:r>
                            <a:rPr lang="zh-CN" altLang="en-US" i="1">
                              <a:latin typeface="Cambria Math" panose="02040503050406030204" pitchFamily="18" charset="0"/>
                            </a:rPr>
                            <m:t>𝑒𝑥</m:t>
                          </m:r>
                          <m:func>
                            <m:funcPr>
                              <m:ctrlPr>
                                <a:rPr lang="zh-CN" altLang="en-US" i="1">
                                  <a:latin typeface="Cambria Math" panose="02040503050406030204" pitchFamily="18" charset="0"/>
                                </a:rPr>
                              </m:ctrlPr>
                            </m:funcPr>
                            <m:fName>
                              <m:r>
                                <a:rPr lang="zh-CN" altLang="en-US" i="1">
                                  <a:latin typeface="Cambria Math" panose="02040503050406030204" pitchFamily="18" charset="0"/>
                                </a:rPr>
                                <m:t>𝑝</m:t>
                              </m:r>
                            </m:fName>
                            <m:e>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r>
                                        <a:rPr lang="zh-CN" altLang="en-US" i="0">
                                          <a:latin typeface="Cambria Math" panose="02040503050406030204" pitchFamily="18" charset="0"/>
                                        </a:rPr>
                                        <m:t>2</m:t>
                                      </m:r>
                                    </m:sub>
                                  </m:sSub>
                                  <m:r>
                                    <a:rPr lang="zh-CN" altLang="en-US" i="1">
                                      <a:latin typeface="Cambria Math" panose="02040503050406030204" pitchFamily="18" charset="0"/>
                                    </a:rPr>
                                    <m:t>𝑇</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𝜎</m:t>
                                      </m:r>
                                    </m:e>
                                    <m:sub>
                                      <m:r>
                                        <a:rPr lang="zh-CN" altLang="en-US" i="0">
                                          <a:latin typeface="Cambria Math" panose="02040503050406030204" pitchFamily="18" charset="0"/>
                                        </a:rPr>
                                        <m:t>2</m:t>
                                      </m:r>
                                    </m:sub>
                                  </m:sSub>
                                  <m:d>
                                    <m:dPr>
                                      <m:ctrlPr>
                                        <a:rPr lang="zh-CN" altLang="en-US" i="1">
                                          <a:latin typeface="Cambria Math" panose="02040503050406030204" pitchFamily="18" charset="0"/>
                                        </a:rPr>
                                      </m:ctrlPr>
                                    </m:dPr>
                                    <m:e>
                                      <m:d>
                                        <m:dPr>
                                          <m:begChr m:val=""/>
                                          <m:ctrlPr>
                                            <a:rPr lang="zh-CN" altLang="en-US" i="1">
                                              <a:latin typeface="Cambria Math" panose="02040503050406030204" pitchFamily="18" charset="0"/>
                                            </a:rPr>
                                          </m:ctrlPr>
                                        </m:dPr>
                                        <m:e>
                                          <m:r>
                                            <a:rPr lang="zh-CN" altLang="en-US" i="1">
                                              <a:latin typeface="Cambria Math" panose="02040503050406030204" pitchFamily="18" charset="0"/>
                                            </a:rPr>
                                            <m:t>𝜌</m:t>
                                          </m:r>
                                          <m:r>
                                            <a:rPr lang="zh-CN" altLang="en-US" i="0">
                                              <a:latin typeface="Cambria Math" panose="02040503050406030204" pitchFamily="18" charset="0"/>
                                            </a:rPr>
                                            <m:t>(2</m:t>
                                          </m:r>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𝑛</m:t>
                                          </m:r>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i="0">
                                                  <a:latin typeface="Cambria Math" panose="02040503050406030204" pitchFamily="18" charset="0"/>
                                                </a:rPr>
                                                <m:t>1−</m:t>
                                              </m:r>
                                              <m:sSup>
                                                <m:sSupPr>
                                                  <m:ctrlPr>
                                                    <a:rPr lang="zh-CN" altLang="en-US" i="1">
                                                      <a:latin typeface="Cambria Math" panose="02040503050406030204" pitchFamily="18" charset="0"/>
                                                    </a:rPr>
                                                  </m:ctrlPr>
                                                </m:sSupPr>
                                                <m:e>
                                                  <m:r>
                                                    <a:rPr lang="zh-CN" altLang="en-US" i="1">
                                                      <a:latin typeface="Cambria Math" panose="02040503050406030204" pitchFamily="18" charset="0"/>
                                                    </a:rPr>
                                                    <m:t>𝜌</m:t>
                                                  </m:r>
                                                </m:e>
                                                <m:sup>
                                                  <m:r>
                                                    <a:rPr lang="zh-CN" altLang="en-US" i="0">
                                                      <a:latin typeface="Cambria Math" panose="02040503050406030204" pitchFamily="18" charset="0"/>
                                                    </a:rPr>
                                                    <m:t>2</m:t>
                                                  </m:r>
                                                </m:sup>
                                              </m:sSup>
                                            </m:e>
                                          </m:rad>
                                          <m:r>
                                            <a:rPr lang="zh-CN" altLang="en-US" i="0">
                                              <a:latin typeface="Cambria Math" panose="02040503050406030204" pitchFamily="18" charset="0"/>
                                            </a:rPr>
                                            <m:t>(2</m:t>
                                          </m:r>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𝑛</m:t>
                                          </m:r>
                                        </m:e>
                                      </m:d>
                                    </m:e>
                                  </m:d>
                                  <m:rad>
                                    <m:radPr>
                                      <m:degHide m:val="on"/>
                                      <m:ctrlPr>
                                        <a:rPr lang="zh-CN" altLang="en-US" i="1">
                                          <a:latin typeface="Cambria Math" panose="02040503050406030204" pitchFamily="18" charset="0"/>
                                        </a:rPr>
                                      </m:ctrlPr>
                                    </m:radPr>
                                    <m:deg/>
                                    <m:e>
                                      <m:r>
                                        <m:rPr>
                                          <m:sty m:val="p"/>
                                        </m:rPr>
                                        <a:rPr lang="zh-CN" altLang="en-US" i="0">
                                          <a:latin typeface="Cambria Math" panose="02040503050406030204" pitchFamily="18" charset="0"/>
                                        </a:rPr>
                                        <m:t>Δ</m:t>
                                      </m:r>
                                      <m:r>
                                        <a:rPr lang="zh-CN" altLang="en-US" i="1">
                                          <a:latin typeface="Cambria Math" panose="02040503050406030204" pitchFamily="18" charset="0"/>
                                        </a:rPr>
                                        <m:t>𝑡</m:t>
                                      </m:r>
                                    </m:e>
                                  </m:rad>
                                </m:e>
                              </m:d>
                            </m:e>
                          </m:func>
                        </m:e>
                      </m:eqAr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4423649" y="5790679"/>
                <a:ext cx="6392712" cy="910699"/>
              </a:xfrm>
              <a:prstGeom prst="rect">
                <a:avLst/>
              </a:prstGeom>
              <a:blipFill rotWithShape="1">
                <a:blip r:embed="rId5"/>
                <a:stretch>
                  <a:fillRect l="-4" t="-13" r="6" b="24"/>
                </a:stretch>
              </a:blipFill>
            </p:spPr>
            <p:txBody>
              <a:bodyPr/>
              <a:lstStyle/>
              <a:p>
                <a:r>
                  <a:rPr lang="zh-CN" altLang="en-US">
                    <a:noFill/>
                  </a:rPr>
                  <a:t> </a:t>
                </a:r>
              </a:p>
            </p:txBody>
          </p:sp>
        </mc:Fallback>
      </mc:AlternateContent>
      <p:sp>
        <p:nvSpPr>
          <p:cNvPr id="10" name="左大括号 9"/>
          <p:cNvSpPr/>
          <p:nvPr/>
        </p:nvSpPr>
        <p:spPr>
          <a:xfrm>
            <a:off x="3980873" y="5350751"/>
            <a:ext cx="184727" cy="118508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2" name="文本框 11"/>
          <p:cNvSpPr txBox="1"/>
          <p:nvPr/>
        </p:nvSpPr>
        <p:spPr>
          <a:xfrm>
            <a:off x="779319" y="5335502"/>
            <a:ext cx="2943505" cy="1200329"/>
          </a:xfrm>
          <a:prstGeom prst="rect">
            <a:avLst/>
          </a:prstGeom>
          <a:noFill/>
          <a:ln w="19050">
            <a:solidFill>
              <a:srgbClr val="972022"/>
            </a:solidFill>
            <a:prstDash val="sysDash"/>
          </a:ln>
        </p:spPr>
        <p:txBody>
          <a:bodyPr wrap="square" rtlCol="0">
            <a:spAutoFit/>
          </a:bodyPr>
          <a:lstStyle/>
          <a:p>
            <a:pPr marL="285750" lvl="0" indent="-285750">
              <a:spcAft>
                <a:spcPts val="50"/>
              </a:spcAft>
              <a:buFont typeface="Arial" panose="020B0604020202020204" pitchFamily="34" charset="0"/>
              <a:buChar char="•"/>
              <a:defRPr/>
            </a:pPr>
            <a:r>
              <a:rPr kumimoji="0" lang="en-US" altLang="zh-CN" b="0" i="0" u="none" strike="noStrike" kern="1200" cap="none" spc="0" normalizeH="0" baseline="0" noProof="0" dirty="0">
                <a:ln>
                  <a:noFill/>
                </a:ln>
                <a:solidFill>
                  <a:prstClr val="black"/>
                </a:solidFill>
                <a:effectLst/>
                <a:uLnTx/>
                <a:uFillTx/>
                <a:cs typeface="+mn-ea"/>
                <a:sym typeface="+mn-lt"/>
              </a:rPr>
              <a:t>Calculate </a:t>
            </a:r>
            <a:r>
              <a:rPr lang="en-US" altLang="zh-CN" dirty="0">
                <a:solidFill>
                  <a:prstClr val="black"/>
                </a:solidFill>
                <a:cs typeface="+mn-ea"/>
                <a:sym typeface="+mn-lt"/>
              </a:rPr>
              <a:t>the risk neutral probability in each step, and count the path number for each final state</a:t>
            </a:r>
            <a:endParaRPr kumimoji="0" lang="en-US" altLang="zh-CN" b="0" i="0" u="none" strike="noStrike" kern="1200" cap="none" spc="0" normalizeH="0" baseline="0" noProof="0" dirty="0">
              <a:ln>
                <a:noFill/>
              </a:ln>
              <a:solidFill>
                <a:prstClr val="black"/>
              </a:solidFill>
              <a:effectLst/>
              <a:uLnTx/>
              <a:uFillTx/>
              <a:cs typeface="+mn-ea"/>
              <a:sym typeface="+mn-l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56050" y="1716046"/>
            <a:ext cx="4453984" cy="40011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dirty="0">
                <a:solidFill>
                  <a:prstClr val="white">
                    <a:lumMod val="65000"/>
                  </a:prstClr>
                </a:solidFill>
                <a:cs typeface="+mn-ea"/>
                <a:sym typeface="+mn-lt"/>
              </a:rPr>
              <a:t>衍生品市场概览</a:t>
            </a:r>
          </a:p>
        </p:txBody>
      </p:sp>
      <p:sp>
        <p:nvSpPr>
          <p:cNvPr id="6" name="文本框 5"/>
          <p:cNvSpPr txBox="1"/>
          <p:nvPr/>
        </p:nvSpPr>
        <p:spPr>
          <a:xfrm>
            <a:off x="4356050" y="2577217"/>
            <a:ext cx="4453984" cy="400110"/>
          </a:xfrm>
          <a:prstGeom prst="rect">
            <a:avLst/>
          </a:prstGeom>
          <a:noFill/>
        </p:spPr>
        <p:txBody>
          <a:bodyPr wrap="square" rtlCol="0">
            <a:spAutoFit/>
          </a:bodyPr>
          <a:lstStyle/>
          <a:p>
            <a:pPr>
              <a:spcAft>
                <a:spcPts val="50"/>
              </a:spcAft>
              <a:defRPr/>
            </a:pPr>
            <a:r>
              <a:rPr lang="zh-CN" altLang="en-US" sz="2000" dirty="0">
                <a:solidFill>
                  <a:prstClr val="white">
                    <a:lumMod val="65000"/>
                  </a:prstClr>
                </a:solidFill>
                <a:cs typeface="+mn-ea"/>
                <a:sym typeface="+mn-lt"/>
              </a:rPr>
              <a:t>远期及期货定价</a:t>
            </a:r>
          </a:p>
        </p:txBody>
      </p:sp>
      <p:sp>
        <p:nvSpPr>
          <p:cNvPr id="7" name="文本框 6"/>
          <p:cNvSpPr txBox="1"/>
          <p:nvPr/>
        </p:nvSpPr>
        <p:spPr>
          <a:xfrm>
            <a:off x="4356050" y="3428065"/>
            <a:ext cx="4375830" cy="400110"/>
          </a:xfrm>
          <a:prstGeom prst="rect">
            <a:avLst/>
          </a:prstGeom>
          <a:noFill/>
        </p:spPr>
        <p:txBody>
          <a:bodyPr wrap="square" rtlCol="0">
            <a:spAutoFit/>
          </a:bodyPr>
          <a:lstStyle/>
          <a:p>
            <a:pPr marR="0" lvl="0" indent="0" fontAlgn="auto">
              <a:spcAft>
                <a:spcPts val="50"/>
              </a:spcAft>
              <a:buClrTx/>
              <a:buSzTx/>
              <a:buFontTx/>
              <a:buNone/>
              <a:defRPr/>
            </a:pPr>
            <a:r>
              <a:rPr lang="zh-CN" altLang="en-US" sz="2000" dirty="0">
                <a:solidFill>
                  <a:prstClr val="white">
                    <a:lumMod val="65000"/>
                  </a:prstClr>
                </a:solidFill>
                <a:cs typeface="+mn-ea"/>
                <a:sym typeface="+mn-lt"/>
              </a:rPr>
              <a:t>期货策略</a:t>
            </a:r>
          </a:p>
        </p:txBody>
      </p:sp>
      <p:sp>
        <p:nvSpPr>
          <p:cNvPr id="2" name="灯片编号占位符 1"/>
          <p:cNvSpPr>
            <a:spLocks noGrp="1"/>
          </p:cNvSpPr>
          <p:nvPr>
            <p:ph type="sldNum" sz="quarter" idx="12"/>
          </p:nvPr>
        </p:nvSpPr>
        <p:spPr/>
        <p:txBody>
          <a:bodyPr/>
          <a:lstStyle/>
          <a:p>
            <a:fld id="{B3D16A10-271B-4362-BAC4-0DEA405ED26B}" type="slidenum">
              <a:rPr lang="zh-CN" altLang="en-US" smtClean="0"/>
              <a:t>49</a:t>
            </a:fld>
            <a:endParaRPr lang="zh-CN" altLang="en-US" dirty="0"/>
          </a:p>
        </p:txBody>
      </p:sp>
      <p:sp>
        <p:nvSpPr>
          <p:cNvPr id="3" name="矩形: 圆角 2"/>
          <p:cNvSpPr/>
          <p:nvPr/>
        </p:nvSpPr>
        <p:spPr>
          <a:xfrm>
            <a:off x="3676458" y="1664032"/>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1</a:t>
            </a:r>
            <a:endParaRPr lang="zh-CN" altLang="en-US" sz="1600" dirty="0">
              <a:latin typeface="Arial" panose="020B0604020202020204" pitchFamily="34" charset="0"/>
              <a:cs typeface="Arial" panose="020B0604020202020204" pitchFamily="34" charset="0"/>
            </a:endParaRPr>
          </a:p>
        </p:txBody>
      </p:sp>
      <p:cxnSp>
        <p:nvCxnSpPr>
          <p:cNvPr id="9" name="直接连接符 8"/>
          <p:cNvCxnSpPr/>
          <p:nvPr/>
        </p:nvCxnSpPr>
        <p:spPr>
          <a:xfrm>
            <a:off x="4289196" y="2210424"/>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1" name="标题 3"/>
          <p:cNvSpPr txBox="1"/>
          <p:nvPr/>
        </p:nvSpPr>
        <p:spPr>
          <a:xfrm>
            <a:off x="525184" y="569600"/>
            <a:ext cx="10515600"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50"/>
              </a:spcAft>
            </a:pPr>
            <a:r>
              <a:rPr lang="zh-CN" altLang="en-US" sz="3200" b="1" dirty="0">
                <a:solidFill>
                  <a:srgbClr val="972022"/>
                </a:solidFill>
                <a:latin typeface="+mn-lt"/>
                <a:ea typeface="+mn-ea"/>
                <a:cs typeface="+mn-ea"/>
                <a:sym typeface="+mn-lt"/>
              </a:rPr>
              <a:t>衍生品</a:t>
            </a:r>
          </a:p>
        </p:txBody>
      </p:sp>
      <p:sp>
        <p:nvSpPr>
          <p:cNvPr id="13" name="矩形: 圆角 12"/>
          <p:cNvSpPr/>
          <p:nvPr/>
        </p:nvSpPr>
        <p:spPr>
          <a:xfrm>
            <a:off x="3676458" y="2511553"/>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2</a:t>
            </a:r>
            <a:endParaRPr lang="zh-CN" altLang="en-US" sz="1600" dirty="0">
              <a:latin typeface="Arial" panose="020B0604020202020204" pitchFamily="34" charset="0"/>
              <a:cs typeface="Arial" panose="020B0604020202020204" pitchFamily="34" charset="0"/>
            </a:endParaRPr>
          </a:p>
        </p:txBody>
      </p:sp>
      <p:cxnSp>
        <p:nvCxnSpPr>
          <p:cNvPr id="14" name="直接连接符 13"/>
          <p:cNvCxnSpPr/>
          <p:nvPr/>
        </p:nvCxnSpPr>
        <p:spPr>
          <a:xfrm>
            <a:off x="4289196" y="3057945"/>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5" name="矩形: 圆角 14"/>
          <p:cNvSpPr/>
          <p:nvPr/>
        </p:nvSpPr>
        <p:spPr>
          <a:xfrm>
            <a:off x="3676458" y="3365422"/>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3</a:t>
            </a:r>
            <a:endParaRPr lang="zh-CN" altLang="en-US" sz="1600" dirty="0">
              <a:latin typeface="Arial" panose="020B0604020202020204" pitchFamily="34" charset="0"/>
              <a:cs typeface="Arial" panose="020B0604020202020204" pitchFamily="34" charset="0"/>
            </a:endParaRPr>
          </a:p>
        </p:txBody>
      </p:sp>
      <p:cxnSp>
        <p:nvCxnSpPr>
          <p:cNvPr id="16" name="直接连接符 15"/>
          <p:cNvCxnSpPr/>
          <p:nvPr/>
        </p:nvCxnSpPr>
        <p:spPr>
          <a:xfrm>
            <a:off x="4289196" y="3911814"/>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7" name="矩形: 圆角 16"/>
          <p:cNvSpPr/>
          <p:nvPr/>
        </p:nvSpPr>
        <p:spPr>
          <a:xfrm>
            <a:off x="3676458" y="4219291"/>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4</a:t>
            </a:r>
            <a:endParaRPr lang="zh-CN" altLang="en-US" sz="1600" dirty="0">
              <a:latin typeface="Arial" panose="020B0604020202020204" pitchFamily="34" charset="0"/>
              <a:cs typeface="Arial" panose="020B0604020202020204" pitchFamily="34" charset="0"/>
            </a:endParaRPr>
          </a:p>
        </p:txBody>
      </p:sp>
      <p:cxnSp>
        <p:nvCxnSpPr>
          <p:cNvPr id="18" name="直接连接符 17"/>
          <p:cNvCxnSpPr/>
          <p:nvPr/>
        </p:nvCxnSpPr>
        <p:spPr>
          <a:xfrm>
            <a:off x="4289196" y="4765683"/>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9" name="文本框 18"/>
          <p:cNvSpPr txBox="1"/>
          <p:nvPr/>
        </p:nvSpPr>
        <p:spPr>
          <a:xfrm>
            <a:off x="4356050" y="4289236"/>
            <a:ext cx="4375830" cy="400110"/>
          </a:xfrm>
          <a:prstGeom prst="rect">
            <a:avLst/>
          </a:prstGeom>
          <a:noFill/>
        </p:spPr>
        <p:txBody>
          <a:bodyPr wrap="square" rtlCol="0">
            <a:spAutoFit/>
          </a:bodyPr>
          <a:lstStyle/>
          <a:p>
            <a:pPr>
              <a:spcAft>
                <a:spcPts val="50"/>
              </a:spcAft>
              <a:defRPr/>
            </a:pPr>
            <a:r>
              <a:rPr lang="zh-CN" altLang="en-US" sz="2000" dirty="0">
                <a:solidFill>
                  <a:prstClr val="white">
                    <a:lumMod val="65000"/>
                  </a:prstClr>
                </a:solidFill>
                <a:cs typeface="+mn-ea"/>
                <a:sym typeface="+mn-lt"/>
              </a:rPr>
              <a:t>期权定价</a:t>
            </a:r>
          </a:p>
        </p:txBody>
      </p:sp>
      <p:sp>
        <p:nvSpPr>
          <p:cNvPr id="20" name="矩形: 圆角 19"/>
          <p:cNvSpPr/>
          <p:nvPr/>
        </p:nvSpPr>
        <p:spPr>
          <a:xfrm>
            <a:off x="3676458" y="5073160"/>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5</a:t>
            </a:r>
            <a:endParaRPr lang="zh-CN" altLang="en-US" sz="1600" dirty="0">
              <a:latin typeface="Arial" panose="020B0604020202020204" pitchFamily="34" charset="0"/>
              <a:cs typeface="Arial" panose="020B0604020202020204" pitchFamily="34" charset="0"/>
            </a:endParaRPr>
          </a:p>
        </p:txBody>
      </p:sp>
      <p:cxnSp>
        <p:nvCxnSpPr>
          <p:cNvPr id="21" name="直接连接符 20"/>
          <p:cNvCxnSpPr/>
          <p:nvPr/>
        </p:nvCxnSpPr>
        <p:spPr>
          <a:xfrm>
            <a:off x="4289196" y="5619552"/>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23" name="文本框 22"/>
          <p:cNvSpPr txBox="1"/>
          <p:nvPr/>
        </p:nvSpPr>
        <p:spPr>
          <a:xfrm>
            <a:off x="4356050" y="5161910"/>
            <a:ext cx="6094428" cy="400110"/>
          </a:xfrm>
          <a:prstGeom prst="rect">
            <a:avLst/>
          </a:prstGeom>
          <a:noFill/>
        </p:spPr>
        <p:txBody>
          <a:bodyPr wrap="square">
            <a:spAutoFit/>
          </a:bodyPr>
          <a:lstStyle/>
          <a:p>
            <a:pPr>
              <a:spcAft>
                <a:spcPts val="50"/>
              </a:spcAft>
              <a:defRPr/>
            </a:pPr>
            <a:r>
              <a:rPr lang="zh-CN" altLang="en-US" sz="2000" b="1" dirty="0">
                <a:solidFill>
                  <a:srgbClr val="972022"/>
                </a:solidFill>
                <a:cs typeface="+mn-ea"/>
                <a:sym typeface="+mn-lt"/>
              </a:rPr>
              <a:t>期权策略及实证</a:t>
            </a:r>
            <a:endParaRPr lang="zh-CN" altLang="en-US" sz="2000" b="1" dirty="0">
              <a:solidFill>
                <a:srgbClr val="972022"/>
              </a:solidFill>
              <a:cs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衍生品市场概述（续）</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5</a:t>
            </a:fld>
            <a:endParaRPr lang="zh-CN" altLang="en-US" dirty="0"/>
          </a:p>
        </p:txBody>
      </p:sp>
      <p:sp>
        <p:nvSpPr>
          <p:cNvPr id="4" name="文本框 3"/>
          <p:cNvSpPr txBox="1"/>
          <p:nvPr/>
        </p:nvSpPr>
        <p:spPr>
          <a:xfrm>
            <a:off x="375919" y="1056050"/>
            <a:ext cx="10882632" cy="338554"/>
          </a:xfrm>
          <a:prstGeom prst="rect">
            <a:avLst/>
          </a:prstGeom>
          <a:noFill/>
        </p:spPr>
        <p:txBody>
          <a:bodyPr wrap="square" rtlCol="0">
            <a:spAutoFit/>
          </a:bodyPr>
          <a:lstStyle/>
          <a:p>
            <a:r>
              <a:rPr lang="zh-CN" altLang="en-US" sz="1600" dirty="0"/>
              <a:t>按照</a:t>
            </a:r>
            <a:r>
              <a:rPr lang="zh-CN" altLang="en-US" sz="1600" b="1" dirty="0"/>
              <a:t>交易地点</a:t>
            </a:r>
            <a:r>
              <a:rPr lang="zh-CN" altLang="en-US" sz="1600" dirty="0"/>
              <a:t>分类：场内衍生品和场外衍生品</a:t>
            </a:r>
          </a:p>
        </p:txBody>
      </p:sp>
      <p:sp>
        <p:nvSpPr>
          <p:cNvPr id="6" name="文本框 5"/>
          <p:cNvSpPr txBox="1"/>
          <p:nvPr/>
        </p:nvSpPr>
        <p:spPr>
          <a:xfrm>
            <a:off x="375918" y="1525135"/>
            <a:ext cx="1511876" cy="369332"/>
          </a:xfrm>
          <a:prstGeom prst="rect">
            <a:avLst/>
          </a:prstGeom>
          <a:solidFill>
            <a:srgbClr val="9C0308"/>
          </a:solidFill>
        </p:spPr>
        <p:txBody>
          <a:bodyPr wrap="square" rtlCol="0">
            <a:spAutoFit/>
          </a:bodyPr>
          <a:lstStyle/>
          <a:p>
            <a:pPr algn="ctr">
              <a:spcAft>
                <a:spcPts val="50"/>
              </a:spcAft>
              <a:defRPr/>
            </a:pPr>
            <a:r>
              <a:rPr kumimoji="0" lang="zh-CN" altLang="en-US" sz="1800" b="0" i="0" u="none" strike="noStrike" kern="1200" cap="none" spc="0" normalizeH="0" baseline="0" noProof="0" dirty="0">
                <a:ln>
                  <a:noFill/>
                </a:ln>
                <a:solidFill>
                  <a:prstClr val="white"/>
                </a:solidFill>
                <a:effectLst/>
                <a:uLnTx/>
                <a:uFillTx/>
                <a:cs typeface="+mn-ea"/>
                <a:sym typeface="+mn-lt"/>
              </a:rPr>
              <a:t>场内衍生品</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7" name="文本框 6"/>
          <p:cNvSpPr txBox="1"/>
          <p:nvPr/>
        </p:nvSpPr>
        <p:spPr>
          <a:xfrm>
            <a:off x="375919" y="1889349"/>
            <a:ext cx="5085988" cy="597599"/>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b="0" i="0" dirty="0">
                <a:solidFill>
                  <a:srgbClr val="333333"/>
                </a:solidFill>
                <a:effectLst/>
                <a:latin typeface="Helvetica Neue"/>
              </a:rPr>
              <a:t>在交易所内交易的标准合约品种。</a:t>
            </a:r>
            <a:endParaRPr lang="en-US" altLang="zh-CN" sz="1600" b="0" i="0" dirty="0">
              <a:solidFill>
                <a:srgbClr val="333333"/>
              </a:solidFill>
              <a:effectLst/>
              <a:latin typeface="Helvetica Neue"/>
            </a:endParaRPr>
          </a:p>
          <a:p>
            <a:pPr marL="342900" indent="-342900">
              <a:spcAft>
                <a:spcPts val="50"/>
              </a:spcAft>
              <a:buFont typeface="Arial" panose="020B0604020202020204" pitchFamily="34" charset="0"/>
              <a:buChar char="•"/>
              <a:defRPr/>
            </a:pPr>
            <a:r>
              <a:rPr lang="zh-CN" altLang="en-US" sz="1600" b="0" i="0" dirty="0">
                <a:solidFill>
                  <a:srgbClr val="333333"/>
                </a:solidFill>
                <a:effectLst/>
                <a:latin typeface="Helvetica Neue"/>
              </a:rPr>
              <a:t>包括期货和期权。</a:t>
            </a:r>
            <a:endParaRPr lang="en-US" altLang="zh-CN" sz="1600" b="0" i="0" dirty="0">
              <a:solidFill>
                <a:srgbClr val="333333"/>
              </a:solidFill>
              <a:effectLst/>
              <a:latin typeface="Helvetica Neue"/>
            </a:endParaRPr>
          </a:p>
        </p:txBody>
      </p:sp>
      <p:sp>
        <p:nvSpPr>
          <p:cNvPr id="8" name="文本框 7"/>
          <p:cNvSpPr txBox="1"/>
          <p:nvPr/>
        </p:nvSpPr>
        <p:spPr>
          <a:xfrm>
            <a:off x="6099083" y="1525135"/>
            <a:ext cx="1511876" cy="369332"/>
          </a:xfrm>
          <a:prstGeom prst="rect">
            <a:avLst/>
          </a:prstGeom>
          <a:solidFill>
            <a:srgbClr val="9C0308"/>
          </a:solidFill>
        </p:spPr>
        <p:txBody>
          <a:bodyPr wrap="square" rtlCol="0">
            <a:spAutoFit/>
          </a:bodyPr>
          <a:lstStyle/>
          <a:p>
            <a:pPr algn="ctr">
              <a:spcAft>
                <a:spcPts val="50"/>
              </a:spcAft>
              <a:defRPr/>
            </a:pPr>
            <a:r>
              <a:rPr kumimoji="0" lang="zh-CN" altLang="en-US" sz="1800" b="0" i="0" u="none" strike="noStrike" kern="1200" cap="none" spc="0" normalizeH="0" baseline="0" noProof="0" dirty="0">
                <a:ln>
                  <a:noFill/>
                </a:ln>
                <a:solidFill>
                  <a:prstClr val="white"/>
                </a:solidFill>
                <a:effectLst/>
                <a:uLnTx/>
                <a:uFillTx/>
                <a:cs typeface="+mn-ea"/>
                <a:sym typeface="+mn-lt"/>
              </a:rPr>
              <a:t>场外衍生品</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9" name="文本框 8"/>
          <p:cNvSpPr txBox="1"/>
          <p:nvPr/>
        </p:nvSpPr>
        <p:spPr>
          <a:xfrm>
            <a:off x="6099084" y="1889349"/>
            <a:ext cx="5257438" cy="597599"/>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b="0" i="0" dirty="0">
                <a:solidFill>
                  <a:srgbClr val="333333"/>
                </a:solidFill>
                <a:effectLst/>
                <a:latin typeface="Helvetica Neue"/>
              </a:rPr>
              <a:t>非标准化产品，合约的制定和交易具有灵活性。</a:t>
            </a:r>
            <a:endParaRPr lang="en-US" altLang="zh-CN" sz="1600" b="0" i="0" dirty="0">
              <a:solidFill>
                <a:srgbClr val="333333"/>
              </a:solidFill>
              <a:effectLst/>
              <a:latin typeface="Helvetica Neue"/>
            </a:endParaRPr>
          </a:p>
          <a:p>
            <a:pPr marL="342900" indent="-342900">
              <a:spcAft>
                <a:spcPts val="50"/>
              </a:spcAft>
              <a:buFont typeface="Arial" panose="020B0604020202020204" pitchFamily="34" charset="0"/>
              <a:buChar char="•"/>
              <a:defRPr/>
            </a:pPr>
            <a:r>
              <a:rPr lang="zh-CN" altLang="en-US" sz="1600" dirty="0">
                <a:solidFill>
                  <a:srgbClr val="333333"/>
                </a:solidFill>
                <a:latin typeface="Helvetica Neue"/>
              </a:rPr>
              <a:t>包括远期、互换和期权。</a:t>
            </a:r>
            <a:endParaRPr lang="en-US" altLang="zh-CN" sz="1600" b="0" i="0" dirty="0">
              <a:solidFill>
                <a:srgbClr val="333333"/>
              </a:solidFill>
              <a:effectLst/>
              <a:latin typeface="Helvetica Neue"/>
            </a:endParaRPr>
          </a:p>
        </p:txBody>
      </p:sp>
      <p:sp>
        <p:nvSpPr>
          <p:cNvPr id="21" name="文本框 20"/>
          <p:cNvSpPr txBox="1"/>
          <p:nvPr/>
        </p:nvSpPr>
        <p:spPr>
          <a:xfrm>
            <a:off x="478261" y="6516303"/>
            <a:ext cx="9965150" cy="338554"/>
          </a:xfrm>
          <a:prstGeom prst="rect">
            <a:avLst/>
          </a:prstGeom>
          <a:noFill/>
        </p:spPr>
        <p:txBody>
          <a:bodyPr wrap="square" rtlCol="0">
            <a:spAutoFit/>
          </a:bodyPr>
          <a:lstStyle/>
          <a:p>
            <a:r>
              <a:rPr lang="en-US" altLang="zh-CN" sz="1600" dirty="0"/>
              <a:t>Reference</a:t>
            </a:r>
            <a:r>
              <a:rPr lang="zh-CN" altLang="en-US" sz="1600" dirty="0"/>
              <a:t>：</a:t>
            </a:r>
            <a:r>
              <a:rPr lang="zh-CN" altLang="en-US" sz="1400" dirty="0">
                <a:solidFill>
                  <a:srgbClr val="222222"/>
                </a:solidFill>
                <a:latin typeface="PingFangSC-Regular"/>
              </a:rPr>
              <a:t>中泰证券</a:t>
            </a:r>
            <a:r>
              <a:rPr lang="en-US" altLang="zh-CN" sz="1400" dirty="0">
                <a:solidFill>
                  <a:srgbClr val="222222"/>
                </a:solidFill>
                <a:latin typeface="PingFangSC-Regular"/>
              </a:rPr>
              <a:t>.</a:t>
            </a:r>
            <a:r>
              <a:rPr lang="zh-CN" altLang="en-US" sz="1400" b="0" i="0" dirty="0">
                <a:solidFill>
                  <a:srgbClr val="222222"/>
                </a:solidFill>
                <a:effectLst/>
                <a:latin typeface="PingFangSC-Regular"/>
              </a:rPr>
              <a:t>从衍生品市场品种结构，看期货行业发展</a:t>
            </a:r>
            <a:r>
              <a:rPr lang="en-US" altLang="zh-CN" sz="1400" b="0" i="0" dirty="0">
                <a:solidFill>
                  <a:srgbClr val="222222"/>
                </a:solidFill>
                <a:effectLst/>
                <a:latin typeface="PingFangSC-Regular"/>
              </a:rPr>
              <a:t>—</a:t>
            </a:r>
            <a:r>
              <a:rPr lang="zh-CN" altLang="en-US" sz="1400" b="0" i="0" dirty="0">
                <a:solidFill>
                  <a:srgbClr val="222222"/>
                </a:solidFill>
                <a:effectLst/>
                <a:latin typeface="PingFangSC-Regular"/>
              </a:rPr>
              <a:t>期货行业专题研究报告</a:t>
            </a:r>
            <a:endParaRPr lang="zh-CN" altLang="en-US" sz="1600" dirty="0"/>
          </a:p>
        </p:txBody>
      </p:sp>
      <p:pic>
        <p:nvPicPr>
          <p:cNvPr id="10" name="图片 9"/>
          <p:cNvPicPr>
            <a:picLocks noChangeAspect="1"/>
          </p:cNvPicPr>
          <p:nvPr/>
        </p:nvPicPr>
        <p:blipFill>
          <a:blip r:embed="rId3"/>
          <a:stretch>
            <a:fillRect/>
          </a:stretch>
        </p:blipFill>
        <p:spPr>
          <a:xfrm>
            <a:off x="1569143" y="2621992"/>
            <a:ext cx="8318928" cy="365778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375919" y="1553541"/>
                <a:ext cx="11337820" cy="1199687"/>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spcBef>
                    <a:spcPts val="600"/>
                  </a:spcBef>
                  <a:spcAft>
                    <a:spcPts val="60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cs typeface="+mn-ea"/>
                    <a:sym typeface="+mn-lt"/>
                  </a:rPr>
                  <a:t>通过对期权价格进行全微分，可以得到构成期权瞬时收益的</a:t>
                </a:r>
                <a:r>
                  <a:rPr lang="zh-CN" altLang="en-US" sz="1600" dirty="0">
                    <a:solidFill>
                      <a:prstClr val="black"/>
                    </a:solidFill>
                    <a:cs typeface="+mn-ea"/>
                    <a:sym typeface="+mn-lt"/>
                  </a:rPr>
                  <a:t>不同</a:t>
                </a:r>
                <a:r>
                  <a:rPr kumimoji="0" lang="zh-CN" altLang="en-US" sz="1600" b="0" i="0" u="none" strike="noStrike" kern="1200" cap="none" spc="0" normalizeH="0" baseline="0" noProof="0" dirty="0">
                    <a:ln>
                      <a:noFill/>
                    </a:ln>
                    <a:solidFill>
                      <a:prstClr val="black"/>
                    </a:solidFill>
                    <a:effectLst/>
                    <a:uLnTx/>
                    <a:uFillTx/>
                    <a:cs typeface="+mn-ea"/>
                    <a:sym typeface="+mn-lt"/>
                  </a:rPr>
                  <a:t>要素</a:t>
                </a:r>
                <a:r>
                  <a:rPr lang="en-US" altLang="zh-CN" sz="1600" b="1" dirty="0">
                    <a:solidFill>
                      <a:srgbClr val="333333"/>
                    </a:solidFill>
                    <a:cs typeface="+mn-ea"/>
                    <a:sym typeface="+mn-lt"/>
                  </a:rPr>
                  <a:t>:</a:t>
                </a:r>
                <a:endParaRPr kumimoji="0" lang="en-US" altLang="zh-CN" sz="1600" b="1" i="0" u="none" strike="noStrike" kern="1200" cap="none" spc="0" normalizeH="0" baseline="0" noProof="0" dirty="0">
                  <a:ln>
                    <a:noFill/>
                  </a:ln>
                  <a:solidFill>
                    <a:srgbClr val="333333"/>
                  </a:solidFill>
                  <a:effectLst/>
                  <a:uLnTx/>
                  <a:uFillTx/>
                  <a:cs typeface="+mn-ea"/>
                  <a:sym typeface="+mn-lt"/>
                </a:endParaRPr>
              </a:p>
              <a:p>
                <a:pPr lvl="0">
                  <a:spcBef>
                    <a:spcPts val="600"/>
                  </a:spcBef>
                  <a:spcAft>
                    <a:spcPts val="600"/>
                  </a:spcAf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𝑑𝐶</m:t>
                      </m:r>
                      <m:d>
                        <m:dPr>
                          <m:ctrlPr>
                            <a:rPr kumimoji="0" lang="en-US" altLang="zh-CN" sz="160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𝑆</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𝜎</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𝑟</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𝛩</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𝑑𝑡</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m:t>
                      </m:r>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𝜈</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𝑑</m:t>
                      </m:r>
                      <m:r>
                        <a:rPr lang="zh-CN" altLang="en-US" sz="1600" b="0" i="1">
                          <a:solidFill>
                            <a:prstClr val="black"/>
                          </a:solidFill>
                          <a:latin typeface="Cambria Math" panose="02040503050406030204" pitchFamily="18" charset="0"/>
                          <a:cs typeface="+mn-ea"/>
                          <a:sym typeface="+mn-lt"/>
                        </a:rPr>
                        <m:t>𝜎</m:t>
                      </m:r>
                      <m:r>
                        <a:rPr lang="en-US" altLang="zh-CN" sz="1600" b="0" i="1" smtClean="0">
                          <a:solidFill>
                            <a:prstClr val="black"/>
                          </a:solidFill>
                          <a:latin typeface="Cambria Math" panose="02040503050406030204" pitchFamily="18" charset="0"/>
                          <a:cs typeface="+mn-ea"/>
                          <a:sym typeface="+mn-lt"/>
                        </a:rPr>
                        <m:t>+</m:t>
                      </m:r>
                      <m:r>
                        <a:rPr lang="zh-CN" altLang="en-US" sz="1600" i="1">
                          <a:solidFill>
                            <a:prstClr val="black"/>
                          </a:solidFill>
                          <a:latin typeface="Cambria Math" panose="02040503050406030204" pitchFamily="18" charset="0"/>
                          <a:ea typeface="Cambria Math" panose="02040503050406030204" pitchFamily="18" charset="0"/>
                          <a:cs typeface="+mn-ea"/>
                          <a:sym typeface="+mn-lt"/>
                        </a:rPr>
                        <m:t>𝛥</m:t>
                      </m:r>
                      <m:r>
                        <a:rPr lang="en-US" altLang="zh-CN" sz="1600" i="1">
                          <a:solidFill>
                            <a:prstClr val="black"/>
                          </a:solidFill>
                          <a:latin typeface="Cambria Math" panose="02040503050406030204" pitchFamily="18" charset="0"/>
                          <a:ea typeface="Cambria Math" panose="02040503050406030204" pitchFamily="18" charset="0"/>
                          <a:cs typeface="+mn-ea"/>
                          <a:sym typeface="+mn-lt"/>
                        </a:rPr>
                        <m:t>𝑑𝑆</m:t>
                      </m:r>
                      <m:r>
                        <a:rPr lang="en-US" altLang="zh-CN" sz="1600" b="0" i="1" smtClean="0">
                          <a:solidFill>
                            <a:prstClr val="black"/>
                          </a:solidFill>
                          <a:latin typeface="Cambria Math" panose="02040503050406030204" pitchFamily="18" charset="0"/>
                          <a:cs typeface="+mn-ea"/>
                          <a:sym typeface="+mn-lt"/>
                        </a:rPr>
                        <m:t>+</m:t>
                      </m:r>
                      <m:f>
                        <m:fPr>
                          <m:ctrlPr>
                            <a:rPr lang="en-US" altLang="zh-CN" sz="1600" i="1" smtClean="0">
                              <a:solidFill>
                                <a:prstClr val="black"/>
                              </a:solidFill>
                              <a:latin typeface="Cambria Math" panose="02040503050406030204" pitchFamily="18" charset="0"/>
                              <a:cs typeface="+mn-ea"/>
                              <a:sym typeface="+mn-lt"/>
                            </a:rPr>
                          </m:ctrlPr>
                        </m:fPr>
                        <m:num>
                          <m:r>
                            <a:rPr lang="en-US" altLang="zh-CN" sz="1600" b="0" i="1" smtClean="0">
                              <a:solidFill>
                                <a:prstClr val="black"/>
                              </a:solidFill>
                              <a:latin typeface="Cambria Math" panose="02040503050406030204" pitchFamily="18" charset="0"/>
                              <a:cs typeface="+mn-ea"/>
                              <a:sym typeface="+mn-lt"/>
                            </a:rPr>
                            <m:t>1</m:t>
                          </m:r>
                        </m:num>
                        <m:den>
                          <m:r>
                            <a:rPr lang="en-US" altLang="zh-CN" sz="1600" b="0" i="1" smtClean="0">
                              <a:solidFill>
                                <a:prstClr val="black"/>
                              </a:solidFill>
                              <a:latin typeface="Cambria Math" panose="02040503050406030204" pitchFamily="18" charset="0"/>
                              <a:cs typeface="+mn-ea"/>
                              <a:sym typeface="+mn-lt"/>
                            </a:rPr>
                            <m:t>2</m:t>
                          </m:r>
                        </m:den>
                      </m:f>
                      <m:r>
                        <a:rPr lang="zh-CN" altLang="en-US" sz="1600" b="0" i="1" smtClean="0">
                          <a:solidFill>
                            <a:prstClr val="black"/>
                          </a:solidFill>
                          <a:latin typeface="Cambria Math" panose="02040503050406030204" pitchFamily="18" charset="0"/>
                          <a:cs typeface="+mn-ea"/>
                          <a:sym typeface="+mn-lt"/>
                        </a:rPr>
                        <m:t>𝛤</m:t>
                      </m:r>
                      <m:sSup>
                        <m:sSupPr>
                          <m:ctrlPr>
                            <a:rPr lang="en-US" altLang="zh-CN" sz="1600" i="1" smtClean="0">
                              <a:solidFill>
                                <a:prstClr val="black"/>
                              </a:solidFill>
                              <a:latin typeface="Cambria Math" panose="02040503050406030204" pitchFamily="18" charset="0"/>
                              <a:cs typeface="+mn-ea"/>
                              <a:sym typeface="+mn-lt"/>
                            </a:rPr>
                          </m:ctrlPr>
                        </m:sSupPr>
                        <m:e>
                          <m:r>
                            <a:rPr lang="en-US" altLang="zh-CN" sz="1600" b="0" i="1">
                              <a:solidFill>
                                <a:prstClr val="black"/>
                              </a:solidFill>
                              <a:latin typeface="Cambria Math" panose="02040503050406030204" pitchFamily="18" charset="0"/>
                              <a:cs typeface="+mn-ea"/>
                              <a:sym typeface="+mn-lt"/>
                            </a:rPr>
                            <m:t>(</m:t>
                          </m:r>
                          <m:r>
                            <a:rPr lang="en-US" altLang="zh-CN" sz="1600" b="0" i="1">
                              <a:solidFill>
                                <a:prstClr val="black"/>
                              </a:solidFill>
                              <a:latin typeface="Cambria Math" panose="02040503050406030204" pitchFamily="18" charset="0"/>
                              <a:cs typeface="+mn-ea"/>
                              <a:sym typeface="+mn-lt"/>
                            </a:rPr>
                            <m:t>𝑑𝑆</m:t>
                          </m:r>
                          <m:r>
                            <a:rPr lang="en-US" altLang="zh-CN" sz="1600" b="0" i="1">
                              <a:solidFill>
                                <a:prstClr val="black"/>
                              </a:solidFill>
                              <a:latin typeface="Cambria Math" panose="02040503050406030204" pitchFamily="18" charset="0"/>
                              <a:cs typeface="+mn-ea"/>
                              <a:sym typeface="+mn-lt"/>
                            </a:rPr>
                            <m:t>)</m:t>
                          </m:r>
                        </m:e>
                        <m:sup>
                          <m:r>
                            <a:rPr lang="en-US" altLang="zh-CN" sz="1600" b="0" i="1" smtClean="0">
                              <a:solidFill>
                                <a:prstClr val="black"/>
                              </a:solidFill>
                              <a:latin typeface="Cambria Math" panose="02040503050406030204" pitchFamily="18" charset="0"/>
                              <a:cs typeface="+mn-ea"/>
                              <a:sym typeface="+mn-lt"/>
                            </a:rPr>
                            <m:t>2</m:t>
                          </m:r>
                        </m:sup>
                      </m:sSup>
                      <m:r>
                        <a:rPr lang="en-US" altLang="zh-CN" sz="1600" b="0" i="1" smtClean="0">
                          <a:solidFill>
                            <a:prstClr val="black"/>
                          </a:solidFill>
                          <a:latin typeface="Cambria Math" panose="02040503050406030204" pitchFamily="18" charset="0"/>
                          <a:cs typeface="+mn-ea"/>
                          <a:sym typeface="+mn-lt"/>
                        </a:rPr>
                        <m:t>+</m:t>
                      </m:r>
                      <m:r>
                        <a:rPr lang="zh-CN" altLang="en-US" sz="1600" b="0" i="1" smtClean="0">
                          <a:solidFill>
                            <a:prstClr val="black"/>
                          </a:solidFill>
                          <a:latin typeface="Cambria Math" panose="02040503050406030204" pitchFamily="18" charset="0"/>
                          <a:cs typeface="+mn-ea"/>
                          <a:sym typeface="+mn-lt"/>
                        </a:rPr>
                        <m:t>𝜌</m:t>
                      </m:r>
                      <m:r>
                        <a:rPr lang="en-US" altLang="zh-CN" sz="1600" b="0" i="1" smtClean="0">
                          <a:solidFill>
                            <a:prstClr val="black"/>
                          </a:solidFill>
                          <a:latin typeface="Cambria Math" panose="02040503050406030204" pitchFamily="18" charset="0"/>
                          <a:cs typeface="+mn-ea"/>
                          <a:sym typeface="+mn-lt"/>
                        </a:rPr>
                        <m:t>𝑑𝑟</m:t>
                      </m:r>
                    </m:oMath>
                  </m:oMathPara>
                </a14:m>
                <a:endParaRPr kumimoji="0" lang="en-US" altLang="zh-CN" sz="1600" i="0" u="none" strike="noStrike" kern="1200" cap="none" spc="0" normalizeH="0" baseline="0" noProof="0" dirty="0">
                  <a:ln>
                    <a:noFill/>
                  </a:ln>
                  <a:solidFill>
                    <a:prstClr val="black"/>
                  </a:solidFill>
                  <a:effectLst/>
                  <a:uLnTx/>
                  <a:uFillTx/>
                  <a:cs typeface="+mn-ea"/>
                  <a:sym typeface="+mn-lt"/>
                </a:endParaRPr>
              </a:p>
              <a:p>
                <a:pPr marL="285750" marR="0" lvl="0" indent="-285750" algn="l" defTabSz="914400" rtl="0" eaLnBrk="1" fontAlgn="auto" latinLnBrk="0" hangingPunct="1">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cs typeface="+mn-ea"/>
                    <a:sym typeface="+mn-lt"/>
                  </a:rPr>
                  <a:t>希腊字母是用来度量期权头寸针对于特定因素的风险敏感程度，期权的风险管理就是控制组合希腊字母的数值范围。</a:t>
                </a:r>
                <a:endParaRPr kumimoji="0" lang="en-US" altLang="zh-CN" sz="1600" b="0" i="0" u="none" strike="noStrike" kern="1200" cap="none" spc="0" normalizeH="0" baseline="0" noProof="0" dirty="0">
                  <a:ln>
                    <a:noFill/>
                  </a:ln>
                  <a:solidFill>
                    <a:prstClr val="black"/>
                  </a:solidFill>
                  <a:effectLst/>
                  <a:uLnTx/>
                  <a:uFillTx/>
                  <a:cs typeface="+mn-ea"/>
                  <a:sym typeface="+mn-lt"/>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75919" y="1553541"/>
                <a:ext cx="11337820" cy="1199687"/>
              </a:xfrm>
              <a:prstGeom prst="rect">
                <a:avLst/>
              </a:prstGeom>
              <a:blipFill rotWithShape="1">
                <a:blip r:embed="rId3"/>
                <a:stretch>
                  <a:fillRect l="-90" t="-822" r="-79" b="-752"/>
                </a:stretch>
              </a:blipFill>
              <a:ln w="19050">
                <a:solidFill>
                  <a:srgbClr val="972022"/>
                </a:solidFill>
                <a:prstDash val="sysDash"/>
              </a:ln>
            </p:spPr>
            <p:txBody>
              <a:bodyPr/>
              <a:lstStyle/>
              <a:p>
                <a:r>
                  <a:rPr lang="zh-CN" altLang="en-US">
                    <a:noFill/>
                  </a:rPr>
                  <a:t> </a:t>
                </a:r>
              </a:p>
            </p:txBody>
          </p:sp>
        </mc:Fallback>
      </mc:AlternateContent>
      <p:sp>
        <p:nvSpPr>
          <p:cNvPr id="11" name="标题 10"/>
          <p:cNvSpPr>
            <a:spLocks noGrp="1"/>
          </p:cNvSpPr>
          <p:nvPr>
            <p:ph type="title"/>
          </p:nvPr>
        </p:nvSpPr>
        <p:spPr/>
        <p:txBody>
          <a:bodyPr/>
          <a:lstStyle/>
          <a:p>
            <a:pPr>
              <a:lnSpc>
                <a:spcPct val="100000"/>
              </a:lnSpc>
              <a:spcAft>
                <a:spcPts val="50"/>
              </a:spcAft>
            </a:pPr>
            <a:r>
              <a:rPr lang="en-US" altLang="zh-CN" i="1" dirty="0">
                <a:latin typeface="+mn-lt"/>
                <a:ea typeface="+mn-ea"/>
                <a:cs typeface="+mn-ea"/>
                <a:sym typeface="+mn-lt"/>
              </a:rPr>
              <a:t>The Greeks</a:t>
            </a:r>
            <a:endParaRPr lang="zh-CN" altLang="en-US" i="1" dirty="0">
              <a:latin typeface="+mn-lt"/>
              <a:ea typeface="+mn-ea"/>
              <a:cs typeface="+mn-ea"/>
              <a:sym typeface="+mn-lt"/>
            </a:endParaRPr>
          </a:p>
        </p:txBody>
      </p:sp>
      <p:sp>
        <p:nvSpPr>
          <p:cNvPr id="20" name="文本框 19"/>
          <p:cNvSpPr txBox="1"/>
          <p:nvPr/>
        </p:nvSpPr>
        <p:spPr>
          <a:xfrm>
            <a:off x="375919" y="1184209"/>
            <a:ext cx="2565244"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期权瞬时收益的分解</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 name="灯片编号占位符 1"/>
          <p:cNvSpPr>
            <a:spLocks noGrp="1"/>
          </p:cNvSpPr>
          <p:nvPr>
            <p:ph type="sldNum" sz="quarter" idx="12"/>
          </p:nvPr>
        </p:nvSpPr>
        <p:spPr/>
        <p:txBody>
          <a:bodyPr/>
          <a:lstStyle/>
          <a:p>
            <a:fld id="{1EA6C56D-0CE0-47FB-86BA-7B1B4E55B176}" type="slidenum">
              <a:rPr lang="zh-CN" altLang="en-US" smtClean="0"/>
              <a:t>50</a:t>
            </a:fld>
            <a:endParaRPr lang="zh-CN" altLang="en-US" dirty="0"/>
          </a:p>
        </p:txBody>
      </p:sp>
      <mc:AlternateContent xmlns:mc="http://schemas.openxmlformats.org/markup-compatibility/2006" xmlns:a14="http://schemas.microsoft.com/office/drawing/2010/main">
        <mc:Choice Requires="a14">
          <p:sp>
            <p:nvSpPr>
              <p:cNvPr id="12" name="文本框 11"/>
              <p:cNvSpPr txBox="1"/>
              <p:nvPr/>
            </p:nvSpPr>
            <p:spPr>
              <a:xfrm>
                <a:off x="375919" y="3271915"/>
                <a:ext cx="5157615" cy="3168368"/>
              </a:xfrm>
              <a:prstGeom prst="rect">
                <a:avLst/>
              </a:prstGeom>
              <a:noFill/>
              <a:ln w="19050">
                <a:solidFill>
                  <a:srgbClr val="972022"/>
                </a:solidFill>
                <a:prstDash val="sysDash"/>
              </a:ln>
            </p:spPr>
            <p:txBody>
              <a:bodyPr wrap="square" rtlCol="0">
                <a:spAutoFit/>
              </a:bodyPr>
              <a:lstStyle/>
              <a:p>
                <a:pPr marL="285750" indent="-285750">
                  <a:lnSpc>
                    <a:spcPct val="130000"/>
                  </a:lnSpc>
                  <a:spcBef>
                    <a:spcPts val="300"/>
                  </a:spcBef>
                  <a:spcAft>
                    <a:spcPts val="300"/>
                  </a:spcAft>
                  <a:buFont typeface="Arial" panose="020B0604020202020204" pitchFamily="34" charset="0"/>
                  <a:buChar char="•"/>
                  <a:defRPr/>
                </a:pPr>
                <a14:m>
                  <m:oMath xmlns:m="http://schemas.openxmlformats.org/officeDocument/2006/math">
                    <m:r>
                      <a:rPr lang="zh-CN" altLang="en-US" sz="1600" i="1" smtClean="0">
                        <a:solidFill>
                          <a:prstClr val="black"/>
                        </a:solidFill>
                        <a:latin typeface="Cambria Math" panose="02040503050406030204" pitchFamily="18" charset="0"/>
                        <a:cs typeface="+mn-ea"/>
                        <a:sym typeface="+mn-lt"/>
                      </a:rPr>
                      <m:t>为</m:t>
                    </m:r>
                  </m:oMath>
                </a14:m>
                <a:r>
                  <a:rPr lang="zh-CN" altLang="en-US" sz="1600" dirty="0">
                    <a:solidFill>
                      <a:prstClr val="black"/>
                    </a:solidFill>
                    <a:cs typeface="+mn-ea"/>
                    <a:sym typeface="+mn-lt"/>
                  </a:rPr>
                  <a:t>期权价值随着时间流逝不断减少的比例。</a:t>
                </a:r>
                <a:endParaRPr lang="en-US" altLang="zh-CN" sz="1600" dirty="0">
                  <a:solidFill>
                    <a:prstClr val="black"/>
                  </a:solidFill>
                  <a:cs typeface="+mn-ea"/>
                  <a:sym typeface="+mn-lt"/>
                </a:endParaRPr>
              </a:p>
              <a:p>
                <a:pPr marL="285750" indent="-285750">
                  <a:lnSpc>
                    <a:spcPct val="130000"/>
                  </a:lnSpc>
                  <a:spcBef>
                    <a:spcPts val="300"/>
                  </a:spcBef>
                  <a:spcAft>
                    <a:spcPts val="300"/>
                  </a:spcAft>
                  <a:buFont typeface="Arial" panose="020B0604020202020204" pitchFamily="34" charset="0"/>
                  <a:buChar char="•"/>
                  <a:defRPr/>
                </a:pPr>
                <a:r>
                  <a:rPr kumimoji="0" lang="zh-CN" altLang="en-US" sz="1600" i="0" u="none" strike="noStrike" kern="1200" cap="none" spc="0" normalizeH="0" baseline="0" noProof="0" dirty="0">
                    <a:ln>
                      <a:noFill/>
                    </a:ln>
                    <a:solidFill>
                      <a:prstClr val="black"/>
                    </a:solidFill>
                    <a:effectLst/>
                    <a:uLnTx/>
                    <a:uFillTx/>
                    <a:cs typeface="+mn-ea"/>
                    <a:sym typeface="+mn-lt"/>
                  </a:rPr>
                  <a:t>期权价值</a:t>
                </a:r>
                <a:r>
                  <a:rPr lang="en-US" altLang="zh-CN" sz="1600" dirty="0">
                    <a:solidFill>
                      <a:prstClr val="black"/>
                    </a:solidFill>
                    <a:cs typeface="+mn-ea"/>
                    <a:sym typeface="+mn-lt"/>
                  </a:rPr>
                  <a:t> = </a:t>
                </a:r>
                <a:r>
                  <a:rPr lang="zh-CN" altLang="en-US" sz="1600" dirty="0">
                    <a:solidFill>
                      <a:prstClr val="black"/>
                    </a:solidFill>
                    <a:cs typeface="+mn-ea"/>
                    <a:sym typeface="+mn-lt"/>
                  </a:rPr>
                  <a:t>内在价值</a:t>
                </a:r>
                <a:r>
                  <a:rPr lang="en-US" altLang="zh-CN" sz="1600" dirty="0">
                    <a:solidFill>
                      <a:prstClr val="black"/>
                    </a:solidFill>
                    <a:cs typeface="+mn-ea"/>
                    <a:sym typeface="+mn-lt"/>
                  </a:rPr>
                  <a:t> </a:t>
                </a:r>
                <a14:m>
                  <m:oMath xmlns:m="http://schemas.openxmlformats.org/officeDocument/2006/math">
                    <m:sSup>
                      <m:sSupPr>
                        <m:ctrlPr>
                          <a:rPr lang="en-US" altLang="zh-CN" sz="1600" b="0" i="1" smtClean="0">
                            <a:solidFill>
                              <a:prstClr val="black"/>
                            </a:solidFill>
                            <a:latin typeface="Cambria Math" panose="02040503050406030204" pitchFamily="18" charset="0"/>
                            <a:cs typeface="+mn-ea"/>
                            <a:sym typeface="+mn-lt"/>
                          </a:rPr>
                        </m:ctrlPr>
                      </m:sSupPr>
                      <m:e>
                        <m:r>
                          <a:rPr lang="en-US" altLang="zh-CN" sz="1600" b="0" i="1" smtClean="0">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𝑆</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𝐾</m:t>
                        </m:r>
                        <m:r>
                          <a:rPr lang="en-US" altLang="zh-CN" sz="1600" b="0" i="1" smtClean="0">
                            <a:solidFill>
                              <a:prstClr val="black"/>
                            </a:solidFill>
                            <a:latin typeface="Cambria Math" panose="02040503050406030204" pitchFamily="18" charset="0"/>
                            <a:cs typeface="+mn-ea"/>
                            <a:sym typeface="+mn-lt"/>
                          </a:rPr>
                          <m:t>)</m:t>
                        </m:r>
                      </m:e>
                      <m:sup>
                        <m:r>
                          <a:rPr lang="en-US" altLang="zh-CN" sz="1600" b="0" i="1" smtClean="0">
                            <a:solidFill>
                              <a:prstClr val="black"/>
                            </a:solidFill>
                            <a:latin typeface="Cambria Math" panose="02040503050406030204" pitchFamily="18" charset="0"/>
                            <a:cs typeface="+mn-ea"/>
                            <a:sym typeface="+mn-lt"/>
                          </a:rPr>
                          <m:t>+</m:t>
                        </m:r>
                      </m:sup>
                    </m:sSup>
                    <m:r>
                      <a:rPr lang="en-US" altLang="zh-CN" sz="1600" i="1">
                        <a:solidFill>
                          <a:prstClr val="black"/>
                        </a:solidFill>
                        <a:latin typeface="Cambria Math" panose="02040503050406030204" pitchFamily="18" charset="0"/>
                        <a:cs typeface="+mn-ea"/>
                        <a:sym typeface="+mn-lt"/>
                      </a:rPr>
                      <m:t> </m:t>
                    </m:r>
                  </m:oMath>
                </a14:m>
                <a:r>
                  <a:rPr lang="en-US" altLang="zh-CN" sz="1600" dirty="0">
                    <a:solidFill>
                      <a:prstClr val="black"/>
                    </a:solidFill>
                    <a:cs typeface="+mn-ea"/>
                    <a:sym typeface="+mn-lt"/>
                  </a:rPr>
                  <a:t>+ </a:t>
                </a:r>
                <a:r>
                  <a:rPr lang="zh-CN" altLang="en-US" sz="1600" dirty="0">
                    <a:solidFill>
                      <a:prstClr val="black"/>
                    </a:solidFill>
                    <a:cs typeface="+mn-ea"/>
                    <a:sym typeface="+mn-lt"/>
                  </a:rPr>
                  <a:t>时间价值</a:t>
                </a:r>
                <a:endParaRPr lang="en-US" altLang="zh-CN" sz="1600" dirty="0">
                  <a:solidFill>
                    <a:prstClr val="black"/>
                  </a:solidFill>
                  <a:cs typeface="+mn-ea"/>
                  <a:sym typeface="+mn-lt"/>
                </a:endParaRPr>
              </a:p>
              <a:p>
                <a:pPr>
                  <a:lnSpc>
                    <a:spcPct val="130000"/>
                  </a:lnSpc>
                  <a:spcBef>
                    <a:spcPts val="600"/>
                  </a:spcBef>
                  <a:spcAft>
                    <a:spcPts val="600"/>
                  </a:spcAft>
                  <a:defRPr/>
                </a:pPr>
                <a14:m>
                  <m:oMathPara xmlns:m="http://schemas.openxmlformats.org/officeDocument/2006/math">
                    <m:oMathParaPr>
                      <m:jc m:val="centerGroup"/>
                    </m:oMathParaPr>
                    <m:oMath xmlns:m="http://schemas.openxmlformats.org/officeDocument/2006/math">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𝛩</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f>
                        <m:f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fPr>
                        <m:num>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𝐶</m:t>
                          </m:r>
                        </m:num>
                        <m:den>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den>
                      </m:f>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f>
                        <m:f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fPr>
                        <m:num>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𝑆</m:t>
                          </m:r>
                          <m:sSup>
                            <m:sSup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p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𝑁</m:t>
                              </m:r>
                            </m:e>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sup>
                          </m:sSup>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dPr>
                            <m:e>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𝑑</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1</m:t>
                                  </m:r>
                                </m:sub>
                              </m:sSub>
                            </m:e>
                          </m:d>
                          <m:r>
                            <a:rPr lang="zh-CN" altLang="en-US" sz="1600" i="1">
                              <a:solidFill>
                                <a:prstClr val="black"/>
                              </a:solidFill>
                              <a:latin typeface="Cambria Math" panose="02040503050406030204" pitchFamily="18" charset="0"/>
                              <a:cs typeface="+mn-ea"/>
                              <a:sym typeface="+mn-lt"/>
                            </a:rPr>
                            <m:t>𝜎</m:t>
                          </m:r>
                        </m:num>
                        <m:den>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rad>
                            <m:radPr>
                              <m:degHide m:val="on"/>
                              <m:ctrlPr>
                                <a:rPr lang="en-US" altLang="zh-CN" sz="1600" i="1" smtClean="0">
                                  <a:solidFill>
                                    <a:prstClr val="black"/>
                                  </a:solidFill>
                                  <a:latin typeface="Cambria Math" panose="02040503050406030204" pitchFamily="18" charset="0"/>
                                  <a:cs typeface="+mn-ea"/>
                                  <a:sym typeface="+mn-lt"/>
                                </a:rPr>
                              </m:ctrlPr>
                            </m:radPr>
                            <m:deg/>
                            <m:e>
                              <m:r>
                                <a:rPr lang="en-US" altLang="zh-CN" sz="1600" b="0" i="1" smtClean="0">
                                  <a:solidFill>
                                    <a:prstClr val="black"/>
                                  </a:solidFill>
                                  <a:latin typeface="Cambria Math" panose="02040503050406030204" pitchFamily="18" charset="0"/>
                                  <a:cs typeface="+mn-ea"/>
                                  <a:sym typeface="+mn-lt"/>
                                </a:rPr>
                                <m:t>𝑇</m:t>
                              </m:r>
                            </m:e>
                          </m:rad>
                        </m:den>
                      </m:f>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𝑟𝐾</m:t>
                      </m:r>
                      <m:sSup>
                        <m:sSup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p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𝑒</m:t>
                          </m:r>
                        </m:e>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𝑟𝑇</m:t>
                          </m:r>
                        </m:sup>
                      </m:s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𝑁</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𝑑</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)&lt;0</m:t>
                      </m:r>
                    </m:oMath>
                  </m:oMathPara>
                </a14:m>
                <a:endParaRPr lang="en-US" altLang="zh-CN" sz="1600" dirty="0">
                  <a:solidFill>
                    <a:prstClr val="black"/>
                  </a:solidFill>
                  <a:cs typeface="+mn-ea"/>
                  <a:sym typeface="+mn-lt"/>
                </a:endParaRPr>
              </a:p>
              <a:p>
                <a:pPr>
                  <a:lnSpc>
                    <a:spcPct val="130000"/>
                  </a:lnSpc>
                  <a:spcBef>
                    <a:spcPts val="300"/>
                  </a:spcBef>
                  <a:spcAft>
                    <a:spcPts val="300"/>
                  </a:spcAft>
                  <a:defRPr/>
                </a:pPr>
                <a:r>
                  <a:rPr lang="en-US" altLang="zh-CN" i="1" dirty="0">
                    <a:solidFill>
                      <a:prstClr val="black"/>
                    </a:solidFill>
                    <a:cs typeface="+mn-ea"/>
                    <a:sym typeface="+mn-lt"/>
                  </a:rPr>
                  <a:t>Remark:</a:t>
                </a: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cs typeface="+mn-ea"/>
                    <a:sym typeface="+mn-lt"/>
                  </a:rPr>
                  <a:t>仅在深度虚值期权中，</a:t>
                </a:r>
                <a14:m>
                  <m:oMath xmlns:m="http://schemas.openxmlformats.org/officeDocument/2006/math">
                    <m:r>
                      <a:rPr lang="en-US" altLang="zh-CN" sz="1600" b="0" i="1" smtClean="0">
                        <a:solidFill>
                          <a:prstClr val="black"/>
                        </a:solidFill>
                        <a:latin typeface="Cambria Math" panose="02040503050406030204" pitchFamily="18" charset="0"/>
                        <a:cs typeface="+mn-ea"/>
                        <a:sym typeface="+mn-lt"/>
                      </a:rPr>
                      <m:t>𝑇h𝑒𝑡𝑎</m:t>
                    </m:r>
                  </m:oMath>
                </a14:m>
                <a:r>
                  <a:rPr lang="zh-CN" altLang="en-US" sz="1600" dirty="0">
                    <a:solidFill>
                      <a:prstClr val="black"/>
                    </a:solidFill>
                    <a:cs typeface="+mn-ea"/>
                    <a:sym typeface="+mn-lt"/>
                  </a:rPr>
                  <a:t>为正。</a:t>
                </a:r>
                <a:endParaRPr lang="en-US" altLang="zh-CN" sz="1600" dirty="0">
                  <a:solidFill>
                    <a:prstClr val="black"/>
                  </a:solidFill>
                  <a:cs typeface="+mn-ea"/>
                  <a:sym typeface="+mn-lt"/>
                </a:endParaRP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cs typeface="+mn-ea"/>
                    <a:sym typeface="+mn-lt"/>
                  </a:rPr>
                  <a:t>平值期权</a:t>
                </a:r>
                <a14:m>
                  <m:oMath xmlns:m="http://schemas.openxmlformats.org/officeDocument/2006/math">
                    <m:r>
                      <a:rPr lang="en-US" altLang="zh-CN" sz="1600" b="0" i="0" smtClean="0">
                        <a:solidFill>
                          <a:prstClr val="black"/>
                        </a:solidFill>
                        <a:latin typeface="Cambria Math" panose="02040503050406030204" pitchFamily="18" charset="0"/>
                        <a:cs typeface="+mn-ea"/>
                        <a:sym typeface="+mn-lt"/>
                      </a:rPr>
                      <m:t> |</m:t>
                    </m:r>
                    <m:r>
                      <a:rPr lang="en-US" altLang="zh-CN" sz="1600" i="1">
                        <a:solidFill>
                          <a:prstClr val="black"/>
                        </a:solidFill>
                        <a:latin typeface="Cambria Math" panose="02040503050406030204" pitchFamily="18" charset="0"/>
                        <a:cs typeface="+mn-ea"/>
                        <a:sym typeface="+mn-lt"/>
                      </a:rPr>
                      <m:t>𝑇h𝑒𝑡𝑎</m:t>
                    </m:r>
                    <m:r>
                      <a:rPr lang="en-US" altLang="zh-CN" sz="1600" b="0" i="1" smtClean="0">
                        <a:solidFill>
                          <a:prstClr val="black"/>
                        </a:solidFill>
                        <a:latin typeface="Cambria Math" panose="02040503050406030204" pitchFamily="18" charset="0"/>
                        <a:cs typeface="+mn-ea"/>
                        <a:sym typeface="+mn-lt"/>
                      </a:rPr>
                      <m:t>| </m:t>
                    </m:r>
                    <m:r>
                      <a:rPr lang="zh-CN" altLang="en-US" sz="1600" i="1">
                        <a:solidFill>
                          <a:prstClr val="black"/>
                        </a:solidFill>
                        <a:latin typeface="Cambria Math" panose="02040503050406030204" pitchFamily="18" charset="0"/>
                        <a:cs typeface="+mn-ea"/>
                        <a:sym typeface="+mn-lt"/>
                      </a:rPr>
                      <m:t>最大</m:t>
                    </m:r>
                    <m:r>
                      <a:rPr lang="zh-CN" altLang="en-US" sz="1600" i="1" smtClean="0">
                        <a:solidFill>
                          <a:prstClr val="black"/>
                        </a:solidFill>
                        <a:latin typeface="Cambria Math" panose="02040503050406030204" pitchFamily="18" charset="0"/>
                        <a:cs typeface="+mn-ea"/>
                        <a:sym typeface="+mn-lt"/>
                      </a:rPr>
                      <m:t>；</m:t>
                    </m:r>
                    <m:r>
                      <a:rPr lang="zh-CN" altLang="en-US" sz="1600" i="1">
                        <a:solidFill>
                          <a:prstClr val="black"/>
                        </a:solidFill>
                        <a:latin typeface="Cambria Math" panose="02040503050406030204" pitchFamily="18" charset="0"/>
                        <a:cs typeface="+mn-ea"/>
                        <a:sym typeface="+mn-lt"/>
                      </a:rPr>
                      <m:t>存续</m:t>
                    </m:r>
                    <m:r>
                      <a:rPr lang="zh-CN" altLang="en-US" sz="1600" b="0" i="1" dirty="0">
                        <a:solidFill>
                          <a:prstClr val="black"/>
                        </a:solidFill>
                        <a:latin typeface="Cambria Math" panose="02040503050406030204" pitchFamily="18" charset="0"/>
                        <a:cs typeface="+mn-ea"/>
                        <a:sym typeface="+mn-lt"/>
                      </a:rPr>
                      <m:t>期限</m:t>
                    </m:r>
                    <m:r>
                      <a:rPr lang="zh-CN" altLang="en-US" sz="1600" i="1" dirty="0" smtClean="0">
                        <a:solidFill>
                          <a:prstClr val="black"/>
                        </a:solidFill>
                        <a:latin typeface="Cambria Math" panose="02040503050406030204" pitchFamily="18" charset="0"/>
                        <a:cs typeface="+mn-ea"/>
                        <a:sym typeface="+mn-lt"/>
                      </a:rPr>
                      <m:t>越短</m:t>
                    </m:r>
                    <m:r>
                      <a:rPr lang="zh-CN" altLang="en-US" sz="1600" i="1" dirty="0">
                        <a:solidFill>
                          <a:prstClr val="black"/>
                        </a:solidFill>
                        <a:latin typeface="Cambria Math" panose="02040503050406030204" pitchFamily="18" charset="0"/>
                        <a:cs typeface="+mn-ea"/>
                        <a:sym typeface="+mn-lt"/>
                      </a:rPr>
                      <m:t>，</m:t>
                    </m:r>
                    <m:d>
                      <m:dPr>
                        <m:begChr m:val="|"/>
                        <m:endChr m:val="|"/>
                        <m:ctrlPr>
                          <a:rPr lang="en-US" altLang="zh-CN" sz="1600" b="0" i="1" smtClean="0">
                            <a:solidFill>
                              <a:prstClr val="black"/>
                            </a:solidFill>
                            <a:latin typeface="Cambria Math" panose="02040503050406030204" pitchFamily="18" charset="0"/>
                            <a:cs typeface="+mn-ea"/>
                            <a:sym typeface="+mn-lt"/>
                          </a:rPr>
                        </m:ctrlPr>
                      </m:dPr>
                      <m:e>
                        <m:r>
                          <a:rPr lang="en-US" altLang="zh-CN" sz="1600" i="1">
                            <a:solidFill>
                              <a:prstClr val="black"/>
                            </a:solidFill>
                            <a:latin typeface="Cambria Math" panose="02040503050406030204" pitchFamily="18" charset="0"/>
                            <a:cs typeface="+mn-ea"/>
                            <a:sym typeface="+mn-lt"/>
                          </a:rPr>
                          <m:t>𝑇h𝑒𝑡𝑎</m:t>
                        </m:r>
                      </m:e>
                    </m:d>
                    <m:r>
                      <a:rPr lang="zh-CN" altLang="en-US" sz="1600" i="1" smtClean="0">
                        <a:solidFill>
                          <a:prstClr val="black"/>
                        </a:solidFill>
                        <a:latin typeface="Cambria Math" panose="02040503050406030204" pitchFamily="18" charset="0"/>
                        <a:cs typeface="+mn-ea"/>
                        <a:sym typeface="+mn-lt"/>
                      </a:rPr>
                      <m:t>越</m:t>
                    </m:r>
                    <m:r>
                      <a:rPr lang="zh-CN" altLang="en-US" sz="1600" i="1">
                        <a:solidFill>
                          <a:prstClr val="black"/>
                        </a:solidFill>
                        <a:latin typeface="Cambria Math" panose="02040503050406030204" pitchFamily="18" charset="0"/>
                        <a:cs typeface="+mn-ea"/>
                        <a:sym typeface="+mn-lt"/>
                      </a:rPr>
                      <m:t>大</m:t>
                    </m:r>
                  </m:oMath>
                </a14:m>
                <a:endParaRPr lang="en-US" altLang="zh-CN" sz="1600" dirty="0">
                  <a:solidFill>
                    <a:prstClr val="black"/>
                  </a:solidFill>
                  <a:cs typeface="+mn-ea"/>
                  <a:sym typeface="+mn-lt"/>
                </a:endParaRP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cs typeface="+mn-ea"/>
                    <a:sym typeface="+mn-lt"/>
                  </a:rPr>
                  <a:t>期权卖方相比于期权买方天然存在</a:t>
                </a:r>
                <a14:m>
                  <m:oMath xmlns:m="http://schemas.openxmlformats.org/officeDocument/2006/math">
                    <m: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  </m:t>
                    </m:r>
                    <m:r>
                      <a:rPr lang="zh-CN" altLang="en-US" sz="1600" i="1">
                        <a:solidFill>
                          <a:prstClr val="black"/>
                        </a:solidFill>
                        <a:latin typeface="Cambria Math" panose="02040503050406030204" pitchFamily="18" charset="0"/>
                        <a:cs typeface="+mn-ea"/>
                        <a:sym typeface="+mn-lt"/>
                      </a:rPr>
                      <m:t>“</m:t>
                    </m:r>
                    <m:r>
                      <a:rPr lang="zh-CN" altLang="en-US" sz="1600" i="1">
                        <a:solidFill>
                          <a:prstClr val="black"/>
                        </a:solidFill>
                        <a:latin typeface="Cambria Math" panose="02040503050406030204" pitchFamily="18" charset="0"/>
                        <a:cs typeface="+mn-ea"/>
                        <a:sym typeface="+mn-lt"/>
                      </a:rPr>
                      <m:t>安全垫</m:t>
                    </m:r>
                    <m:r>
                      <a:rPr lang="zh-CN" altLang="en-US" sz="1600" i="1" smtClean="0">
                        <a:solidFill>
                          <a:prstClr val="black"/>
                        </a:solidFill>
                        <a:latin typeface="Cambria Math" panose="02040503050406030204" pitchFamily="18" charset="0"/>
                        <a:cs typeface="+mn-ea"/>
                        <a:sym typeface="+mn-lt"/>
                      </a:rPr>
                      <m:t>”</m:t>
                    </m:r>
                  </m:oMath>
                </a14:m>
                <a:r>
                  <a:rPr lang="zh-CN" altLang="en-US" sz="1600" dirty="0">
                    <a:solidFill>
                      <a:prstClr val="black"/>
                    </a:solidFill>
                    <a:cs typeface="+mn-ea"/>
                    <a:sym typeface="+mn-lt"/>
                  </a:rPr>
                  <a:t>。</a:t>
                </a:r>
                <a:endParaRPr lang="en-US" altLang="zh-CN" sz="1600" dirty="0">
                  <a:solidFill>
                    <a:prstClr val="black"/>
                  </a:solidFill>
                  <a:cs typeface="+mn-ea"/>
                  <a:sym typeface="+mn-lt"/>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375919" y="3271915"/>
                <a:ext cx="5157615" cy="3168368"/>
              </a:xfrm>
              <a:prstGeom prst="rect">
                <a:avLst/>
              </a:prstGeom>
              <a:blipFill rotWithShape="1">
                <a:blip r:embed="rId4"/>
                <a:stretch>
                  <a:fillRect l="-197" t="-313" r="-182" b="-2983"/>
                </a:stretch>
              </a:blipFill>
              <a:ln w="19050">
                <a:solidFill>
                  <a:srgbClr val="972022"/>
                </a:solidFill>
                <a:prstDash val="sysDash"/>
              </a:ln>
            </p:spPr>
            <p:txBody>
              <a:bodyPr/>
              <a:lstStyle/>
              <a:p>
                <a:r>
                  <a:rPr lang="zh-CN" altLang="en-US">
                    <a:noFill/>
                  </a:rPr>
                  <a:t> </a:t>
                </a:r>
              </a:p>
            </p:txBody>
          </p:sp>
        </mc:Fallback>
      </mc:AlternateContent>
      <p:sp>
        <p:nvSpPr>
          <p:cNvPr id="13" name="文本框 12"/>
          <p:cNvSpPr txBox="1"/>
          <p:nvPr/>
        </p:nvSpPr>
        <p:spPr>
          <a:xfrm>
            <a:off x="375919" y="2899439"/>
            <a:ext cx="1288412" cy="383759"/>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en-US" altLang="zh-CN" sz="1800" b="1" i="1" u="none" strike="noStrike" kern="1200" cap="none" spc="0" normalizeH="0" baseline="0" noProof="0" dirty="0">
                <a:ln>
                  <a:noFill/>
                </a:ln>
                <a:solidFill>
                  <a:prstClr val="white"/>
                </a:solidFill>
                <a:effectLst/>
                <a:uLnTx/>
                <a:uFillTx/>
                <a:cs typeface="+mn-ea"/>
                <a:sym typeface="+mn-lt"/>
              </a:rPr>
              <a:t>Theta</a:t>
            </a:r>
            <a:endParaRPr kumimoji="0" lang="zh-CN" altLang="en-US" sz="1800" b="1" i="1" u="none" strike="noStrike" kern="1200" cap="none" spc="0" normalizeH="0" baseline="0" noProof="0" dirty="0">
              <a:ln>
                <a:noFill/>
              </a:ln>
              <a:solidFill>
                <a:prstClr val="white"/>
              </a:solidFill>
              <a:effectLst/>
              <a:uLnTx/>
              <a:uFillTx/>
              <a:cs typeface="+mn-ea"/>
              <a:sym typeface="+mn-lt"/>
            </a:endParaRPr>
          </a:p>
        </p:txBody>
      </p:sp>
      <mc:AlternateContent xmlns:mc="http://schemas.openxmlformats.org/markup-compatibility/2006" xmlns:a14="http://schemas.microsoft.com/office/drawing/2010/main">
        <mc:Choice Requires="a14">
          <p:sp>
            <p:nvSpPr>
              <p:cNvPr id="17" name="文本框 16"/>
              <p:cNvSpPr txBox="1"/>
              <p:nvPr/>
            </p:nvSpPr>
            <p:spPr>
              <a:xfrm>
                <a:off x="6272902" y="3271915"/>
                <a:ext cx="5440837" cy="2661049"/>
              </a:xfrm>
              <a:prstGeom prst="rect">
                <a:avLst/>
              </a:prstGeom>
              <a:noFill/>
              <a:ln w="19050">
                <a:solidFill>
                  <a:srgbClr val="972022"/>
                </a:solidFill>
                <a:prstDash val="sysDash"/>
              </a:ln>
            </p:spPr>
            <p:txBody>
              <a:bodyPr wrap="square" rtlCol="0">
                <a:spAutoFit/>
              </a:bodyPr>
              <a:lstStyle/>
              <a:p>
                <a:pPr marL="285750" indent="-285750">
                  <a:lnSpc>
                    <a:spcPct val="130000"/>
                  </a:lnSpc>
                  <a:spcBef>
                    <a:spcPts val="600"/>
                  </a:spcBef>
                  <a:spcAft>
                    <a:spcPts val="600"/>
                  </a:spcAft>
                  <a:buFont typeface="Arial" panose="020B0604020202020204" pitchFamily="34" charset="0"/>
                  <a:buChar char="•"/>
                  <a:defRPr/>
                </a:pPr>
                <a:r>
                  <a:rPr lang="zh-CN" altLang="en-US" sz="1600" dirty="0">
                    <a:solidFill>
                      <a:prstClr val="black"/>
                    </a:solidFill>
                    <a:cs typeface="+mn-ea"/>
                    <a:sym typeface="+mn-lt"/>
                  </a:rPr>
                  <a:t>期权价值相对于标的资产波动率变化的敏感程度</a:t>
                </a:r>
                <a:endParaRPr lang="en-US" altLang="zh-CN" sz="1600" dirty="0">
                  <a:solidFill>
                    <a:prstClr val="black"/>
                  </a:solidFill>
                  <a:cs typeface="+mn-ea"/>
                  <a:sym typeface="+mn-lt"/>
                </a:endParaRPr>
              </a:p>
              <a:p>
                <a:pPr algn="ctr">
                  <a:lnSpc>
                    <a:spcPct val="130000"/>
                  </a:lnSpc>
                  <a:spcBef>
                    <a:spcPts val="600"/>
                  </a:spcBef>
                  <a:spcAft>
                    <a:spcPts val="600"/>
                  </a:spcAft>
                  <a:defRPr/>
                </a:pPr>
                <a14:m>
                  <m:oMathPara xmlns:m="http://schemas.openxmlformats.org/officeDocument/2006/math">
                    <m:oMathParaPr>
                      <m:jc m:val="center"/>
                    </m:oMathParaPr>
                    <m:oMath xmlns:m="http://schemas.openxmlformats.org/officeDocument/2006/math">
                      <m:r>
                        <a:rPr lang="zh-CN" altLang="en-US" sz="1600" i="1">
                          <a:solidFill>
                            <a:prstClr val="black"/>
                          </a:solidFill>
                          <a:latin typeface="Cambria Math" panose="02040503050406030204" pitchFamily="18" charset="0"/>
                          <a:ea typeface="Cambria Math" panose="02040503050406030204" pitchFamily="18" charset="0"/>
                          <a:cs typeface="+mn-ea"/>
                          <a:sym typeface="+mn-lt"/>
                        </a:rPr>
                        <m:t>𝜈</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f>
                        <m:f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fPr>
                        <m:num>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𝐶</m:t>
                          </m:r>
                        </m:num>
                        <m:den>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lang="zh-CN" altLang="en-US" sz="1600" i="1">
                              <a:solidFill>
                                <a:prstClr val="black"/>
                              </a:solidFill>
                              <a:latin typeface="Cambria Math" panose="02040503050406030204" pitchFamily="18" charset="0"/>
                              <a:cs typeface="+mn-ea"/>
                              <a:sym typeface="+mn-lt"/>
                            </a:rPr>
                            <m:t>𝜎</m:t>
                          </m:r>
                        </m:den>
                      </m:f>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𝑆</m:t>
                      </m:r>
                      <m:sSup>
                        <m:sSupPr>
                          <m:ctrlPr>
                            <a:rPr lang="en-US" altLang="zh-CN" sz="1600" i="1">
                              <a:solidFill>
                                <a:prstClr val="black"/>
                              </a:solidFill>
                              <a:latin typeface="Cambria Math" panose="02040503050406030204" pitchFamily="18" charset="0"/>
                              <a:cs typeface="+mn-ea"/>
                              <a:sym typeface="+mn-lt"/>
                            </a:rPr>
                          </m:ctrlPr>
                        </m:sSupPr>
                        <m:e>
                          <m:rad>
                            <m:radPr>
                              <m:degHide m:val="on"/>
                              <m:ctrlPr>
                                <a:rPr lang="en-US" altLang="zh-CN" sz="1600" i="1">
                                  <a:solidFill>
                                    <a:prstClr val="black"/>
                                  </a:solidFill>
                                  <a:latin typeface="Cambria Math" panose="02040503050406030204" pitchFamily="18" charset="0"/>
                                  <a:cs typeface="+mn-ea"/>
                                  <a:sym typeface="+mn-lt"/>
                                </a:rPr>
                              </m:ctrlPr>
                            </m:radPr>
                            <m:deg/>
                            <m:e>
                              <m:r>
                                <a:rPr lang="en-US" altLang="zh-CN" sz="1600" i="1">
                                  <a:solidFill>
                                    <a:prstClr val="black"/>
                                  </a:solidFill>
                                  <a:latin typeface="Cambria Math" panose="02040503050406030204" pitchFamily="18" charset="0"/>
                                  <a:cs typeface="+mn-ea"/>
                                  <a:sym typeface="+mn-lt"/>
                                </a:rPr>
                                <m:t>𝑇</m:t>
                              </m:r>
                            </m:e>
                          </m:rad>
                          <m:r>
                            <a:rPr lang="en-US" altLang="zh-CN" sz="1600" i="1">
                              <a:solidFill>
                                <a:prstClr val="black"/>
                              </a:solidFill>
                              <a:latin typeface="Cambria Math" panose="02040503050406030204" pitchFamily="18" charset="0"/>
                              <a:cs typeface="+mn-ea"/>
                              <a:sym typeface="+mn-lt"/>
                            </a:rPr>
                            <m:t>𝑁</m:t>
                          </m:r>
                        </m:e>
                        <m:sup>
                          <m:r>
                            <a:rPr lang="en-US" altLang="zh-CN" sz="1600" i="1">
                              <a:solidFill>
                                <a:prstClr val="black"/>
                              </a:solidFill>
                              <a:latin typeface="Cambria Math" panose="02040503050406030204" pitchFamily="18" charset="0"/>
                              <a:cs typeface="+mn-ea"/>
                              <a:sym typeface="+mn-lt"/>
                            </a:rPr>
                            <m:t>′</m:t>
                          </m:r>
                        </m:sup>
                      </m:sSup>
                      <m:d>
                        <m:dPr>
                          <m:ctrlPr>
                            <a:rPr lang="en-US" altLang="zh-CN" sz="1600" i="1">
                              <a:solidFill>
                                <a:prstClr val="black"/>
                              </a:solidFill>
                              <a:latin typeface="Cambria Math" panose="02040503050406030204" pitchFamily="18" charset="0"/>
                              <a:cs typeface="+mn-ea"/>
                              <a:sym typeface="+mn-lt"/>
                            </a:rPr>
                          </m:ctrlPr>
                        </m:dPr>
                        <m:e>
                          <m:sSub>
                            <m:sSubPr>
                              <m:ctrlPr>
                                <a:rPr lang="en-US" altLang="zh-CN" sz="1600" i="1">
                                  <a:solidFill>
                                    <a:prstClr val="black"/>
                                  </a:solidFill>
                                  <a:latin typeface="Cambria Math" panose="02040503050406030204" pitchFamily="18" charset="0"/>
                                  <a:cs typeface="+mn-ea"/>
                                  <a:sym typeface="+mn-lt"/>
                                </a:rPr>
                              </m:ctrlPr>
                            </m:sSubPr>
                            <m:e>
                              <m:r>
                                <a:rPr lang="en-US" altLang="zh-CN" sz="1600" i="1">
                                  <a:solidFill>
                                    <a:prstClr val="black"/>
                                  </a:solidFill>
                                  <a:latin typeface="Cambria Math" panose="02040503050406030204" pitchFamily="18" charset="0"/>
                                  <a:cs typeface="+mn-ea"/>
                                  <a:sym typeface="+mn-lt"/>
                                </a:rPr>
                                <m:t>𝑑</m:t>
                              </m:r>
                            </m:e>
                            <m:sub>
                              <m:r>
                                <a:rPr lang="en-US" altLang="zh-CN" sz="1600" i="1">
                                  <a:solidFill>
                                    <a:prstClr val="black"/>
                                  </a:solidFill>
                                  <a:latin typeface="Cambria Math" panose="02040503050406030204" pitchFamily="18" charset="0"/>
                                  <a:cs typeface="+mn-ea"/>
                                  <a:sym typeface="+mn-lt"/>
                                </a:rPr>
                                <m:t>1</m:t>
                              </m:r>
                            </m:sub>
                          </m:sSub>
                        </m:e>
                      </m:d>
                      <m:r>
                        <a:rPr lang="en-US" altLang="zh-CN" sz="1600" b="0" i="1" smtClean="0">
                          <a:solidFill>
                            <a:prstClr val="black"/>
                          </a:solidFill>
                          <a:latin typeface="Cambria Math" panose="02040503050406030204" pitchFamily="18" charset="0"/>
                          <a:cs typeface="+mn-ea"/>
                          <a:sym typeface="+mn-lt"/>
                        </a:rPr>
                        <m:t>&gt;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0</m:t>
                      </m:r>
                    </m:oMath>
                  </m:oMathPara>
                </a14:m>
                <a:endParaRPr lang="en-US" altLang="zh-CN" sz="1600" dirty="0">
                  <a:solidFill>
                    <a:prstClr val="black"/>
                  </a:solidFill>
                  <a:cs typeface="+mn-ea"/>
                  <a:sym typeface="+mn-lt"/>
                </a:endParaRPr>
              </a:p>
              <a:p>
                <a:pPr>
                  <a:lnSpc>
                    <a:spcPct val="130000"/>
                  </a:lnSpc>
                  <a:spcBef>
                    <a:spcPts val="300"/>
                  </a:spcBef>
                  <a:spcAft>
                    <a:spcPts val="300"/>
                  </a:spcAft>
                  <a:defRPr/>
                </a:pPr>
                <a:r>
                  <a:rPr lang="en-US" altLang="zh-CN" i="1" dirty="0">
                    <a:solidFill>
                      <a:prstClr val="black"/>
                    </a:solidFill>
                    <a:cs typeface="+mn-ea"/>
                    <a:sym typeface="+mn-lt"/>
                  </a:rPr>
                  <a:t>Remark:</a:t>
                </a: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cs typeface="+mn-ea"/>
                    <a:sym typeface="+mn-lt"/>
                  </a:rPr>
                  <a:t>平值期权</a:t>
                </a:r>
                <a14:m>
                  <m:oMath xmlns:m="http://schemas.openxmlformats.org/officeDocument/2006/math">
                    <m:r>
                      <a:rPr lang="en-US" altLang="zh-CN" sz="1600" b="0" i="0" smtClean="0">
                        <a:solidFill>
                          <a:prstClr val="black"/>
                        </a:solidFill>
                        <a:latin typeface="Cambria Math" panose="02040503050406030204" pitchFamily="18" charset="0"/>
                        <a:cs typeface="+mn-ea"/>
                        <a:sym typeface="+mn-lt"/>
                      </a:rPr>
                      <m:t> </m:t>
                    </m:r>
                    <m:r>
                      <a:rPr lang="en-US" altLang="zh-CN" sz="1600" b="0" i="1" smtClean="0">
                        <a:solidFill>
                          <a:prstClr val="black"/>
                        </a:solidFill>
                        <a:latin typeface="Cambria Math" panose="02040503050406030204" pitchFamily="18" charset="0"/>
                        <a:cs typeface="+mn-ea"/>
                        <a:sym typeface="+mn-lt"/>
                      </a:rPr>
                      <m:t>𝑉𝑒𝑔𝑎</m:t>
                    </m:r>
                    <m:r>
                      <a:rPr lang="en-US" altLang="zh-CN" sz="1600" b="0" i="1" smtClean="0">
                        <a:solidFill>
                          <a:prstClr val="black"/>
                        </a:solidFill>
                        <a:latin typeface="Cambria Math" panose="02040503050406030204" pitchFamily="18" charset="0"/>
                        <a:cs typeface="+mn-ea"/>
                        <a:sym typeface="+mn-lt"/>
                      </a:rPr>
                      <m:t> </m:t>
                    </m:r>
                    <m:r>
                      <a:rPr lang="zh-CN" altLang="en-US" sz="1600" i="1">
                        <a:solidFill>
                          <a:prstClr val="black"/>
                        </a:solidFill>
                        <a:latin typeface="Cambria Math" panose="02040503050406030204" pitchFamily="18" charset="0"/>
                        <a:cs typeface="+mn-ea"/>
                        <a:sym typeface="+mn-lt"/>
                      </a:rPr>
                      <m:t>最大</m:t>
                    </m:r>
                    <m:r>
                      <a:rPr lang="zh-CN" altLang="en-US" sz="1600" i="1" smtClean="0">
                        <a:solidFill>
                          <a:prstClr val="black"/>
                        </a:solidFill>
                        <a:latin typeface="Cambria Math" panose="02040503050406030204" pitchFamily="18" charset="0"/>
                        <a:cs typeface="+mn-ea"/>
                        <a:sym typeface="+mn-lt"/>
                      </a:rPr>
                      <m:t>；</m:t>
                    </m:r>
                    <m:r>
                      <a:rPr lang="zh-CN" altLang="en-US" sz="1600" i="1">
                        <a:solidFill>
                          <a:prstClr val="black"/>
                        </a:solidFill>
                        <a:latin typeface="Cambria Math" panose="02040503050406030204" pitchFamily="18" charset="0"/>
                        <a:cs typeface="+mn-ea"/>
                        <a:sym typeface="+mn-lt"/>
                      </a:rPr>
                      <m:t>存续</m:t>
                    </m:r>
                    <m:r>
                      <a:rPr lang="zh-CN" altLang="en-US" sz="1600" b="0" i="1" dirty="0">
                        <a:solidFill>
                          <a:prstClr val="black"/>
                        </a:solidFill>
                        <a:latin typeface="Cambria Math" panose="02040503050406030204" pitchFamily="18" charset="0"/>
                        <a:cs typeface="+mn-ea"/>
                        <a:sym typeface="+mn-lt"/>
                      </a:rPr>
                      <m:t>期限</m:t>
                    </m:r>
                    <m:r>
                      <a:rPr lang="zh-CN" altLang="en-US" sz="1600" i="1" dirty="0" smtClean="0">
                        <a:solidFill>
                          <a:prstClr val="black"/>
                        </a:solidFill>
                        <a:latin typeface="Cambria Math" panose="02040503050406030204" pitchFamily="18" charset="0"/>
                        <a:cs typeface="+mn-ea"/>
                        <a:sym typeface="+mn-lt"/>
                      </a:rPr>
                      <m:t>越短</m:t>
                    </m:r>
                    <m:r>
                      <a:rPr lang="zh-CN" altLang="en-US" sz="1600" i="1" dirty="0">
                        <a:solidFill>
                          <a:prstClr val="black"/>
                        </a:solidFill>
                        <a:latin typeface="Cambria Math" panose="02040503050406030204" pitchFamily="18" charset="0"/>
                        <a:cs typeface="+mn-ea"/>
                        <a:sym typeface="+mn-lt"/>
                      </a:rPr>
                      <m:t>，</m:t>
                    </m:r>
                    <m:r>
                      <a:rPr lang="en-US" altLang="zh-CN" sz="1600" b="0" i="1" dirty="0" smtClean="0">
                        <a:solidFill>
                          <a:prstClr val="black"/>
                        </a:solidFill>
                        <a:latin typeface="Cambria Math" panose="02040503050406030204" pitchFamily="18" charset="0"/>
                        <a:cs typeface="+mn-ea"/>
                        <a:sym typeface="+mn-lt"/>
                      </a:rPr>
                      <m:t>𝑉𝑒𝑔𝑎</m:t>
                    </m:r>
                    <m:r>
                      <a:rPr lang="en-US" altLang="zh-CN" sz="1600" b="0" i="1" smtClean="0">
                        <a:solidFill>
                          <a:prstClr val="black"/>
                        </a:solidFill>
                        <a:latin typeface="Cambria Math" panose="02040503050406030204" pitchFamily="18" charset="0"/>
                        <a:ea typeface="Cambria Math" panose="02040503050406030204" pitchFamily="18" charset="0"/>
                        <a:cs typeface="+mn-ea"/>
                        <a:sym typeface="+mn-lt"/>
                      </a:rPr>
                      <m:t> </m:t>
                    </m:r>
                    <m:r>
                      <a:rPr lang="zh-CN" altLang="en-US" sz="1600" i="1" smtClean="0">
                        <a:solidFill>
                          <a:prstClr val="black"/>
                        </a:solidFill>
                        <a:latin typeface="Cambria Math" panose="02040503050406030204" pitchFamily="18" charset="0"/>
                        <a:cs typeface="+mn-ea"/>
                        <a:sym typeface="+mn-lt"/>
                      </a:rPr>
                      <m:t>越</m:t>
                    </m:r>
                    <m:r>
                      <a:rPr lang="zh-CN" altLang="en-US" sz="1600" i="1">
                        <a:solidFill>
                          <a:prstClr val="black"/>
                        </a:solidFill>
                        <a:latin typeface="Cambria Math" panose="02040503050406030204" pitchFamily="18" charset="0"/>
                        <a:cs typeface="+mn-ea"/>
                        <a:sym typeface="+mn-lt"/>
                      </a:rPr>
                      <m:t>小</m:t>
                    </m:r>
                    <m:r>
                      <a:rPr lang="zh-CN" altLang="en-US" sz="1600" i="1" smtClean="0">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 </m:t>
                    </m:r>
                  </m:oMath>
                </a14:m>
                <a:endParaRPr lang="en-US" altLang="zh-CN" sz="1600" dirty="0">
                  <a:solidFill>
                    <a:prstClr val="black"/>
                  </a:solidFill>
                  <a:cs typeface="+mn-ea"/>
                  <a:sym typeface="+mn-lt"/>
                </a:endParaRPr>
              </a:p>
              <a:p>
                <a:pPr marL="285750" indent="-285750">
                  <a:lnSpc>
                    <a:spcPct val="130000"/>
                  </a:lnSpc>
                  <a:spcBef>
                    <a:spcPts val="300"/>
                  </a:spcBef>
                  <a:spcAft>
                    <a:spcPts val="300"/>
                  </a:spcAft>
                  <a:buFont typeface="Wingdings" panose="05000000000000000000" pitchFamily="2" charset="2"/>
                  <a:buChar char="ü"/>
                  <a:defRPr/>
                </a:pPr>
                <a:r>
                  <a:rPr lang="en-US" altLang="zh-CN" sz="1600" dirty="0">
                    <a:solidFill>
                      <a:prstClr val="black"/>
                    </a:solidFill>
                    <a:cs typeface="+mn-ea"/>
                    <a:sym typeface="+mn-lt"/>
                  </a:rPr>
                  <a:t>BSM</a:t>
                </a:r>
                <a:r>
                  <a:rPr lang="zh-CN" altLang="en-US" sz="1600" dirty="0">
                    <a:solidFill>
                      <a:prstClr val="black"/>
                    </a:solidFill>
                    <a:cs typeface="+mn-ea"/>
                    <a:sym typeface="+mn-lt"/>
                  </a:rPr>
                  <a:t>公式假定波动率为常数，理论上可以通过随机波动率模型（</a:t>
                </a:r>
                <a:r>
                  <a:rPr lang="en-US" altLang="zh-CN" sz="1600" i="1" dirty="0">
                    <a:solidFill>
                      <a:prstClr val="black"/>
                    </a:solidFill>
                    <a:cs typeface="+mn-ea"/>
                    <a:sym typeface="+mn-lt"/>
                  </a:rPr>
                  <a:t>Heston. etc.</a:t>
                </a:r>
                <a:r>
                  <a:rPr lang="zh-CN" altLang="en-US" sz="1600" dirty="0">
                    <a:solidFill>
                      <a:prstClr val="black"/>
                    </a:solidFill>
                    <a:cs typeface="+mn-ea"/>
                    <a:sym typeface="+mn-lt"/>
                  </a:rPr>
                  <a:t>）进行改进。</a:t>
                </a:r>
                <a:endParaRPr lang="en-US" altLang="zh-CN" sz="1600" dirty="0">
                  <a:solidFill>
                    <a:prstClr val="black"/>
                  </a:solidFill>
                  <a:cs typeface="+mn-ea"/>
                  <a:sym typeface="+mn-lt"/>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6272902" y="3271915"/>
                <a:ext cx="5440837" cy="2661049"/>
              </a:xfrm>
              <a:prstGeom prst="rect">
                <a:avLst/>
              </a:prstGeom>
              <a:blipFill rotWithShape="1">
                <a:blip r:embed="rId5"/>
                <a:stretch>
                  <a:fillRect l="-182" t="-373" r="-165" b="-352"/>
                </a:stretch>
              </a:blipFill>
              <a:ln w="19050">
                <a:solidFill>
                  <a:srgbClr val="972022"/>
                </a:solidFill>
                <a:prstDash val="sysDash"/>
              </a:ln>
            </p:spPr>
            <p:txBody>
              <a:bodyPr/>
              <a:lstStyle/>
              <a:p>
                <a:r>
                  <a:rPr lang="zh-CN" altLang="en-US">
                    <a:noFill/>
                  </a:rPr>
                  <a:t> </a:t>
                </a:r>
              </a:p>
            </p:txBody>
          </p:sp>
        </mc:Fallback>
      </mc:AlternateContent>
      <p:sp>
        <p:nvSpPr>
          <p:cNvPr id="18" name="文本框 17"/>
          <p:cNvSpPr txBox="1"/>
          <p:nvPr/>
        </p:nvSpPr>
        <p:spPr>
          <a:xfrm>
            <a:off x="6272901" y="2899439"/>
            <a:ext cx="1288412" cy="383759"/>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en-US" altLang="zh-CN" b="1" i="1" dirty="0">
                <a:solidFill>
                  <a:prstClr val="white"/>
                </a:solidFill>
                <a:cs typeface="+mn-ea"/>
                <a:sym typeface="+mn-lt"/>
              </a:rPr>
              <a:t>Vega</a:t>
            </a:r>
            <a:endParaRPr kumimoji="0" lang="zh-CN" altLang="en-US" sz="1800" b="1" i="1" u="none" strike="noStrike" kern="1200" cap="none" spc="0" normalizeH="0" baseline="0" noProof="0" dirty="0">
              <a:ln>
                <a:noFill/>
              </a:ln>
              <a:solidFill>
                <a:prstClr val="white"/>
              </a:solidFill>
              <a:effectLst/>
              <a:uLnTx/>
              <a:uFillTx/>
              <a:cs typeface="+mn-ea"/>
              <a:sym typeface="+mn-l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43353" y="-130749"/>
            <a:ext cx="10515600" cy="1325563"/>
          </a:xfrm>
        </p:spPr>
        <p:txBody>
          <a:bodyPr>
            <a:normAutofit/>
          </a:bodyPr>
          <a:lstStyle/>
          <a:p>
            <a:pPr>
              <a:lnSpc>
                <a:spcPct val="100000"/>
              </a:lnSpc>
              <a:spcAft>
                <a:spcPts val="50"/>
              </a:spcAft>
            </a:pPr>
            <a:r>
              <a:rPr lang="en-US" altLang="zh-CN" i="1" dirty="0">
                <a:latin typeface="+mn-lt"/>
                <a:ea typeface="+mn-ea"/>
                <a:cs typeface="+mn-ea"/>
                <a:sym typeface="+mn-lt"/>
              </a:rPr>
              <a:t>Delta</a:t>
            </a:r>
            <a:endParaRPr lang="zh-CN" altLang="en-US" i="1" dirty="0">
              <a:latin typeface="+mn-lt"/>
              <a:ea typeface="+mn-ea"/>
              <a:cs typeface="+mn-ea"/>
              <a:sym typeface="+mn-lt"/>
            </a:endParaRPr>
          </a:p>
        </p:txBody>
      </p:sp>
      <mc:AlternateContent xmlns:mc="http://schemas.openxmlformats.org/markup-compatibility/2006" xmlns:a14="http://schemas.microsoft.com/office/drawing/2010/main">
        <mc:Choice Requires="a14">
          <p:sp>
            <p:nvSpPr>
              <p:cNvPr id="30" name="文本框 29"/>
              <p:cNvSpPr txBox="1"/>
              <p:nvPr/>
            </p:nvSpPr>
            <p:spPr>
              <a:xfrm>
                <a:off x="375920" y="1524263"/>
                <a:ext cx="5267234" cy="4377160"/>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30000"/>
                  </a:lnSpc>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cs typeface="+mn-ea"/>
                    <a:sym typeface="+mn-lt"/>
                  </a:rPr>
                  <a:t>期权价值相对于标的资产价格变动的敏感程度。</a:t>
                </a: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R="0" lvl="0" algn="l" defTabSz="914400" rtl="0" eaLnBrk="1" fontAlgn="auto" latinLnBrk="0" hangingPunct="1">
                  <a:lnSpc>
                    <a:spcPct val="130000"/>
                  </a:lnSpc>
                  <a:spcBef>
                    <a:spcPts val="600"/>
                  </a:spcBef>
                  <a:spcAft>
                    <a:spcPts val="600"/>
                  </a:spcAft>
                  <a:buClrTx/>
                  <a:buSzTx/>
                  <a:defRPr/>
                </a:pPr>
                <a14:m>
                  <m:oMathPara xmlns:m="http://schemas.openxmlformats.org/officeDocument/2006/math">
                    <m:oMathParaPr>
                      <m:jc m:val="centerGroup"/>
                    </m:oMathParaPr>
                    <m:oMath xmlns:m="http://schemas.openxmlformats.org/officeDocument/2006/math">
                      <m:sSub>
                        <m:sSubPr>
                          <m:ctrlPr>
                            <a:rPr kumimoji="0" lang="el-GR"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ctrlPr>
                        </m:sSubPr>
                        <m:e>
                          <m:r>
                            <m:rPr>
                              <m:sty m:val="p"/>
                            </m:rPr>
                            <a:rPr lang="el-GR" altLang="zh-CN" sz="1600" i="1">
                              <a:solidFill>
                                <a:prstClr val="black"/>
                              </a:solidFill>
                              <a:latin typeface="Cambria Math" panose="02040503050406030204" pitchFamily="18" charset="0"/>
                              <a:ea typeface="Cambria Math" panose="02040503050406030204" pitchFamily="18" charset="0"/>
                              <a:cs typeface="+mn-ea"/>
                              <a:sym typeface="+mn-lt"/>
                            </a:rPr>
                            <m:t>Δ</m:t>
                          </m:r>
                        </m:e>
                        <m:sub>
                          <m:r>
                            <m:rPr>
                              <m:sty m:val="p"/>
                            </m:rPr>
                            <a:rPr lang="en-US" altLang="zh-CN" sz="1600" i="1">
                              <a:solidFill>
                                <a:prstClr val="black"/>
                              </a:solidFill>
                              <a:latin typeface="Cambria Math" panose="02040503050406030204" pitchFamily="18" charset="0"/>
                              <a:ea typeface="Cambria Math" panose="02040503050406030204" pitchFamily="18" charset="0"/>
                              <a:cs typeface="+mn-ea"/>
                              <a:sym typeface="+mn-lt"/>
                            </a:rPr>
                            <m:t>c</m:t>
                          </m:r>
                          <m:r>
                            <a:rPr lang="en-US" altLang="zh-CN" sz="1600" b="0" i="1" smtClean="0">
                              <a:solidFill>
                                <a:prstClr val="black"/>
                              </a:solidFill>
                              <a:latin typeface="Cambria Math" panose="02040503050406030204" pitchFamily="18" charset="0"/>
                              <a:ea typeface="Cambria Math" panose="02040503050406030204" pitchFamily="18" charset="0"/>
                              <a:cs typeface="+mn-ea"/>
                              <a:sym typeface="+mn-lt"/>
                            </a:rPr>
                            <m:t>𝑎𝑙𝑙</m:t>
                          </m:r>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f>
                        <m:f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fPr>
                        <m:num>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𝐶</m:t>
                          </m:r>
                        </m:num>
                        <m:den>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𝑆</m:t>
                          </m:r>
                        </m:den>
                      </m:f>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𝑁</m:t>
                      </m:r>
                      <m:d>
                        <m:dPr>
                          <m:ctrlPr>
                            <a:rPr lang="en-US" altLang="zh-CN" sz="1600" i="1">
                              <a:solidFill>
                                <a:prstClr val="black"/>
                              </a:solidFill>
                              <a:latin typeface="Cambria Math" panose="02040503050406030204" pitchFamily="18" charset="0"/>
                              <a:cs typeface="+mn-ea"/>
                              <a:sym typeface="+mn-lt"/>
                            </a:rPr>
                          </m:ctrlPr>
                        </m:dPr>
                        <m:e>
                          <m:sSub>
                            <m:sSubPr>
                              <m:ctrlPr>
                                <a:rPr lang="en-US" altLang="zh-CN" sz="1600" i="1">
                                  <a:solidFill>
                                    <a:prstClr val="black"/>
                                  </a:solidFill>
                                  <a:latin typeface="Cambria Math" panose="02040503050406030204" pitchFamily="18" charset="0"/>
                                  <a:cs typeface="+mn-ea"/>
                                  <a:sym typeface="+mn-lt"/>
                                </a:rPr>
                              </m:ctrlPr>
                            </m:sSubPr>
                            <m:e>
                              <m:r>
                                <a:rPr lang="en-US" altLang="zh-CN" sz="1600" i="1">
                                  <a:solidFill>
                                    <a:prstClr val="black"/>
                                  </a:solidFill>
                                  <a:latin typeface="Cambria Math" panose="02040503050406030204" pitchFamily="18" charset="0"/>
                                  <a:cs typeface="+mn-ea"/>
                                  <a:sym typeface="+mn-lt"/>
                                </a:rPr>
                                <m:t>𝑑</m:t>
                              </m:r>
                            </m:e>
                            <m:sub>
                              <m:r>
                                <a:rPr lang="en-US" altLang="zh-CN" sz="1600" i="1">
                                  <a:solidFill>
                                    <a:prstClr val="black"/>
                                  </a:solidFill>
                                  <a:latin typeface="Cambria Math" panose="02040503050406030204" pitchFamily="18" charset="0"/>
                                  <a:cs typeface="+mn-ea"/>
                                  <a:sym typeface="+mn-lt"/>
                                </a:rPr>
                                <m:t>1</m:t>
                              </m:r>
                            </m:sub>
                          </m:sSub>
                        </m:e>
                      </m:d>
                    </m:oMath>
                  </m:oMathPara>
                </a14:m>
                <a:endParaRPr kumimoji="0" lang="en-US" altLang="zh-CN" sz="1600" b="0" i="0" u="none" strike="noStrike" kern="1200" cap="none" spc="0" normalizeH="0" baseline="0" noProof="0" dirty="0">
                  <a:ln>
                    <a:noFill/>
                  </a:ln>
                  <a:solidFill>
                    <a:prstClr val="black"/>
                  </a:solidFill>
                  <a:effectLst/>
                  <a:uLnTx/>
                  <a:uFillTx/>
                  <a:cs typeface="+mn-ea"/>
                  <a:sym typeface="+mn-lt"/>
                </a:endParaRPr>
              </a:p>
              <a:p>
                <a:pPr>
                  <a:lnSpc>
                    <a:spcPct val="130000"/>
                  </a:lnSpc>
                  <a:spcBef>
                    <a:spcPts val="600"/>
                  </a:spcBef>
                  <a:spcAft>
                    <a:spcPts val="600"/>
                  </a:spcAft>
                  <a:defRPr/>
                </a:pPr>
                <a14:m>
                  <m:oMathPara xmlns:m="http://schemas.openxmlformats.org/officeDocument/2006/math">
                    <m:oMathParaPr>
                      <m:jc m:val="centerGroup"/>
                    </m:oMathParaPr>
                    <m:oMath xmlns:m="http://schemas.openxmlformats.org/officeDocument/2006/math">
                      <m:sSub>
                        <m:sSubPr>
                          <m:ctrlPr>
                            <a:rPr lang="el-GR" altLang="zh-CN" sz="1600" i="1" smtClean="0">
                              <a:solidFill>
                                <a:prstClr val="black"/>
                              </a:solidFill>
                              <a:latin typeface="Cambria Math" panose="02040503050406030204" pitchFamily="18" charset="0"/>
                              <a:ea typeface="Cambria Math" panose="02040503050406030204" pitchFamily="18" charset="0"/>
                              <a:cs typeface="+mn-ea"/>
                              <a:sym typeface="+mn-lt"/>
                            </a:rPr>
                          </m:ctrlPr>
                        </m:sSubPr>
                        <m:e>
                          <m:r>
                            <m:rPr>
                              <m:sty m:val="p"/>
                            </m:rPr>
                            <a:rPr lang="el-GR" altLang="zh-CN" sz="1600" i="1">
                              <a:solidFill>
                                <a:prstClr val="black"/>
                              </a:solidFill>
                              <a:latin typeface="Cambria Math" panose="02040503050406030204" pitchFamily="18" charset="0"/>
                              <a:ea typeface="Cambria Math" panose="02040503050406030204" pitchFamily="18" charset="0"/>
                              <a:cs typeface="+mn-ea"/>
                              <a:sym typeface="+mn-lt"/>
                            </a:rPr>
                            <m:t>Δ</m:t>
                          </m:r>
                        </m:e>
                        <m:sub>
                          <m:r>
                            <a:rPr lang="en-US" altLang="zh-CN" sz="1600" b="0" i="1" smtClean="0">
                              <a:solidFill>
                                <a:prstClr val="black"/>
                              </a:solidFill>
                              <a:latin typeface="Cambria Math" panose="02040503050406030204" pitchFamily="18" charset="0"/>
                              <a:ea typeface="Cambria Math" panose="02040503050406030204" pitchFamily="18" charset="0"/>
                              <a:cs typeface="+mn-ea"/>
                              <a:sym typeface="+mn-lt"/>
                            </a:rPr>
                            <m:t>𝑝𝑢𝑡</m:t>
                          </m:r>
                        </m:sub>
                      </m:sSub>
                      <m:r>
                        <a:rPr lang="en-US" altLang="zh-CN" sz="1600" i="1">
                          <a:solidFill>
                            <a:prstClr val="black"/>
                          </a:solidFill>
                          <a:latin typeface="Cambria Math" panose="02040503050406030204" pitchFamily="18" charset="0"/>
                          <a:cs typeface="+mn-ea"/>
                          <a:sym typeface="+mn-lt"/>
                        </a:rPr>
                        <m:t>=</m:t>
                      </m:r>
                      <m:f>
                        <m:fPr>
                          <m:ctrlPr>
                            <a:rPr lang="en-US" altLang="zh-CN" sz="1600" i="1">
                              <a:solidFill>
                                <a:prstClr val="black"/>
                              </a:solidFill>
                              <a:latin typeface="Cambria Math" panose="02040503050406030204" pitchFamily="18" charset="0"/>
                              <a:cs typeface="+mn-ea"/>
                              <a:sym typeface="+mn-lt"/>
                            </a:rPr>
                          </m:ctrlPr>
                        </m:fPr>
                        <m:num>
                          <m:r>
                            <a:rPr lang="en-US" altLang="zh-CN" sz="1600" i="1">
                              <a:solidFill>
                                <a:prstClr val="black"/>
                              </a:solidFill>
                              <a:latin typeface="Cambria Math" panose="02040503050406030204" pitchFamily="18" charset="0"/>
                              <a:cs typeface="+mn-ea"/>
                              <a:sym typeface="+mn-lt"/>
                            </a:rPr>
                            <m:t>𝜕</m:t>
                          </m:r>
                          <m:r>
                            <a:rPr lang="en-US" altLang="zh-CN" sz="1600" b="0" i="1" smtClean="0">
                              <a:solidFill>
                                <a:prstClr val="black"/>
                              </a:solidFill>
                              <a:latin typeface="Cambria Math" panose="02040503050406030204" pitchFamily="18" charset="0"/>
                              <a:cs typeface="+mn-ea"/>
                              <a:sym typeface="+mn-lt"/>
                            </a:rPr>
                            <m:t>𝑃</m:t>
                          </m:r>
                        </m:num>
                        <m:den>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𝑆</m:t>
                          </m:r>
                        </m:den>
                      </m:f>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𝑁</m:t>
                      </m:r>
                      <m:d>
                        <m:dPr>
                          <m:ctrlPr>
                            <a:rPr lang="en-US" altLang="zh-CN" sz="1600" i="1">
                              <a:solidFill>
                                <a:prstClr val="black"/>
                              </a:solidFill>
                              <a:latin typeface="Cambria Math" panose="02040503050406030204" pitchFamily="18" charset="0"/>
                              <a:cs typeface="+mn-ea"/>
                              <a:sym typeface="+mn-lt"/>
                            </a:rPr>
                          </m:ctrlPr>
                        </m:dPr>
                        <m:e>
                          <m:sSub>
                            <m:sSubPr>
                              <m:ctrlPr>
                                <a:rPr lang="en-US" altLang="zh-CN" sz="1600" i="1">
                                  <a:solidFill>
                                    <a:prstClr val="black"/>
                                  </a:solidFill>
                                  <a:latin typeface="Cambria Math" panose="02040503050406030204" pitchFamily="18" charset="0"/>
                                  <a:cs typeface="+mn-ea"/>
                                  <a:sym typeface="+mn-lt"/>
                                </a:rPr>
                              </m:ctrlPr>
                            </m:sSubPr>
                            <m:e>
                              <m:r>
                                <a:rPr lang="en-US" altLang="zh-CN" sz="1600" i="1">
                                  <a:solidFill>
                                    <a:prstClr val="black"/>
                                  </a:solidFill>
                                  <a:latin typeface="Cambria Math" panose="02040503050406030204" pitchFamily="18" charset="0"/>
                                  <a:cs typeface="+mn-ea"/>
                                  <a:sym typeface="+mn-lt"/>
                                </a:rPr>
                                <m:t>𝑑</m:t>
                              </m:r>
                            </m:e>
                            <m:sub>
                              <m:r>
                                <a:rPr lang="en-US" altLang="zh-CN" sz="1600" i="1">
                                  <a:solidFill>
                                    <a:prstClr val="black"/>
                                  </a:solidFill>
                                  <a:latin typeface="Cambria Math" panose="02040503050406030204" pitchFamily="18" charset="0"/>
                                  <a:cs typeface="+mn-ea"/>
                                  <a:sym typeface="+mn-lt"/>
                                </a:rPr>
                                <m:t>1</m:t>
                              </m:r>
                            </m:sub>
                          </m:sSub>
                        </m:e>
                      </m:d>
                      <m:r>
                        <a:rPr lang="en-US" altLang="zh-CN" sz="1600" b="0" i="1" smtClean="0">
                          <a:solidFill>
                            <a:prstClr val="black"/>
                          </a:solidFill>
                          <a:latin typeface="Cambria Math" panose="02040503050406030204" pitchFamily="18" charset="0"/>
                          <a:cs typeface="+mn-ea"/>
                          <a:sym typeface="+mn-lt"/>
                        </a:rPr>
                        <m:t>−1</m:t>
                      </m:r>
                    </m:oMath>
                  </m:oMathPara>
                </a14:m>
                <a:endParaRPr lang="en-US" altLang="zh-CN" sz="1600" dirty="0"/>
              </a:p>
              <a:p>
                <a:pPr>
                  <a:lnSpc>
                    <a:spcPct val="130000"/>
                  </a:lnSpc>
                  <a:spcBef>
                    <a:spcPts val="600"/>
                  </a:spcBef>
                  <a:spcAft>
                    <a:spcPts val="600"/>
                  </a:spcAft>
                  <a:defRPr/>
                </a:pPr>
                <a14:m>
                  <m:oMathPara xmlns:m="http://schemas.openxmlformats.org/officeDocument/2006/math">
                    <m:oMathParaPr>
                      <m:jc m:val="centerGroup"/>
                    </m:oMathParaPr>
                    <m:oMath xmlns:m="http://schemas.openxmlformats.org/officeDocument/2006/math">
                      <m:sSub>
                        <m:sSubPr>
                          <m:ctrlPr>
                            <a:rPr lang="en-US" altLang="zh-CN" sz="1600" i="1">
                              <a:solidFill>
                                <a:prstClr val="black"/>
                              </a:solidFill>
                              <a:latin typeface="Cambria Math" panose="02040503050406030204" pitchFamily="18" charset="0"/>
                              <a:cs typeface="+mn-ea"/>
                              <a:sym typeface="+mn-lt"/>
                            </a:rPr>
                          </m:ctrlPr>
                        </m:sSubPr>
                        <m:e>
                          <m:r>
                            <a:rPr lang="en-US" altLang="zh-CN" sz="1600" b="0" i="1" smtClean="0">
                              <a:solidFill>
                                <a:prstClr val="black"/>
                              </a:solidFill>
                              <a:latin typeface="Cambria Math" panose="02040503050406030204" pitchFamily="18" charset="0"/>
                              <a:cs typeface="+mn-ea"/>
                              <a:sym typeface="+mn-lt"/>
                            </a:rPr>
                            <m:t>𝑤h𝑒𝑟𝑒</m:t>
                          </m:r>
                          <m:r>
                            <a:rPr lang="en-US" altLang="zh-CN" sz="1600" b="0" i="1" smtClean="0">
                              <a:solidFill>
                                <a:prstClr val="black"/>
                              </a:solidFill>
                              <a:latin typeface="Cambria Math" panose="02040503050406030204" pitchFamily="18" charset="0"/>
                              <a:cs typeface="+mn-ea"/>
                              <a:sym typeface="+mn-lt"/>
                            </a:rPr>
                            <m:t> </m:t>
                          </m:r>
                          <m:r>
                            <a:rPr lang="en-US" altLang="zh-CN" sz="1600" i="1">
                              <a:solidFill>
                                <a:prstClr val="black"/>
                              </a:solidFill>
                              <a:latin typeface="Cambria Math" panose="02040503050406030204" pitchFamily="18" charset="0"/>
                              <a:cs typeface="+mn-ea"/>
                              <a:sym typeface="+mn-lt"/>
                            </a:rPr>
                            <m:t>𝑑</m:t>
                          </m:r>
                        </m:e>
                        <m:sub>
                          <m:r>
                            <a:rPr lang="en-US" altLang="zh-CN" sz="1600" i="1">
                              <a:solidFill>
                                <a:prstClr val="black"/>
                              </a:solidFill>
                              <a:latin typeface="Cambria Math" panose="02040503050406030204" pitchFamily="18" charset="0"/>
                              <a:cs typeface="+mn-ea"/>
                              <a:sym typeface="+mn-lt"/>
                            </a:rPr>
                            <m:t>1</m:t>
                          </m:r>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f>
                        <m:f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fPr>
                        <m:num>
                          <m:r>
                            <m:rPr>
                              <m:sty m:val="p"/>
                            </m:rPr>
                            <a:rPr lang="en-US" altLang="zh-CN" sz="1600" i="1">
                              <a:solidFill>
                                <a:prstClr val="black"/>
                              </a:solidFill>
                              <a:latin typeface="Cambria Math" panose="02040503050406030204" pitchFamily="18" charset="0"/>
                              <a:cs typeface="+mn-ea"/>
                              <a:sym typeface="+mn-lt"/>
                            </a:rPr>
                            <m:t>ln</m:t>
                          </m:r>
                          <m:f>
                            <m:fPr>
                              <m:ctrlPr>
                                <a:rPr lang="en-US" altLang="zh-CN" sz="1600" i="1" smtClean="0">
                                  <a:solidFill>
                                    <a:prstClr val="black"/>
                                  </a:solidFill>
                                  <a:latin typeface="Cambria Math" panose="02040503050406030204" pitchFamily="18" charset="0"/>
                                  <a:cs typeface="+mn-ea"/>
                                  <a:sym typeface="+mn-lt"/>
                                </a:rPr>
                              </m:ctrlPr>
                            </m:fPr>
                            <m:num>
                              <m:r>
                                <a:rPr lang="en-US" altLang="zh-CN" sz="1600" b="0" i="1" smtClean="0">
                                  <a:solidFill>
                                    <a:prstClr val="black"/>
                                  </a:solidFill>
                                  <a:latin typeface="Cambria Math" panose="02040503050406030204" pitchFamily="18" charset="0"/>
                                  <a:cs typeface="+mn-ea"/>
                                  <a:sym typeface="+mn-lt"/>
                                </a:rPr>
                                <m:t>𝑆</m:t>
                              </m:r>
                            </m:num>
                            <m:den>
                              <m:r>
                                <a:rPr lang="en-US" altLang="zh-CN" sz="1600" b="0" i="1" smtClean="0">
                                  <a:solidFill>
                                    <a:prstClr val="black"/>
                                  </a:solidFill>
                                  <a:latin typeface="Cambria Math" panose="02040503050406030204" pitchFamily="18" charset="0"/>
                                  <a:cs typeface="+mn-ea"/>
                                  <a:sym typeface="+mn-lt"/>
                                </a:rPr>
                                <m:t>𝐾</m:t>
                              </m:r>
                            </m:den>
                          </m:f>
                          <m:r>
                            <a:rPr lang="en-US" altLang="zh-CN" sz="1600" b="0" i="1" smtClean="0">
                              <a:solidFill>
                                <a:prstClr val="black"/>
                              </a:solidFill>
                              <a:latin typeface="Cambria Math" panose="02040503050406030204" pitchFamily="18" charset="0"/>
                              <a:cs typeface="+mn-ea"/>
                              <a:sym typeface="+mn-lt"/>
                            </a:rPr>
                            <m:t>+(</m:t>
                          </m:r>
                          <m:r>
                            <a:rPr lang="en-US" altLang="zh-CN" sz="1600" b="0" i="1" smtClean="0">
                              <a:solidFill>
                                <a:prstClr val="black"/>
                              </a:solidFill>
                              <a:latin typeface="Cambria Math" panose="02040503050406030204" pitchFamily="18" charset="0"/>
                              <a:cs typeface="+mn-ea"/>
                              <a:sym typeface="+mn-lt"/>
                            </a:rPr>
                            <m:t>𝑟</m:t>
                          </m:r>
                          <m:r>
                            <a:rPr lang="en-US" altLang="zh-CN" sz="1600" b="0" i="1" smtClean="0">
                              <a:solidFill>
                                <a:prstClr val="black"/>
                              </a:solidFill>
                              <a:latin typeface="Cambria Math" panose="02040503050406030204" pitchFamily="18" charset="0"/>
                              <a:cs typeface="+mn-ea"/>
                              <a:sym typeface="+mn-lt"/>
                            </a:rPr>
                            <m:t>−</m:t>
                          </m:r>
                          <m:f>
                            <m:fPr>
                              <m:ctrlPr>
                                <a:rPr lang="en-US" altLang="zh-CN" sz="1600" b="0" i="1" smtClean="0">
                                  <a:solidFill>
                                    <a:prstClr val="black"/>
                                  </a:solidFill>
                                  <a:latin typeface="Cambria Math" panose="02040503050406030204" pitchFamily="18" charset="0"/>
                                  <a:cs typeface="+mn-ea"/>
                                  <a:sym typeface="+mn-lt"/>
                                </a:rPr>
                              </m:ctrlPr>
                            </m:fPr>
                            <m:num>
                              <m:sSup>
                                <m:sSupPr>
                                  <m:ctrlPr>
                                    <a:rPr lang="en-US" altLang="zh-CN" sz="1600" b="0" i="1" smtClean="0">
                                      <a:solidFill>
                                        <a:prstClr val="black"/>
                                      </a:solidFill>
                                      <a:latin typeface="Cambria Math" panose="02040503050406030204" pitchFamily="18" charset="0"/>
                                      <a:cs typeface="+mn-ea"/>
                                      <a:sym typeface="+mn-lt"/>
                                    </a:rPr>
                                  </m:ctrlPr>
                                </m:sSupPr>
                                <m:e>
                                  <m:r>
                                    <a:rPr lang="zh-CN" altLang="en-US" sz="1600" b="0" i="1" smtClean="0">
                                      <a:solidFill>
                                        <a:prstClr val="black"/>
                                      </a:solidFill>
                                      <a:latin typeface="Cambria Math" panose="02040503050406030204" pitchFamily="18" charset="0"/>
                                      <a:cs typeface="+mn-ea"/>
                                      <a:sym typeface="+mn-lt"/>
                                    </a:rPr>
                                    <m:t>𝜎</m:t>
                                  </m:r>
                                </m:e>
                                <m:sup>
                                  <m:r>
                                    <a:rPr lang="en-US" altLang="zh-CN" sz="1600" b="0" i="1" smtClean="0">
                                      <a:solidFill>
                                        <a:prstClr val="black"/>
                                      </a:solidFill>
                                      <a:latin typeface="Cambria Math" panose="02040503050406030204" pitchFamily="18" charset="0"/>
                                      <a:cs typeface="+mn-ea"/>
                                      <a:sym typeface="+mn-lt"/>
                                    </a:rPr>
                                    <m:t>2</m:t>
                                  </m:r>
                                </m:sup>
                              </m:sSup>
                            </m:num>
                            <m:den>
                              <m:r>
                                <a:rPr lang="en-US" altLang="zh-CN" sz="1600" b="0" i="1" smtClean="0">
                                  <a:solidFill>
                                    <a:prstClr val="black"/>
                                  </a:solidFill>
                                  <a:latin typeface="Cambria Math" panose="02040503050406030204" pitchFamily="18" charset="0"/>
                                  <a:cs typeface="+mn-ea"/>
                                  <a:sym typeface="+mn-lt"/>
                                </a:rPr>
                                <m:t>2</m:t>
                              </m:r>
                            </m:den>
                          </m:f>
                          <m:r>
                            <a:rPr lang="en-US" altLang="zh-CN" sz="1600" b="0" i="1" smtClean="0">
                              <a:solidFill>
                                <a:prstClr val="black"/>
                              </a:solidFill>
                              <a:latin typeface="Cambria Math" panose="02040503050406030204" pitchFamily="18" charset="0"/>
                              <a:cs typeface="+mn-ea"/>
                              <a:sym typeface="+mn-lt"/>
                            </a:rPr>
                            <m:t>)(</m:t>
                          </m:r>
                          <m:r>
                            <a:rPr lang="en-US" altLang="zh-CN" sz="1600" b="0" i="1" smtClean="0">
                              <a:solidFill>
                                <a:prstClr val="black"/>
                              </a:solidFill>
                              <a:latin typeface="Cambria Math" panose="02040503050406030204" pitchFamily="18" charset="0"/>
                              <a:cs typeface="+mn-ea"/>
                              <a:sym typeface="+mn-lt"/>
                            </a:rPr>
                            <m:t>𝑇</m:t>
                          </m:r>
                          <m:r>
                            <a:rPr lang="en-US" altLang="zh-CN" sz="1600" b="0" i="1" smtClean="0">
                              <a:solidFill>
                                <a:prstClr val="black"/>
                              </a:solidFill>
                              <a:latin typeface="Cambria Math" panose="02040503050406030204" pitchFamily="18" charset="0"/>
                              <a:cs typeface="+mn-ea"/>
                              <a:sym typeface="+mn-lt"/>
                            </a:rPr>
                            <m:t>−</m:t>
                          </m:r>
                          <m:r>
                            <a:rPr lang="en-US" altLang="zh-CN" sz="1600" b="0" i="1" smtClean="0">
                              <a:solidFill>
                                <a:prstClr val="black"/>
                              </a:solidFill>
                              <a:latin typeface="Cambria Math" panose="02040503050406030204" pitchFamily="18" charset="0"/>
                              <a:cs typeface="+mn-ea"/>
                              <a:sym typeface="+mn-lt"/>
                            </a:rPr>
                            <m:t>𝑡</m:t>
                          </m:r>
                          <m:r>
                            <a:rPr lang="en-US" altLang="zh-CN" sz="1600" b="0" i="1" smtClean="0">
                              <a:solidFill>
                                <a:prstClr val="black"/>
                              </a:solidFill>
                              <a:latin typeface="Cambria Math" panose="02040503050406030204" pitchFamily="18" charset="0"/>
                              <a:cs typeface="+mn-ea"/>
                              <a:sym typeface="+mn-lt"/>
                            </a:rPr>
                            <m:t>)</m:t>
                          </m:r>
                        </m:num>
                        <m:den>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𝜎</m:t>
                          </m:r>
                          <m:rad>
                            <m:radPr>
                              <m:degHide m:val="on"/>
                              <m:ctrlP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radPr>
                            <m:deg/>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𝑇</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e>
                          </m:rad>
                        </m:den>
                      </m:f>
                    </m:oMath>
                  </m:oMathPara>
                </a14:m>
                <a:endParaRPr lang="zh-CN" altLang="en-US" sz="1600" dirty="0"/>
              </a:p>
              <a:p>
                <a:pPr marR="0" lvl="0" algn="l" defTabSz="914400" rtl="0" eaLnBrk="1" fontAlgn="auto" latinLnBrk="0" hangingPunct="1">
                  <a:lnSpc>
                    <a:spcPct val="130000"/>
                  </a:lnSpc>
                  <a:spcAft>
                    <a:spcPts val="50"/>
                  </a:spcAft>
                  <a:buClrTx/>
                  <a:buSzTx/>
                  <a:defRPr/>
                </a:pPr>
                <a:r>
                  <a:rPr lang="en-US" altLang="zh-CN" sz="1600" i="1" dirty="0">
                    <a:solidFill>
                      <a:prstClr val="black"/>
                    </a:solidFill>
                    <a:cs typeface="+mn-ea"/>
                    <a:sym typeface="+mn-lt"/>
                  </a:rPr>
                  <a:t>Remark:</a:t>
                </a:r>
              </a:p>
              <a:p>
                <a:pPr marL="285750" marR="0" lvl="0" indent="-285750" algn="l" defTabSz="914400" rtl="0" eaLnBrk="1" fontAlgn="auto" latinLnBrk="0" hangingPunct="1">
                  <a:lnSpc>
                    <a:spcPct val="130000"/>
                  </a:lnSpc>
                  <a:spcBef>
                    <a:spcPts val="100"/>
                  </a:spcBef>
                  <a:spcAft>
                    <a:spcPts val="100"/>
                  </a:spcAft>
                  <a:buClrTx/>
                  <a:buSzTx/>
                  <a:buFont typeface="Wingdings" panose="05000000000000000000" pitchFamily="2" charset="2"/>
                  <a:buChar char="ü"/>
                  <a:defRPr/>
                </a:pPr>
                <a:r>
                  <a:rPr lang="zh-CN" altLang="en-US" sz="1600" dirty="0">
                    <a:solidFill>
                      <a:prstClr val="black"/>
                    </a:solidFill>
                    <a:cs typeface="+mn-ea"/>
                    <a:sym typeface="+mn-lt"/>
                  </a:rPr>
                  <a:t>直观解释为</a:t>
                </a:r>
                <a:r>
                  <a:rPr kumimoji="0" lang="zh-CN" altLang="en-US" sz="1600" b="0" i="0" u="none" strike="noStrike" kern="1200" cap="none" spc="0" normalizeH="0" baseline="0" noProof="0" dirty="0">
                    <a:ln>
                      <a:noFill/>
                    </a:ln>
                    <a:solidFill>
                      <a:prstClr val="black"/>
                    </a:solidFill>
                    <a:effectLst/>
                    <a:uLnTx/>
                    <a:uFillTx/>
                    <a:cs typeface="+mn-ea"/>
                    <a:sym typeface="+mn-lt"/>
                  </a:rPr>
                  <a:t>“期权成为价内期权的概率”，或者说“期权近似为标的资产现货的概率”</a:t>
                </a: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285750" marR="0" lvl="0" indent="-285750" algn="l" defTabSz="914400" rtl="0" eaLnBrk="1" fontAlgn="auto" latinLnBrk="0" hangingPunct="1">
                  <a:lnSpc>
                    <a:spcPct val="130000"/>
                  </a:lnSpc>
                  <a:spcBef>
                    <a:spcPts val="100"/>
                  </a:spcBef>
                  <a:spcAft>
                    <a:spcPts val="100"/>
                  </a:spcAft>
                  <a:buClrTx/>
                  <a:buSzTx/>
                  <a:buFont typeface="Wingdings" panose="05000000000000000000" pitchFamily="2" charset="2"/>
                  <a:buChar char="ü"/>
                  <a:defRPr/>
                </a:pP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𝐷</m:t>
                    </m:r>
                    <m:r>
                      <m:rPr>
                        <m:sty m:val="p"/>
                      </m:rPr>
                      <a:rPr lang="en-US" altLang="zh-CN" sz="1600" i="1">
                        <a:solidFill>
                          <a:prstClr val="black"/>
                        </a:solidFill>
                        <a:latin typeface="Cambria Math" panose="02040503050406030204" pitchFamily="18" charset="0"/>
                        <a:cs typeface="+mn-ea"/>
                        <a:sym typeface="+mn-lt"/>
                      </a:rPr>
                      <m:t>e</m:t>
                    </m:r>
                  </m:oMath>
                </a14:m>
                <a:r>
                  <a:rPr kumimoji="0" lang="en-US" altLang="zh-CN" sz="1600" b="0" i="1" u="none" strike="noStrike" kern="1200" cap="none" spc="0" normalizeH="0" baseline="0" noProof="0" dirty="0">
                    <a:ln>
                      <a:noFill/>
                    </a:ln>
                    <a:solidFill>
                      <a:prstClr val="black"/>
                    </a:solidFill>
                    <a:effectLst/>
                    <a:uLnTx/>
                    <a:uFillTx/>
                    <a:cs typeface="+mn-ea"/>
                    <a:sym typeface="+mn-lt"/>
                  </a:rPr>
                  <a:t>lta </a:t>
                </a:r>
                <a:r>
                  <a:rPr lang="zh-CN" altLang="en-US" sz="1600" dirty="0">
                    <a:solidFill>
                      <a:prstClr val="black"/>
                    </a:solidFill>
                    <a:cs typeface="+mn-ea"/>
                    <a:sym typeface="+mn-lt"/>
                  </a:rPr>
                  <a:t>随着期权不断深入价内而增大；期限越长，越接近于</a:t>
                </a:r>
                <a:r>
                  <a:rPr lang="en-US" altLang="zh-CN" sz="1600" dirty="0">
                    <a:solidFill>
                      <a:prstClr val="black"/>
                    </a:solidFill>
                    <a:cs typeface="+mn-ea"/>
                    <a:sym typeface="+mn-lt"/>
                  </a:rPr>
                  <a:t>0.5</a:t>
                </a:r>
                <a:r>
                  <a:rPr lang="zh-CN" altLang="en-US" sz="1600" dirty="0">
                    <a:solidFill>
                      <a:prstClr val="black"/>
                    </a:solidFill>
                    <a:cs typeface="+mn-ea"/>
                    <a:sym typeface="+mn-lt"/>
                  </a:rPr>
                  <a:t>，期限越短，越趋近于</a:t>
                </a:r>
                <a:r>
                  <a:rPr lang="en-US" altLang="zh-CN" sz="1600" dirty="0">
                    <a:solidFill>
                      <a:prstClr val="black"/>
                    </a:solidFill>
                    <a:cs typeface="+mn-ea"/>
                    <a:sym typeface="+mn-lt"/>
                  </a:rPr>
                  <a:t>1</a:t>
                </a:r>
                <a:r>
                  <a:rPr lang="zh-CN" altLang="en-US" sz="1600" dirty="0">
                    <a:solidFill>
                      <a:prstClr val="black"/>
                    </a:solidFill>
                    <a:cs typeface="+mn-ea"/>
                    <a:sym typeface="+mn-lt"/>
                  </a:rPr>
                  <a:t>或者</a:t>
                </a:r>
                <a:r>
                  <a:rPr lang="en-US" altLang="zh-CN" sz="1600" dirty="0">
                    <a:solidFill>
                      <a:prstClr val="black"/>
                    </a:solidFill>
                    <a:cs typeface="+mn-ea"/>
                    <a:sym typeface="+mn-lt"/>
                  </a:rPr>
                  <a:t>0.</a:t>
                </a:r>
                <a:endParaRPr kumimoji="0" lang="en-US" altLang="zh-CN" sz="1600" b="0" i="1" u="none" strike="noStrike" kern="1200" cap="none" spc="0" normalizeH="0" baseline="0" noProof="0" dirty="0">
                  <a:ln>
                    <a:noFill/>
                  </a:ln>
                  <a:solidFill>
                    <a:prstClr val="black"/>
                  </a:solidFill>
                  <a:effectLst/>
                  <a:uLnTx/>
                  <a:uFillTx/>
                  <a:cs typeface="+mn-ea"/>
                  <a:sym typeface="+mn-lt"/>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375920" y="1524263"/>
                <a:ext cx="5267234" cy="4377160"/>
              </a:xfrm>
              <a:prstGeom prst="rect">
                <a:avLst/>
              </a:prstGeom>
              <a:blipFill rotWithShape="1">
                <a:blip r:embed="rId3"/>
                <a:stretch>
                  <a:fillRect l="-181" t="-224" r="-171" b="-209"/>
                </a:stretch>
              </a:blipFill>
              <a:ln w="19050">
                <a:solidFill>
                  <a:srgbClr val="972022"/>
                </a:solidFill>
                <a:prstDash val="sysDash"/>
              </a:ln>
            </p:spPr>
            <p:txBody>
              <a:bodyPr/>
              <a:lstStyle/>
              <a:p>
                <a:r>
                  <a:rPr lang="zh-CN" altLang="en-US">
                    <a:noFill/>
                  </a:rPr>
                  <a:t> </a:t>
                </a:r>
              </a:p>
            </p:txBody>
          </p:sp>
        </mc:Fallback>
      </mc:AlternateContent>
      <p:sp>
        <p:nvSpPr>
          <p:cNvPr id="31" name="文本框 30"/>
          <p:cNvSpPr txBox="1"/>
          <p:nvPr/>
        </p:nvSpPr>
        <p:spPr>
          <a:xfrm>
            <a:off x="375920" y="1154931"/>
            <a:ext cx="1396319"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u="none" strike="noStrike" kern="1200" cap="none" spc="0" normalizeH="0" baseline="0" noProof="0" dirty="0">
                <a:ln>
                  <a:noFill/>
                </a:ln>
                <a:solidFill>
                  <a:prstClr val="white"/>
                </a:solidFill>
                <a:effectLst/>
                <a:uLnTx/>
                <a:uFillTx/>
                <a:cs typeface="+mn-ea"/>
                <a:sym typeface="+mn-lt"/>
              </a:rPr>
              <a:t>定义</a:t>
            </a:r>
          </a:p>
        </p:txBody>
      </p:sp>
      <p:sp>
        <p:nvSpPr>
          <p:cNvPr id="2" name="灯片编号占位符 1"/>
          <p:cNvSpPr>
            <a:spLocks noGrp="1"/>
          </p:cNvSpPr>
          <p:nvPr>
            <p:ph type="sldNum" sz="quarter" idx="12"/>
          </p:nvPr>
        </p:nvSpPr>
        <p:spPr/>
        <p:txBody>
          <a:bodyPr/>
          <a:lstStyle/>
          <a:p>
            <a:fld id="{1EA6C56D-0CE0-47FB-86BA-7B1B4E55B176}" type="slidenum">
              <a:rPr lang="zh-CN" altLang="en-US" smtClean="0"/>
              <a:t>51</a:t>
            </a:fld>
            <a:endParaRPr lang="zh-CN" altLang="en-US" dirty="0"/>
          </a:p>
        </p:txBody>
      </p:sp>
      <p:sp>
        <p:nvSpPr>
          <p:cNvPr id="21" name="文本框 20"/>
          <p:cNvSpPr txBox="1"/>
          <p:nvPr/>
        </p:nvSpPr>
        <p:spPr>
          <a:xfrm>
            <a:off x="6338861" y="1154930"/>
            <a:ext cx="1730478"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en-US" altLang="zh-CN" sz="1800" b="0" i="1" u="none" strike="noStrike" kern="1200" cap="none" spc="0" normalizeH="0" baseline="0" noProof="0" dirty="0">
                <a:ln>
                  <a:noFill/>
                </a:ln>
                <a:solidFill>
                  <a:prstClr val="white"/>
                </a:solidFill>
                <a:effectLst/>
                <a:uLnTx/>
                <a:uFillTx/>
                <a:cs typeface="+mn-ea"/>
                <a:sym typeface="+mn-lt"/>
              </a:rPr>
              <a:t>Delta</a:t>
            </a:r>
            <a:r>
              <a:rPr kumimoji="0" lang="zh-CN" altLang="en-US" sz="1800" b="0" u="none" strike="noStrike" kern="1200" cap="none" spc="0" normalizeH="0" baseline="0" noProof="0" dirty="0">
                <a:ln>
                  <a:noFill/>
                </a:ln>
                <a:solidFill>
                  <a:prstClr val="white"/>
                </a:solidFill>
                <a:effectLst/>
                <a:uLnTx/>
                <a:uFillTx/>
                <a:cs typeface="+mn-ea"/>
                <a:sym typeface="+mn-lt"/>
              </a:rPr>
              <a:t>对冲</a:t>
            </a:r>
          </a:p>
        </p:txBody>
      </p:sp>
      <mc:AlternateContent xmlns:mc="http://schemas.openxmlformats.org/markup-compatibility/2006" xmlns:a14="http://schemas.microsoft.com/office/drawing/2010/main">
        <mc:Choice Requires="a14">
          <p:sp>
            <p:nvSpPr>
              <p:cNvPr id="9" name="文本框 8"/>
              <p:cNvSpPr txBox="1"/>
              <p:nvPr/>
            </p:nvSpPr>
            <p:spPr>
              <a:xfrm>
                <a:off x="6338861" y="1524262"/>
                <a:ext cx="5357282" cy="2032864"/>
              </a:xfrm>
              <a:prstGeom prst="rect">
                <a:avLst/>
              </a:prstGeom>
              <a:noFill/>
              <a:ln w="19050">
                <a:solidFill>
                  <a:srgbClr val="972022"/>
                </a:solidFill>
                <a:prstDash val="sysDash"/>
              </a:ln>
            </p:spPr>
            <p:txBody>
              <a:bodyPr wrap="square" rtlCol="0">
                <a:spAutoFit/>
              </a:bodyPr>
              <a:lstStyle/>
              <a:p>
                <a:pPr marL="285750" indent="-285750">
                  <a:lnSpc>
                    <a:spcPct val="130000"/>
                  </a:lnSpc>
                  <a:spcBef>
                    <a:spcPts val="100"/>
                  </a:spcBef>
                  <a:spcAft>
                    <a:spcPts val="100"/>
                  </a:spcAft>
                  <a:buFont typeface="Arial" panose="020B0604020202020204" pitchFamily="34" charset="0"/>
                  <a:buChar char="•"/>
                  <a:defRPr/>
                </a:pPr>
                <a:r>
                  <a:rPr lang="zh-CN" altLang="en-US" sz="1600" dirty="0">
                    <a:solidFill>
                      <a:prstClr val="black"/>
                    </a:solidFill>
                    <a:cs typeface="+mn-ea"/>
                    <a:sym typeface="+mn-lt"/>
                  </a:rPr>
                  <a:t>卖出一份看涨期权，对应需要</a:t>
                </a:r>
                <a14:m>
                  <m:oMath xmlns:m="http://schemas.openxmlformats.org/officeDocument/2006/math">
                    <m:sSub>
                      <m:sSubPr>
                        <m:ctrlPr>
                          <a:rPr kumimoji="0" lang="el-GR"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ctrlPr>
                      </m:sSubPr>
                      <m:e>
                        <m:r>
                          <m:rPr>
                            <m:sty m:val="p"/>
                          </m:rPr>
                          <a:rPr lang="el-GR" altLang="zh-CN" sz="1600" i="1">
                            <a:solidFill>
                              <a:prstClr val="black"/>
                            </a:solidFill>
                            <a:latin typeface="Cambria Math" panose="02040503050406030204" pitchFamily="18" charset="0"/>
                            <a:ea typeface="Cambria Math" panose="02040503050406030204" pitchFamily="18" charset="0"/>
                            <a:cs typeface="+mn-ea"/>
                            <a:sym typeface="+mn-lt"/>
                          </a:rPr>
                          <m:t>Δ</m:t>
                        </m:r>
                      </m:e>
                      <m:sub>
                        <m:r>
                          <m:rPr>
                            <m:sty m:val="p"/>
                          </m:rPr>
                          <a:rPr lang="en-US" altLang="zh-CN" sz="1600" i="1">
                            <a:solidFill>
                              <a:prstClr val="black"/>
                            </a:solidFill>
                            <a:latin typeface="Cambria Math" panose="02040503050406030204" pitchFamily="18" charset="0"/>
                            <a:ea typeface="Cambria Math" panose="02040503050406030204" pitchFamily="18" charset="0"/>
                            <a:cs typeface="+mn-ea"/>
                            <a:sym typeface="+mn-lt"/>
                          </a:rPr>
                          <m:t>c</m:t>
                        </m:r>
                        <m:r>
                          <a:rPr lang="en-US" altLang="zh-CN" sz="1600" b="0" i="1" smtClean="0">
                            <a:solidFill>
                              <a:prstClr val="black"/>
                            </a:solidFill>
                            <a:latin typeface="Cambria Math" panose="02040503050406030204" pitchFamily="18" charset="0"/>
                            <a:ea typeface="Cambria Math" panose="02040503050406030204" pitchFamily="18" charset="0"/>
                            <a:cs typeface="+mn-ea"/>
                            <a:sym typeface="+mn-lt"/>
                          </a:rPr>
                          <m:t>𝑎𝑙𝑙</m:t>
                        </m:r>
                      </m:sub>
                    </m:sSub>
                  </m:oMath>
                </a14:m>
                <a:r>
                  <a:rPr kumimoji="0" lang="zh-CN" altLang="en-US" sz="1600" b="0" u="none" strike="noStrike" kern="1200" cap="none" spc="0" normalizeH="0" baseline="0" noProof="0" dirty="0">
                    <a:ln>
                      <a:noFill/>
                    </a:ln>
                    <a:solidFill>
                      <a:prstClr val="black"/>
                    </a:solidFill>
                    <a:effectLst/>
                    <a:uLnTx/>
                    <a:uFillTx/>
                    <a:cs typeface="+mn-ea"/>
                    <a:sym typeface="+mn-lt"/>
                  </a:rPr>
                  <a:t>份股票标的，使得标的价格上下轻微浮动时，整体投资组合价值保持不变。</a:t>
                </a:r>
                <a:endParaRPr kumimoji="0" lang="en-US" altLang="zh-CN" sz="1600" b="0" u="none" strike="noStrike" kern="1200" cap="none" spc="0" normalizeH="0" baseline="0" noProof="0" dirty="0">
                  <a:ln>
                    <a:noFill/>
                  </a:ln>
                  <a:solidFill>
                    <a:prstClr val="black"/>
                  </a:solidFill>
                  <a:effectLst/>
                  <a:uLnTx/>
                  <a:uFillTx/>
                  <a:cs typeface="+mn-ea"/>
                  <a:sym typeface="+mn-lt"/>
                </a:endParaRPr>
              </a:p>
              <a:p>
                <a:pPr marL="285750" indent="-285750">
                  <a:lnSpc>
                    <a:spcPct val="130000"/>
                  </a:lnSpc>
                  <a:spcBef>
                    <a:spcPts val="100"/>
                  </a:spcBef>
                  <a:spcAft>
                    <a:spcPts val="100"/>
                  </a:spcAft>
                  <a:buFont typeface="Arial" panose="020B0604020202020204" pitchFamily="34" charset="0"/>
                  <a:buChar char="•"/>
                  <a:defRPr/>
                </a:pPr>
                <a14:m>
                  <m:oMath xmlns:m="http://schemas.openxmlformats.org/officeDocument/2006/math">
                    <m:sSub>
                      <m:sSubPr>
                        <m:ctrlPr>
                          <a:rPr kumimoji="0" lang="el-GR"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ctrlPr>
                      </m:sSubPr>
                      <m:e>
                        <m:r>
                          <m:rPr>
                            <m:sty m:val="p"/>
                          </m:rPr>
                          <a:rPr lang="el-GR" altLang="zh-CN" sz="1600" i="1">
                            <a:solidFill>
                              <a:prstClr val="black"/>
                            </a:solidFill>
                            <a:latin typeface="Cambria Math" panose="02040503050406030204" pitchFamily="18" charset="0"/>
                            <a:ea typeface="Cambria Math" panose="02040503050406030204" pitchFamily="18" charset="0"/>
                            <a:cs typeface="+mn-ea"/>
                            <a:sym typeface="+mn-lt"/>
                          </a:rPr>
                          <m:t>Δ</m:t>
                        </m:r>
                      </m:e>
                      <m:sub>
                        <m:r>
                          <m:rPr>
                            <m:sty m:val="p"/>
                          </m:rPr>
                          <a:rPr lang="en-US" altLang="zh-CN" sz="1600" i="1">
                            <a:solidFill>
                              <a:prstClr val="black"/>
                            </a:solidFill>
                            <a:latin typeface="Cambria Math" panose="02040503050406030204" pitchFamily="18" charset="0"/>
                            <a:ea typeface="Cambria Math" panose="02040503050406030204" pitchFamily="18" charset="0"/>
                            <a:cs typeface="+mn-ea"/>
                            <a:sym typeface="+mn-lt"/>
                          </a:rPr>
                          <m:t>c</m:t>
                        </m:r>
                        <m:r>
                          <a:rPr lang="en-US" altLang="zh-CN" sz="1600" b="0" i="1" smtClean="0">
                            <a:solidFill>
                              <a:prstClr val="black"/>
                            </a:solidFill>
                            <a:latin typeface="Cambria Math" panose="02040503050406030204" pitchFamily="18" charset="0"/>
                            <a:ea typeface="Cambria Math" panose="02040503050406030204" pitchFamily="18" charset="0"/>
                            <a:cs typeface="+mn-ea"/>
                            <a:sym typeface="+mn-lt"/>
                          </a:rPr>
                          <m:t>𝑎𝑙𝑙</m:t>
                        </m:r>
                      </m:sub>
                    </m:sSub>
                  </m:oMath>
                </a14:m>
                <a:r>
                  <a:rPr lang="zh-CN" altLang="en-US" sz="1600" dirty="0">
                    <a:solidFill>
                      <a:prstClr val="black"/>
                    </a:solidFill>
                    <a:cs typeface="+mn-ea"/>
                    <a:sym typeface="+mn-lt"/>
                  </a:rPr>
                  <a:t>随着股票价格和时间变化而不断改变，因此需要不断调整对冲头寸。</a:t>
                </a:r>
                <a:endParaRPr lang="en-US" altLang="zh-CN" sz="1600" dirty="0">
                  <a:solidFill>
                    <a:prstClr val="black"/>
                  </a:solidFill>
                  <a:cs typeface="+mn-ea"/>
                  <a:sym typeface="+mn-lt"/>
                </a:endParaRPr>
              </a:p>
              <a:p>
                <a:pPr marL="285750" indent="-285750">
                  <a:lnSpc>
                    <a:spcPct val="130000"/>
                  </a:lnSpc>
                  <a:spcBef>
                    <a:spcPts val="100"/>
                  </a:spcBef>
                  <a:spcAft>
                    <a:spcPts val="100"/>
                  </a:spcAft>
                  <a:buFont typeface="Arial" panose="020B0604020202020204" pitchFamily="34" charset="0"/>
                  <a:buChar char="•"/>
                  <a:defRPr/>
                </a:pPr>
                <a:r>
                  <a:rPr lang="zh-CN" altLang="en-US" sz="1600" dirty="0">
                    <a:solidFill>
                      <a:prstClr val="black"/>
                    </a:solidFill>
                    <a:cs typeface="+mn-ea"/>
                    <a:sym typeface="+mn-lt"/>
                  </a:rPr>
                  <a:t>当对冲频率趋于无穷大时，对冲成本（即购买股票价格以及借贷利息）将逼近于一份看涨期权价值。</a:t>
                </a:r>
                <a:endParaRPr lang="en-US" altLang="zh-CN" sz="1600" dirty="0">
                  <a:solidFill>
                    <a:prstClr val="black"/>
                  </a:solidFill>
                  <a:cs typeface="+mn-ea"/>
                  <a:sym typeface="+mn-lt"/>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6338861" y="1524262"/>
                <a:ext cx="5357282" cy="2032864"/>
              </a:xfrm>
              <a:prstGeom prst="rect">
                <a:avLst/>
              </a:prstGeom>
              <a:blipFill rotWithShape="1">
                <a:blip r:embed="rId4"/>
                <a:stretch>
                  <a:fillRect l="-183" t="-481" r="-176" b="-444"/>
                </a:stretch>
              </a:blipFill>
              <a:ln w="19050">
                <a:solidFill>
                  <a:srgbClr val="972022"/>
                </a:solidFill>
                <a:prstDash val="sysDash"/>
              </a:ln>
            </p:spPr>
            <p:txBody>
              <a:bodyPr/>
              <a:lstStyle/>
              <a:p>
                <a:r>
                  <a:rPr lang="zh-CN" altLang="en-US">
                    <a:noFill/>
                  </a:rPr>
                  <a:t> </a:t>
                </a:r>
              </a:p>
            </p:txBody>
          </p:sp>
        </mc:Fallback>
      </mc:AlternateContent>
      <p:pic>
        <p:nvPicPr>
          <p:cNvPr id="7" name="图片 6"/>
          <p:cNvPicPr>
            <a:picLocks noChangeAspect="1"/>
          </p:cNvPicPr>
          <p:nvPr/>
        </p:nvPicPr>
        <p:blipFill>
          <a:blip r:embed="rId5"/>
          <a:stretch>
            <a:fillRect/>
          </a:stretch>
        </p:blipFill>
        <p:spPr>
          <a:xfrm>
            <a:off x="6939371" y="3686328"/>
            <a:ext cx="4119582" cy="260234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3664" y="-147078"/>
            <a:ext cx="10515600" cy="1325563"/>
          </a:xfrm>
        </p:spPr>
        <p:txBody>
          <a:bodyPr>
            <a:normAutofit/>
          </a:bodyPr>
          <a:lstStyle/>
          <a:p>
            <a:pPr>
              <a:lnSpc>
                <a:spcPct val="100000"/>
              </a:lnSpc>
              <a:spcAft>
                <a:spcPts val="50"/>
              </a:spcAft>
            </a:pPr>
            <a:r>
              <a:rPr lang="en-US" altLang="zh-CN" i="1" dirty="0">
                <a:latin typeface="+mn-lt"/>
                <a:ea typeface="+mn-ea"/>
                <a:cs typeface="+mn-ea"/>
                <a:sym typeface="+mn-lt"/>
              </a:rPr>
              <a:t>Gamma</a:t>
            </a:r>
            <a:endParaRPr lang="zh-CN" altLang="en-US" i="1" dirty="0">
              <a:latin typeface="+mn-lt"/>
              <a:ea typeface="+mn-ea"/>
              <a:cs typeface="+mn-ea"/>
              <a:sym typeface="+mn-lt"/>
            </a:endParaRPr>
          </a:p>
        </p:txBody>
      </p:sp>
      <p:pic>
        <p:nvPicPr>
          <p:cNvPr id="9" name="图片 8"/>
          <p:cNvPicPr>
            <a:picLocks noChangeAspect="1"/>
          </p:cNvPicPr>
          <p:nvPr/>
        </p:nvPicPr>
        <p:blipFill>
          <a:blip r:embed="rId3"/>
          <a:stretch>
            <a:fillRect/>
          </a:stretch>
        </p:blipFill>
        <p:spPr>
          <a:xfrm>
            <a:off x="656455" y="2817320"/>
            <a:ext cx="4899076" cy="3454794"/>
          </a:xfrm>
          <a:prstGeom prst="rect">
            <a:avLst/>
          </a:prstGeom>
        </p:spPr>
      </p:pic>
      <p:pic>
        <p:nvPicPr>
          <p:cNvPr id="13" name="图片 12"/>
          <p:cNvPicPr>
            <a:picLocks noChangeAspect="1"/>
          </p:cNvPicPr>
          <p:nvPr/>
        </p:nvPicPr>
        <p:blipFill>
          <a:blip r:embed="rId4"/>
          <a:stretch>
            <a:fillRect/>
          </a:stretch>
        </p:blipFill>
        <p:spPr>
          <a:xfrm>
            <a:off x="2716764" y="6323137"/>
            <a:ext cx="778458" cy="212694"/>
          </a:xfrm>
          <a:prstGeom prst="rect">
            <a:avLst/>
          </a:prstGeom>
        </p:spPr>
      </p:pic>
      <p:sp>
        <p:nvSpPr>
          <p:cNvPr id="2" name="灯片编号占位符 1"/>
          <p:cNvSpPr>
            <a:spLocks noGrp="1"/>
          </p:cNvSpPr>
          <p:nvPr>
            <p:ph type="sldNum" sz="quarter" idx="12"/>
          </p:nvPr>
        </p:nvSpPr>
        <p:spPr/>
        <p:txBody>
          <a:bodyPr/>
          <a:lstStyle/>
          <a:p>
            <a:fld id="{1EA6C56D-0CE0-47FB-86BA-7B1B4E55B176}" type="slidenum">
              <a:rPr lang="zh-CN" altLang="en-US" smtClean="0"/>
              <a:t>52</a:t>
            </a:fld>
            <a:endParaRPr lang="zh-CN" altLang="en-US" dirty="0"/>
          </a:p>
        </p:txBody>
      </p:sp>
      <mc:AlternateContent xmlns:mc="http://schemas.openxmlformats.org/markup-compatibility/2006" xmlns:a14="http://schemas.microsoft.com/office/drawing/2010/main">
        <mc:Choice Requires="a14">
          <p:sp>
            <p:nvSpPr>
              <p:cNvPr id="16" name="文本框 15"/>
              <p:cNvSpPr txBox="1"/>
              <p:nvPr/>
            </p:nvSpPr>
            <p:spPr>
              <a:xfrm>
                <a:off x="375920" y="1345150"/>
                <a:ext cx="5267234" cy="1365823"/>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30000"/>
                  </a:lnSpc>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cs typeface="+mn-ea"/>
                    <a:sym typeface="+mn-lt"/>
                  </a:rPr>
                  <a:t>期权 </a:t>
                </a:r>
                <a:r>
                  <a:rPr kumimoji="0" lang="en-US" altLang="zh-CN" sz="1600" b="0" i="1" u="none" strike="noStrike" kern="1200" cap="none" spc="0" normalizeH="0" baseline="0" noProof="0" dirty="0">
                    <a:ln>
                      <a:noFill/>
                    </a:ln>
                    <a:solidFill>
                      <a:prstClr val="black"/>
                    </a:solidFill>
                    <a:effectLst/>
                    <a:uLnTx/>
                    <a:uFillTx/>
                    <a:cs typeface="+mn-ea"/>
                    <a:sym typeface="+mn-lt"/>
                  </a:rPr>
                  <a:t>Delta </a:t>
                </a:r>
                <a:r>
                  <a:rPr kumimoji="0" lang="zh-CN" altLang="en-US" sz="1600" b="0" i="0" u="none" strike="noStrike" kern="1200" cap="none" spc="0" normalizeH="0" baseline="0" noProof="0" dirty="0">
                    <a:ln>
                      <a:noFill/>
                    </a:ln>
                    <a:solidFill>
                      <a:prstClr val="black"/>
                    </a:solidFill>
                    <a:effectLst/>
                    <a:uLnTx/>
                    <a:uFillTx/>
                    <a:cs typeface="+mn-ea"/>
                    <a:sym typeface="+mn-lt"/>
                  </a:rPr>
                  <a:t>相对于标的资产价格变动的敏感程度，</a:t>
                </a:r>
                <a:r>
                  <a:rPr lang="zh-CN" altLang="en-US" sz="1600" dirty="0">
                    <a:solidFill>
                      <a:prstClr val="black"/>
                    </a:solidFill>
                    <a:cs typeface="+mn-ea"/>
                    <a:sym typeface="+mn-lt"/>
                  </a:rPr>
                  <a:t>体现为期权价格的凸性。</a:t>
                </a: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lvl="0">
                  <a:spcAft>
                    <a:spcPts val="50"/>
                  </a:spcAft>
                  <a:defRPr/>
                </a:pPr>
                <a14:m>
                  <m:oMathPara xmlns:m="http://schemas.openxmlformats.org/officeDocument/2006/math">
                    <m:oMathParaPr>
                      <m:jc m:val="centerGroup"/>
                    </m:oMathParaPr>
                    <m:oMath xmlns:m="http://schemas.openxmlformats.org/officeDocument/2006/math">
                      <m:r>
                        <m:rPr>
                          <m:sty m:val="p"/>
                        </m:rPr>
                        <a:rPr lang="el-GR" altLang="zh-CN" i="1">
                          <a:solidFill>
                            <a:prstClr val="black"/>
                          </a:solidFill>
                          <a:latin typeface="Cambria Math" panose="02040503050406030204" pitchFamily="18" charset="0"/>
                          <a:ea typeface="Cambria Math" panose="02040503050406030204" pitchFamily="18" charset="0"/>
                          <a:cs typeface="+mn-ea"/>
                          <a:sym typeface="+mn-lt"/>
                        </a:rPr>
                        <m:t>Γ</m:t>
                      </m:r>
                      <m:r>
                        <a:rPr lang="en-US" altLang="zh-CN" i="1">
                          <a:solidFill>
                            <a:prstClr val="black"/>
                          </a:solidFill>
                          <a:latin typeface="Cambria Math" panose="02040503050406030204" pitchFamily="18" charset="0"/>
                          <a:cs typeface="+mn-ea"/>
                          <a:sym typeface="+mn-lt"/>
                        </a:rPr>
                        <m:t>=</m:t>
                      </m:r>
                      <m:f>
                        <m:fPr>
                          <m:ctrlPr>
                            <a:rPr lang="en-US" altLang="zh-CN" i="1">
                              <a:solidFill>
                                <a:prstClr val="black"/>
                              </a:solidFill>
                              <a:latin typeface="Cambria Math" panose="02040503050406030204" pitchFamily="18" charset="0"/>
                              <a:cs typeface="+mn-ea"/>
                              <a:sym typeface="+mn-lt"/>
                            </a:rPr>
                          </m:ctrlPr>
                        </m:fPr>
                        <m:num>
                          <m:sSup>
                            <m:sSupPr>
                              <m:ctrlPr>
                                <a:rPr lang="en-US" altLang="zh-CN" i="1">
                                  <a:solidFill>
                                    <a:prstClr val="black"/>
                                  </a:solidFill>
                                  <a:latin typeface="Cambria Math" panose="02040503050406030204" pitchFamily="18" charset="0"/>
                                  <a:cs typeface="+mn-ea"/>
                                  <a:sym typeface="+mn-lt"/>
                                </a:rPr>
                              </m:ctrlPr>
                            </m:sSupPr>
                            <m:e>
                              <m:r>
                                <a:rPr lang="en-US" altLang="zh-CN" i="1">
                                  <a:solidFill>
                                    <a:prstClr val="black"/>
                                  </a:solidFill>
                                  <a:latin typeface="Cambria Math" panose="02040503050406030204" pitchFamily="18" charset="0"/>
                                  <a:cs typeface="+mn-ea"/>
                                  <a:sym typeface="+mn-lt"/>
                                </a:rPr>
                                <m:t>𝜕</m:t>
                              </m:r>
                            </m:e>
                            <m:sup>
                              <m:r>
                                <a:rPr lang="en-US" altLang="zh-CN" i="1">
                                  <a:solidFill>
                                    <a:prstClr val="black"/>
                                  </a:solidFill>
                                  <a:latin typeface="Cambria Math" panose="02040503050406030204" pitchFamily="18" charset="0"/>
                                  <a:cs typeface="+mn-ea"/>
                                  <a:sym typeface="+mn-lt"/>
                                </a:rPr>
                                <m:t>2</m:t>
                              </m:r>
                            </m:sup>
                          </m:sSup>
                          <m:r>
                            <a:rPr lang="en-US" altLang="zh-CN" i="1">
                              <a:solidFill>
                                <a:prstClr val="black"/>
                              </a:solidFill>
                              <a:latin typeface="Cambria Math" panose="02040503050406030204" pitchFamily="18" charset="0"/>
                              <a:cs typeface="+mn-ea"/>
                              <a:sym typeface="+mn-lt"/>
                            </a:rPr>
                            <m:t>𝐶</m:t>
                          </m:r>
                        </m:num>
                        <m:den>
                          <m:r>
                            <a:rPr lang="en-US" altLang="zh-CN" i="1">
                              <a:solidFill>
                                <a:prstClr val="black"/>
                              </a:solidFill>
                              <a:latin typeface="Cambria Math" panose="02040503050406030204" pitchFamily="18" charset="0"/>
                              <a:cs typeface="+mn-ea"/>
                              <a:sym typeface="+mn-lt"/>
                            </a:rPr>
                            <m:t>𝜕</m:t>
                          </m:r>
                          <m:sSup>
                            <m:sSupPr>
                              <m:ctrlPr>
                                <a:rPr lang="en-US" altLang="zh-CN" i="1">
                                  <a:solidFill>
                                    <a:prstClr val="black"/>
                                  </a:solidFill>
                                  <a:latin typeface="Cambria Math" panose="02040503050406030204" pitchFamily="18" charset="0"/>
                                  <a:cs typeface="+mn-ea"/>
                                  <a:sym typeface="+mn-lt"/>
                                </a:rPr>
                              </m:ctrlPr>
                            </m:sSupPr>
                            <m:e>
                              <m:r>
                                <a:rPr lang="en-US" altLang="zh-CN" i="1">
                                  <a:solidFill>
                                    <a:prstClr val="black"/>
                                  </a:solidFill>
                                  <a:latin typeface="Cambria Math" panose="02040503050406030204" pitchFamily="18" charset="0"/>
                                  <a:cs typeface="+mn-ea"/>
                                  <a:sym typeface="+mn-lt"/>
                                </a:rPr>
                                <m:t>𝑆</m:t>
                              </m:r>
                            </m:e>
                            <m:sup>
                              <m:r>
                                <a:rPr lang="en-US" altLang="zh-CN" i="1">
                                  <a:solidFill>
                                    <a:prstClr val="black"/>
                                  </a:solidFill>
                                  <a:latin typeface="Cambria Math" panose="02040503050406030204" pitchFamily="18" charset="0"/>
                                  <a:cs typeface="+mn-ea"/>
                                  <a:sym typeface="+mn-lt"/>
                                </a:rPr>
                                <m:t>2</m:t>
                              </m:r>
                            </m:sup>
                          </m:sSup>
                        </m:den>
                      </m:f>
                      <m:r>
                        <a:rPr lang="en-US" altLang="zh-CN" i="1">
                          <a:solidFill>
                            <a:prstClr val="black"/>
                          </a:solidFill>
                          <a:latin typeface="Cambria Math" panose="02040503050406030204" pitchFamily="18" charset="0"/>
                          <a:cs typeface="+mn-ea"/>
                          <a:sym typeface="+mn-lt"/>
                        </a:rPr>
                        <m:t>=</m:t>
                      </m:r>
                      <m:f>
                        <m:fPr>
                          <m:ctrlPr>
                            <a:rPr lang="en-US" altLang="zh-CN" i="1">
                              <a:solidFill>
                                <a:prstClr val="black"/>
                              </a:solidFill>
                              <a:latin typeface="Cambria Math" panose="02040503050406030204" pitchFamily="18" charset="0"/>
                              <a:cs typeface="+mn-ea"/>
                              <a:sym typeface="+mn-lt"/>
                            </a:rPr>
                          </m:ctrlPr>
                        </m:fPr>
                        <m:num>
                          <m:r>
                            <a:rPr lang="en-US" altLang="zh-CN" i="1">
                              <a:solidFill>
                                <a:prstClr val="black"/>
                              </a:solidFill>
                              <a:latin typeface="Cambria Math" panose="02040503050406030204" pitchFamily="18" charset="0"/>
                              <a:cs typeface="+mn-ea"/>
                              <a:sym typeface="+mn-lt"/>
                            </a:rPr>
                            <m:t>𝜕</m:t>
                          </m:r>
                          <m:r>
                            <m:rPr>
                              <m:sty m:val="p"/>
                            </m:rPr>
                            <a:rPr lang="el-GR" altLang="zh-CN" i="1">
                              <a:solidFill>
                                <a:prstClr val="black"/>
                              </a:solidFill>
                              <a:latin typeface="Cambria Math" panose="02040503050406030204" pitchFamily="18" charset="0"/>
                              <a:ea typeface="Cambria Math" panose="02040503050406030204" pitchFamily="18" charset="0"/>
                              <a:cs typeface="+mn-ea"/>
                              <a:sym typeface="+mn-lt"/>
                            </a:rPr>
                            <m:t>Δ</m:t>
                          </m:r>
                        </m:num>
                        <m:den>
                          <m:r>
                            <a:rPr lang="en-US" altLang="zh-CN" i="1">
                              <a:solidFill>
                                <a:prstClr val="black"/>
                              </a:solidFill>
                              <a:latin typeface="Cambria Math" panose="02040503050406030204" pitchFamily="18" charset="0"/>
                              <a:cs typeface="+mn-ea"/>
                              <a:sym typeface="+mn-lt"/>
                            </a:rPr>
                            <m:t>𝜕</m:t>
                          </m:r>
                          <m:r>
                            <a:rPr lang="en-US" altLang="zh-CN" i="1">
                              <a:solidFill>
                                <a:prstClr val="black"/>
                              </a:solidFill>
                              <a:latin typeface="Cambria Math" panose="02040503050406030204" pitchFamily="18" charset="0"/>
                              <a:cs typeface="+mn-ea"/>
                              <a:sym typeface="+mn-lt"/>
                            </a:rPr>
                            <m:t>𝑆</m:t>
                          </m:r>
                        </m:den>
                      </m:f>
                      <m:r>
                        <a:rPr lang="en-US" altLang="zh-CN" i="1">
                          <a:solidFill>
                            <a:prstClr val="black"/>
                          </a:solidFill>
                          <a:latin typeface="Cambria Math" panose="02040503050406030204" pitchFamily="18" charset="0"/>
                          <a:cs typeface="+mn-ea"/>
                          <a:sym typeface="+mn-lt"/>
                        </a:rPr>
                        <m:t>=</m:t>
                      </m:r>
                      <m:f>
                        <m:fPr>
                          <m:ctrlPr>
                            <a:rPr lang="en-US" altLang="zh-CN" i="1">
                              <a:solidFill>
                                <a:prstClr val="black"/>
                              </a:solidFill>
                              <a:latin typeface="Cambria Math" panose="02040503050406030204" pitchFamily="18" charset="0"/>
                              <a:cs typeface="+mn-ea"/>
                              <a:sym typeface="+mn-lt"/>
                            </a:rPr>
                          </m:ctrlPr>
                        </m:fPr>
                        <m:num>
                          <m:sSup>
                            <m:sSupPr>
                              <m:ctrlPr>
                                <a:rPr lang="en-US" altLang="zh-CN" i="1">
                                  <a:solidFill>
                                    <a:prstClr val="black"/>
                                  </a:solidFill>
                                  <a:latin typeface="Cambria Math" panose="02040503050406030204" pitchFamily="18" charset="0"/>
                                  <a:cs typeface="+mn-ea"/>
                                  <a:sym typeface="+mn-lt"/>
                                </a:rPr>
                              </m:ctrlPr>
                            </m:sSupPr>
                            <m:e>
                              <m:r>
                                <a:rPr lang="en-US" altLang="zh-CN" i="1">
                                  <a:solidFill>
                                    <a:prstClr val="black"/>
                                  </a:solidFill>
                                  <a:latin typeface="Cambria Math" panose="02040503050406030204" pitchFamily="18" charset="0"/>
                                  <a:cs typeface="+mn-ea"/>
                                  <a:sym typeface="+mn-lt"/>
                                </a:rPr>
                                <m:t>𝑁</m:t>
                              </m:r>
                            </m:e>
                            <m:sup>
                              <m:r>
                                <a:rPr lang="en-US" altLang="zh-CN" i="1">
                                  <a:solidFill>
                                    <a:prstClr val="black"/>
                                  </a:solidFill>
                                  <a:latin typeface="Cambria Math" panose="02040503050406030204" pitchFamily="18" charset="0"/>
                                  <a:cs typeface="+mn-ea"/>
                                  <a:sym typeface="+mn-lt"/>
                                </a:rPr>
                                <m:t>′</m:t>
                              </m:r>
                            </m:sup>
                          </m:sSup>
                          <m:d>
                            <m:dPr>
                              <m:ctrlPr>
                                <a:rPr lang="en-US" altLang="zh-CN" i="1">
                                  <a:solidFill>
                                    <a:prstClr val="black"/>
                                  </a:solidFill>
                                  <a:latin typeface="Cambria Math" panose="02040503050406030204" pitchFamily="18" charset="0"/>
                                  <a:cs typeface="+mn-ea"/>
                                  <a:sym typeface="+mn-lt"/>
                                </a:rPr>
                              </m:ctrlPr>
                            </m:dPr>
                            <m:e>
                              <m:sSub>
                                <m:sSubPr>
                                  <m:ctrlPr>
                                    <a:rPr lang="en-US" altLang="zh-CN" i="1">
                                      <a:solidFill>
                                        <a:prstClr val="black"/>
                                      </a:solidFill>
                                      <a:latin typeface="Cambria Math" panose="02040503050406030204" pitchFamily="18" charset="0"/>
                                      <a:cs typeface="+mn-ea"/>
                                      <a:sym typeface="+mn-lt"/>
                                    </a:rPr>
                                  </m:ctrlPr>
                                </m:sSubPr>
                                <m:e>
                                  <m:r>
                                    <a:rPr lang="en-US" altLang="zh-CN" i="1">
                                      <a:solidFill>
                                        <a:prstClr val="black"/>
                                      </a:solidFill>
                                      <a:latin typeface="Cambria Math" panose="02040503050406030204" pitchFamily="18" charset="0"/>
                                      <a:cs typeface="+mn-ea"/>
                                      <a:sym typeface="+mn-lt"/>
                                    </a:rPr>
                                    <m:t>𝑑</m:t>
                                  </m:r>
                                </m:e>
                                <m:sub>
                                  <m:r>
                                    <a:rPr lang="en-US" altLang="zh-CN" i="1">
                                      <a:solidFill>
                                        <a:prstClr val="black"/>
                                      </a:solidFill>
                                      <a:latin typeface="Cambria Math" panose="02040503050406030204" pitchFamily="18" charset="0"/>
                                      <a:cs typeface="+mn-ea"/>
                                      <a:sym typeface="+mn-lt"/>
                                    </a:rPr>
                                    <m:t>1</m:t>
                                  </m:r>
                                </m:sub>
                              </m:sSub>
                            </m:e>
                          </m:d>
                        </m:num>
                        <m:den>
                          <m:r>
                            <a:rPr lang="en-US" altLang="zh-CN" i="1">
                              <a:solidFill>
                                <a:prstClr val="black"/>
                              </a:solidFill>
                              <a:latin typeface="Cambria Math" panose="02040503050406030204" pitchFamily="18" charset="0"/>
                              <a:cs typeface="+mn-ea"/>
                              <a:sym typeface="+mn-lt"/>
                            </a:rPr>
                            <m:t>𝑆</m:t>
                          </m:r>
                          <m:r>
                            <a:rPr lang="zh-CN" altLang="en-US" i="1">
                              <a:solidFill>
                                <a:prstClr val="black"/>
                              </a:solidFill>
                              <a:latin typeface="Cambria Math" panose="02040503050406030204" pitchFamily="18" charset="0"/>
                              <a:cs typeface="+mn-ea"/>
                              <a:sym typeface="+mn-lt"/>
                            </a:rPr>
                            <m:t>𝜎</m:t>
                          </m:r>
                          <m:rad>
                            <m:radPr>
                              <m:degHide m:val="on"/>
                              <m:ctrlPr>
                                <a:rPr lang="zh-CN" altLang="en-US" i="1">
                                  <a:solidFill>
                                    <a:prstClr val="black"/>
                                  </a:solidFill>
                                  <a:latin typeface="Cambria Math" panose="02040503050406030204" pitchFamily="18" charset="0"/>
                                  <a:cs typeface="+mn-ea"/>
                                  <a:sym typeface="+mn-lt"/>
                                </a:rPr>
                              </m:ctrlPr>
                            </m:radPr>
                            <m:deg/>
                            <m:e>
                              <m:r>
                                <a:rPr lang="en-US" altLang="zh-CN" i="1">
                                  <a:solidFill>
                                    <a:prstClr val="black"/>
                                  </a:solidFill>
                                  <a:latin typeface="Cambria Math" panose="02040503050406030204" pitchFamily="18" charset="0"/>
                                  <a:cs typeface="+mn-ea"/>
                                  <a:sym typeface="+mn-lt"/>
                                </a:rPr>
                                <m:t>𝑇</m:t>
                              </m:r>
                            </m:e>
                          </m:rad>
                        </m:den>
                      </m:f>
                      <m:r>
                        <a:rPr lang="en-US" altLang="zh-CN" b="0" i="0" smtClean="0">
                          <a:solidFill>
                            <a:prstClr val="black"/>
                          </a:solidFill>
                          <a:latin typeface="Cambria Math" panose="02040503050406030204" pitchFamily="18" charset="0"/>
                          <a:cs typeface="+mn-ea"/>
                          <a:sym typeface="+mn-lt"/>
                        </a:rPr>
                        <m:t>&gt;0</m:t>
                      </m:r>
                    </m:oMath>
                  </m:oMathPara>
                </a14:m>
                <a:endParaRPr lang="zh-CN" altLang="en-US" sz="16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375920" y="1345150"/>
                <a:ext cx="5267234" cy="1365823"/>
              </a:xfrm>
              <a:prstGeom prst="rect">
                <a:avLst/>
              </a:prstGeom>
              <a:blipFill rotWithShape="1">
                <a:blip r:embed="rId5"/>
                <a:stretch>
                  <a:fillRect l="-181" t="-713" r="-171" b="-686"/>
                </a:stretch>
              </a:blipFill>
              <a:ln w="19050">
                <a:solidFill>
                  <a:srgbClr val="972022"/>
                </a:solidFill>
                <a:prstDash val="sysDash"/>
              </a:ln>
            </p:spPr>
            <p:txBody>
              <a:bodyPr/>
              <a:lstStyle/>
              <a:p>
                <a:r>
                  <a:rPr lang="zh-CN" altLang="en-US">
                    <a:noFill/>
                  </a:rPr>
                  <a:t> </a:t>
                </a:r>
              </a:p>
            </p:txBody>
          </p:sp>
        </mc:Fallback>
      </mc:AlternateContent>
      <p:sp>
        <p:nvSpPr>
          <p:cNvPr id="17" name="文本框 16"/>
          <p:cNvSpPr txBox="1"/>
          <p:nvPr/>
        </p:nvSpPr>
        <p:spPr>
          <a:xfrm>
            <a:off x="375920" y="975818"/>
            <a:ext cx="1396319"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u="none" strike="noStrike" kern="1200" cap="none" spc="0" normalizeH="0" baseline="0" noProof="0" dirty="0">
                <a:ln>
                  <a:noFill/>
                </a:ln>
                <a:solidFill>
                  <a:prstClr val="white"/>
                </a:solidFill>
                <a:effectLst/>
                <a:uLnTx/>
                <a:uFillTx/>
                <a:cs typeface="+mn-ea"/>
                <a:sym typeface="+mn-lt"/>
              </a:rPr>
              <a:t>定义</a:t>
            </a:r>
          </a:p>
        </p:txBody>
      </p:sp>
      <p:pic>
        <p:nvPicPr>
          <p:cNvPr id="5" name="图片 4"/>
          <p:cNvPicPr>
            <a:picLocks noChangeAspect="1"/>
          </p:cNvPicPr>
          <p:nvPr/>
        </p:nvPicPr>
        <p:blipFill>
          <a:blip r:embed="rId6"/>
          <a:stretch>
            <a:fillRect/>
          </a:stretch>
        </p:blipFill>
        <p:spPr>
          <a:xfrm>
            <a:off x="6312082" y="1327403"/>
            <a:ext cx="5476870" cy="2371802"/>
          </a:xfrm>
          <a:prstGeom prst="rect">
            <a:avLst/>
          </a:prstGeom>
        </p:spPr>
      </p:pic>
      <p:sp>
        <p:nvSpPr>
          <p:cNvPr id="20" name="文本框 19"/>
          <p:cNvSpPr txBox="1"/>
          <p:nvPr/>
        </p:nvSpPr>
        <p:spPr>
          <a:xfrm>
            <a:off x="6321509" y="4145807"/>
            <a:ext cx="5476870" cy="1866024"/>
          </a:xfrm>
          <a:prstGeom prst="rect">
            <a:avLst/>
          </a:prstGeom>
          <a:noFill/>
          <a:ln w="19050">
            <a:solidFill>
              <a:srgbClr val="972022"/>
            </a:solidFill>
            <a:prstDash val="sysDash"/>
          </a:ln>
        </p:spPr>
        <p:txBody>
          <a:bodyPr wrap="square" rtlCol="0">
            <a:spAutoFit/>
          </a:bodyPr>
          <a:lstStyle/>
          <a:p>
            <a:pPr marL="0" marR="0" lvl="0" indent="0" algn="l" defTabSz="914400" rtl="0" eaLnBrk="1" fontAlgn="auto" latinLnBrk="0" hangingPunct="1">
              <a:lnSpc>
                <a:spcPct val="130000"/>
              </a:lnSpc>
              <a:spcBef>
                <a:spcPts val="0"/>
              </a:spcBef>
              <a:spcAft>
                <a:spcPts val="50"/>
              </a:spcAft>
              <a:buClrTx/>
              <a:buSzTx/>
              <a:buFontTx/>
              <a:buNone/>
              <a:defRPr/>
            </a:pPr>
            <a:r>
              <a:rPr kumimoji="0" lang="en-US" altLang="zh-CN" sz="16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Remark:</a:t>
            </a:r>
          </a:p>
          <a:p>
            <a:pPr marL="285750" marR="0" lvl="0" indent="-285750" algn="l" defTabSz="914400" rtl="0" eaLnBrk="1" fontAlgn="auto" latinLnBrk="0" hangingPunct="1">
              <a:lnSpc>
                <a:spcPct val="130000"/>
              </a:lnSpc>
              <a:spcBef>
                <a:spcPts val="300"/>
              </a:spcBef>
              <a:spcAft>
                <a:spcPts val="300"/>
              </a:spcAft>
              <a:buClrTx/>
              <a:buSzTx/>
              <a:buFont typeface="Wingdings" panose="05000000000000000000" pitchFamily="2" charset="2"/>
              <a:buChar char="ü"/>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当价格发生较大变化时，对对冲头寸的二阶调整项。</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300"/>
              </a:spcBef>
              <a:spcAft>
                <a:spcPts val="300"/>
              </a:spcAft>
              <a:buClrTx/>
              <a:buSzTx/>
              <a:buFont typeface="Wingdings" panose="05000000000000000000" pitchFamily="2" charset="2"/>
              <a:buChar char="ü"/>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期限较短的平值期权</a:t>
            </a:r>
            <a:r>
              <a:rPr kumimoji="0" lang="en-US" altLang="zh-CN" sz="16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Gamma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最大，此时标的价格变动对期权影响剧烈，需要更频繁地调整对冲头寸。</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300"/>
              </a:spcBef>
              <a:spcAft>
                <a:spcPts val="300"/>
              </a:spcAft>
              <a:buClrTx/>
              <a:buSzTx/>
              <a:buFont typeface="Wingdings" panose="05000000000000000000" pitchFamily="2" charset="2"/>
              <a:buChar char="ü"/>
              <a:defRPr/>
            </a:pPr>
            <a:r>
              <a:rPr lang="en-US" altLang="zh-CN" sz="1600" i="1" dirty="0">
                <a:solidFill>
                  <a:prstClr val="black"/>
                </a:solidFill>
                <a:latin typeface="Times New Roman" panose="02020603050405020304"/>
                <a:ea typeface="微软雅黑" panose="020B0503020204020204" pitchFamily="34" charset="-122"/>
                <a:cs typeface="+mn-ea"/>
                <a:sym typeface="+mn-lt"/>
              </a:rPr>
              <a:t>Gamma</a:t>
            </a:r>
            <a:r>
              <a:rPr lang="en-US" altLang="zh-CN" sz="1600" dirty="0">
                <a:solidFill>
                  <a:prstClr val="black"/>
                </a:solidFill>
                <a:latin typeface="Times New Roman" panose="02020603050405020304"/>
                <a:ea typeface="微软雅黑" panose="020B0503020204020204" pitchFamily="34" charset="-122"/>
                <a:cs typeface="+mn-ea"/>
                <a:sym typeface="+mn-lt"/>
              </a:rPr>
              <a:t>&gt;0</a:t>
            </a:r>
            <a:r>
              <a:rPr lang="zh-CN" altLang="en-US" sz="1600" dirty="0">
                <a:solidFill>
                  <a:prstClr val="black"/>
                </a:solidFill>
                <a:latin typeface="Times New Roman" panose="02020603050405020304"/>
                <a:ea typeface="微软雅黑" panose="020B0503020204020204" pitchFamily="34" charset="-122"/>
                <a:cs typeface="+mn-ea"/>
                <a:sym typeface="+mn-lt"/>
              </a:rPr>
              <a:t>是否意味着</a:t>
            </a:r>
            <a:r>
              <a:rPr lang="en-US" altLang="zh-CN" sz="1600" i="1" dirty="0">
                <a:solidFill>
                  <a:prstClr val="black"/>
                </a:solidFill>
                <a:latin typeface="Times New Roman" panose="02020603050405020304"/>
                <a:ea typeface="微软雅黑" panose="020B0503020204020204" pitchFamily="34" charset="-122"/>
                <a:cs typeface="+mn-ea"/>
                <a:sym typeface="+mn-lt"/>
              </a:rPr>
              <a:t>Delta</a:t>
            </a:r>
            <a:r>
              <a:rPr lang="zh-CN" altLang="en-US" sz="1600" dirty="0">
                <a:solidFill>
                  <a:prstClr val="black"/>
                </a:solidFill>
                <a:latin typeface="Times New Roman" panose="02020603050405020304"/>
                <a:ea typeface="微软雅黑" panose="020B0503020204020204" pitchFamily="34" charset="-122"/>
                <a:cs typeface="+mn-ea"/>
                <a:sym typeface="+mn-lt"/>
              </a:rPr>
              <a:t>中性组合始终能获取收益呢？</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3664" y="-147078"/>
            <a:ext cx="10515600" cy="1325563"/>
          </a:xfrm>
        </p:spPr>
        <p:txBody>
          <a:bodyPr>
            <a:normAutofit/>
          </a:bodyPr>
          <a:lstStyle/>
          <a:p>
            <a:pPr>
              <a:lnSpc>
                <a:spcPct val="100000"/>
              </a:lnSpc>
              <a:spcAft>
                <a:spcPts val="50"/>
              </a:spcAft>
            </a:pPr>
            <a:r>
              <a:rPr lang="en-US" altLang="zh-CN" i="1" dirty="0">
                <a:latin typeface="+mn-lt"/>
                <a:ea typeface="+mn-ea"/>
                <a:cs typeface="+mn-ea"/>
                <a:sym typeface="+mn-lt"/>
              </a:rPr>
              <a:t>Gamma Scalping Strategy Ⅰ</a:t>
            </a:r>
            <a:endParaRPr lang="zh-CN" altLang="en-US" i="1" dirty="0">
              <a:latin typeface="+mn-lt"/>
              <a:ea typeface="+mn-ea"/>
              <a:cs typeface="+mn-ea"/>
              <a:sym typeface="+mn-lt"/>
            </a:endParaRPr>
          </a:p>
        </p:txBody>
      </p:sp>
      <p:sp>
        <p:nvSpPr>
          <p:cNvPr id="2" name="灯片编号占位符 1"/>
          <p:cNvSpPr>
            <a:spLocks noGrp="1"/>
          </p:cNvSpPr>
          <p:nvPr>
            <p:ph type="sldNum" sz="quarter" idx="12"/>
          </p:nvPr>
        </p:nvSpPr>
        <p:spPr/>
        <p:txBody>
          <a:bodyPr/>
          <a:lstStyle/>
          <a:p>
            <a:fld id="{1EA6C56D-0CE0-47FB-86BA-7B1B4E55B176}" type="slidenum">
              <a:rPr lang="zh-CN" altLang="en-US" smtClean="0"/>
              <a:t>53</a:t>
            </a:fld>
            <a:endParaRPr lang="zh-CN" altLang="en-US" dirty="0"/>
          </a:p>
        </p:txBody>
      </p:sp>
      <p:sp>
        <p:nvSpPr>
          <p:cNvPr id="16" name="文本框 15"/>
          <p:cNvSpPr txBox="1"/>
          <p:nvPr/>
        </p:nvSpPr>
        <p:spPr>
          <a:xfrm>
            <a:off x="375918" y="1345150"/>
            <a:ext cx="6298259" cy="4938660"/>
          </a:xfrm>
          <a:prstGeom prst="rect">
            <a:avLst/>
          </a:prstGeom>
          <a:noFill/>
          <a:ln w="19050">
            <a:solidFill>
              <a:srgbClr val="972022"/>
            </a:solidFill>
            <a:prstDash val="sysDash"/>
          </a:ln>
        </p:spPr>
        <p:txBody>
          <a:bodyPr wrap="square" rtlCol="0">
            <a:spAutoFit/>
          </a:bodyPr>
          <a:lstStyle/>
          <a:p>
            <a:pPr marL="285750" indent="-285750">
              <a:lnSpc>
                <a:spcPct val="130000"/>
              </a:lnSpc>
              <a:spcAft>
                <a:spcPts val="50"/>
              </a:spcAft>
              <a:buFont typeface="Arial" panose="020B0604020202020204" pitchFamily="34" charset="0"/>
              <a:buChar char="•"/>
              <a:defRPr/>
            </a:pPr>
            <a:r>
              <a:rPr lang="en-US" altLang="zh-CN" sz="1600" i="1" dirty="0"/>
              <a:t>At T0,  we long a hundred of calls and puts of the same underlying stock, whose price is exactly equal to the strike price of these two options, for example 100.</a:t>
            </a:r>
          </a:p>
          <a:p>
            <a:pPr marL="285750" indent="-285750">
              <a:lnSpc>
                <a:spcPct val="130000"/>
              </a:lnSpc>
              <a:spcAft>
                <a:spcPts val="50"/>
              </a:spcAft>
              <a:buFont typeface="Arial" panose="020B0604020202020204" pitchFamily="34" charset="0"/>
              <a:buChar char="•"/>
              <a:defRPr/>
            </a:pPr>
            <a:r>
              <a:rPr lang="en-US" altLang="zh-CN" sz="1600" i="1" dirty="0"/>
              <a:t>Suppose the Delta of call is 0.5 and of put is -0.5, the price of these two At-The-Money options is both 10.</a:t>
            </a:r>
          </a:p>
          <a:p>
            <a:pPr marL="285750" indent="-285750">
              <a:lnSpc>
                <a:spcPct val="130000"/>
              </a:lnSpc>
              <a:spcAft>
                <a:spcPts val="50"/>
              </a:spcAft>
              <a:buFont typeface="Arial" panose="020B0604020202020204" pitchFamily="34" charset="0"/>
              <a:buChar char="•"/>
              <a:defRPr/>
            </a:pPr>
            <a:endParaRPr lang="en-US" altLang="zh-CN" sz="1600" i="1" dirty="0"/>
          </a:p>
          <a:p>
            <a:pPr marL="285750" indent="-285750">
              <a:lnSpc>
                <a:spcPct val="130000"/>
              </a:lnSpc>
              <a:spcAft>
                <a:spcPts val="50"/>
              </a:spcAft>
              <a:buFont typeface="Arial" panose="020B0604020202020204" pitchFamily="34" charset="0"/>
              <a:buChar char="•"/>
              <a:defRPr/>
            </a:pPr>
            <a:r>
              <a:rPr lang="en-US" altLang="zh-CN" sz="1600" i="1" dirty="0"/>
              <a:t>At T1, the price of underlying stock rise to 105. For the call, the Delta will increase to 0.6 since it becomes In-The-Money while the Delta of the put will increase to -0.4. </a:t>
            </a:r>
          </a:p>
          <a:p>
            <a:pPr marL="285750" indent="-285750">
              <a:lnSpc>
                <a:spcPct val="130000"/>
              </a:lnSpc>
              <a:spcAft>
                <a:spcPts val="50"/>
              </a:spcAft>
              <a:buFont typeface="Arial" panose="020B0604020202020204" pitchFamily="34" charset="0"/>
              <a:buChar char="•"/>
              <a:defRPr/>
            </a:pPr>
            <a:r>
              <a:rPr lang="en-US" altLang="zh-CN" sz="1600" i="1" dirty="0"/>
              <a:t>The results is that the price of call increases to 13 and the price of put decreases to 8.</a:t>
            </a:r>
          </a:p>
          <a:p>
            <a:pPr marL="285750" indent="-285750">
              <a:lnSpc>
                <a:spcPct val="130000"/>
              </a:lnSpc>
              <a:spcAft>
                <a:spcPts val="50"/>
              </a:spcAft>
              <a:buFont typeface="Arial" panose="020B0604020202020204" pitchFamily="34" charset="0"/>
              <a:buChar char="•"/>
              <a:defRPr/>
            </a:pPr>
            <a:r>
              <a:rPr lang="en-US" altLang="zh-CN" sz="1600" i="1" dirty="0"/>
              <a:t>100*(13+8)=2100&gt;2000=100*(10+10), we earn one hundred dollar in such a price change.</a:t>
            </a:r>
          </a:p>
          <a:p>
            <a:pPr marL="285750" indent="-285750">
              <a:lnSpc>
                <a:spcPct val="130000"/>
              </a:lnSpc>
              <a:spcAft>
                <a:spcPts val="50"/>
              </a:spcAft>
              <a:buFont typeface="Arial" panose="020B0604020202020204" pitchFamily="34" charset="0"/>
              <a:buChar char="•"/>
              <a:defRPr/>
            </a:pPr>
            <a:r>
              <a:rPr lang="en-US" altLang="zh-CN" sz="1600" i="1" dirty="0"/>
              <a:t>However, at that time, the delta is not neutral since the price change, we need to rebalance the position, for instance, sell twenty calls.</a:t>
            </a:r>
          </a:p>
        </p:txBody>
      </p:sp>
      <p:sp>
        <p:nvSpPr>
          <p:cNvPr id="17" name="文本框 16"/>
          <p:cNvSpPr txBox="1"/>
          <p:nvPr/>
        </p:nvSpPr>
        <p:spPr>
          <a:xfrm>
            <a:off x="375920" y="975818"/>
            <a:ext cx="1396319"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u="none" strike="noStrike" kern="1200" cap="none" spc="0" normalizeH="0" baseline="0" noProof="0" dirty="0">
                <a:ln>
                  <a:noFill/>
                </a:ln>
                <a:solidFill>
                  <a:prstClr val="white"/>
                </a:solidFill>
                <a:effectLst/>
                <a:uLnTx/>
                <a:uFillTx/>
                <a:cs typeface="+mn-ea"/>
                <a:sym typeface="+mn-lt"/>
              </a:rPr>
              <a:t>策略案例</a:t>
            </a:r>
          </a:p>
        </p:txBody>
      </p:sp>
      <p:sp>
        <p:nvSpPr>
          <p:cNvPr id="20" name="文本框 19"/>
          <p:cNvSpPr txBox="1"/>
          <p:nvPr/>
        </p:nvSpPr>
        <p:spPr>
          <a:xfrm>
            <a:off x="7098829" y="4906800"/>
            <a:ext cx="4986335" cy="1379865"/>
          </a:xfrm>
          <a:prstGeom prst="rect">
            <a:avLst/>
          </a:prstGeom>
          <a:noFill/>
          <a:ln w="19050">
            <a:solidFill>
              <a:srgbClr val="972022"/>
            </a:solidFill>
            <a:prstDash val="sysDash"/>
          </a:ln>
        </p:spPr>
        <p:txBody>
          <a:bodyPr wrap="square" rtlCol="0">
            <a:spAutoFit/>
          </a:bodyPr>
          <a:lstStyle/>
          <a:p>
            <a:pPr marR="0" lvl="0" algn="l" defTabSz="914400" rtl="0" eaLnBrk="1" fontAlgn="auto" latinLnBrk="0" hangingPunct="1">
              <a:lnSpc>
                <a:spcPct val="130000"/>
              </a:lnSpc>
              <a:spcBef>
                <a:spcPts val="0"/>
              </a:spcBef>
              <a:spcAft>
                <a:spcPts val="50"/>
              </a:spcAft>
              <a:buClrTx/>
              <a:buSzTx/>
              <a:defRPr/>
            </a:pPr>
            <a:r>
              <a:rPr lang="en-US" altLang="zh-CN" sz="1600" dirty="0">
                <a:sym typeface="+mn-lt"/>
              </a:rPr>
              <a:t>Remarks</a:t>
            </a:r>
            <a:r>
              <a:rPr lang="zh-CN" altLang="en-US" sz="1600" dirty="0">
                <a:sym typeface="+mn-lt"/>
              </a:rPr>
              <a:t>：</a:t>
            </a:r>
            <a:endParaRPr lang="en-US" altLang="zh-CN" sz="1600" dirty="0">
              <a:sym typeface="+mn-lt"/>
            </a:endParaRPr>
          </a:p>
          <a:p>
            <a:pPr marL="285750" marR="0" lvl="0" indent="-285750" algn="l" defTabSz="914400" rtl="0" eaLnBrk="1" fontAlgn="auto" latinLnBrk="0" hangingPunct="1">
              <a:lnSpc>
                <a:spcPct val="130000"/>
              </a:lnSpc>
              <a:spcBef>
                <a:spcPts val="0"/>
              </a:spcBef>
              <a:spcAft>
                <a:spcPts val="50"/>
              </a:spcAft>
              <a:buClrTx/>
              <a:buSzTx/>
              <a:buFont typeface="Arial" panose="020B0604020202020204" pitchFamily="34" charset="0"/>
              <a:buChar char="•"/>
              <a:defRPr/>
            </a:pPr>
            <a:r>
              <a:rPr lang="zh-CN" altLang="en-US" sz="1600" dirty="0">
                <a:sym typeface="+mn-lt"/>
              </a:rPr>
              <a:t>可以通过</a:t>
            </a:r>
            <a:r>
              <a:rPr lang="en-US" altLang="zh-CN" sz="1600" dirty="0">
                <a:sym typeface="+mn-lt"/>
              </a:rPr>
              <a:t>call</a:t>
            </a:r>
            <a:r>
              <a:rPr lang="zh-CN" altLang="en-US" sz="1600" dirty="0">
                <a:sym typeface="+mn-lt"/>
              </a:rPr>
              <a:t>与标的股票等不同组合实现</a:t>
            </a:r>
            <a:endParaRPr lang="en-US" altLang="zh-CN" sz="1600" dirty="0">
              <a:sym typeface="+mn-lt"/>
            </a:endParaRPr>
          </a:p>
          <a:p>
            <a:pPr marL="285750" indent="-285750">
              <a:lnSpc>
                <a:spcPct val="130000"/>
              </a:lnSpc>
              <a:spcAft>
                <a:spcPts val="50"/>
              </a:spcAft>
              <a:buFont typeface="Arial" panose="020B0604020202020204" pitchFamily="34" charset="0"/>
              <a:buChar char="•"/>
              <a:defRPr/>
            </a:pPr>
            <a:r>
              <a:rPr lang="zh-CN" altLang="en-US" sz="1600" dirty="0">
                <a:sym typeface="+mn-lt"/>
              </a:rPr>
              <a:t>该策略的亏损点在哪里？</a:t>
            </a:r>
            <a:endParaRPr lang="en-US" altLang="zh-CN" sz="1600" dirty="0">
              <a:sym typeface="+mn-lt"/>
            </a:endParaRPr>
          </a:p>
          <a:p>
            <a:pPr marL="285750" indent="-285750">
              <a:lnSpc>
                <a:spcPct val="130000"/>
              </a:lnSpc>
              <a:spcAft>
                <a:spcPts val="50"/>
              </a:spcAft>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策略本质通过做多</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Gamma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收益，支付成本是</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Theta</a:t>
            </a:r>
          </a:p>
        </p:txBody>
      </p:sp>
      <p:pic>
        <p:nvPicPr>
          <p:cNvPr id="21" name="图片 20"/>
          <p:cNvPicPr>
            <a:picLocks noChangeAspect="1"/>
          </p:cNvPicPr>
          <p:nvPr/>
        </p:nvPicPr>
        <p:blipFill>
          <a:blip r:embed="rId3"/>
          <a:stretch>
            <a:fillRect/>
          </a:stretch>
        </p:blipFill>
        <p:spPr>
          <a:xfrm>
            <a:off x="7353352" y="515703"/>
            <a:ext cx="4292882" cy="36093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3" end="3"/>
                                            </p:txEl>
                                          </p:spTgt>
                                        </p:tgtEl>
                                        <p:attrNameLst>
                                          <p:attrName>style.visibility</p:attrName>
                                        </p:attrNameLst>
                                      </p:cBhvr>
                                      <p:to>
                                        <p:strVal val="visible"/>
                                      </p:to>
                                    </p:set>
                                    <p:animEffect transition="in" filter="fade">
                                      <p:cBhvr>
                                        <p:cTn id="7" dur="75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3664" y="-147078"/>
            <a:ext cx="10515600" cy="1325563"/>
          </a:xfrm>
        </p:spPr>
        <p:txBody>
          <a:bodyPr>
            <a:normAutofit/>
          </a:bodyPr>
          <a:lstStyle/>
          <a:p>
            <a:pPr>
              <a:lnSpc>
                <a:spcPct val="100000"/>
              </a:lnSpc>
              <a:spcAft>
                <a:spcPts val="50"/>
              </a:spcAft>
            </a:pPr>
            <a:r>
              <a:rPr lang="en-US" altLang="zh-CN" i="1" dirty="0">
                <a:latin typeface="+mn-lt"/>
                <a:ea typeface="+mn-ea"/>
                <a:cs typeface="+mn-ea"/>
                <a:sym typeface="+mn-lt"/>
              </a:rPr>
              <a:t>Gamma Scalping Strategy Ⅱ</a:t>
            </a:r>
            <a:endParaRPr lang="zh-CN" altLang="en-US" i="1" dirty="0">
              <a:latin typeface="+mn-lt"/>
              <a:ea typeface="+mn-ea"/>
              <a:cs typeface="+mn-ea"/>
              <a:sym typeface="+mn-lt"/>
            </a:endParaRPr>
          </a:p>
        </p:txBody>
      </p:sp>
      <p:sp>
        <p:nvSpPr>
          <p:cNvPr id="2" name="灯片编号占位符 1"/>
          <p:cNvSpPr>
            <a:spLocks noGrp="1"/>
          </p:cNvSpPr>
          <p:nvPr>
            <p:ph type="sldNum" sz="quarter" idx="12"/>
          </p:nvPr>
        </p:nvSpPr>
        <p:spPr/>
        <p:txBody>
          <a:bodyPr/>
          <a:lstStyle/>
          <a:p>
            <a:fld id="{1EA6C56D-0CE0-47FB-86BA-7B1B4E55B176}" type="slidenum">
              <a:rPr lang="zh-CN" altLang="en-US" smtClean="0"/>
              <a:t>54</a:t>
            </a:fld>
            <a:endParaRPr lang="zh-CN" altLang="en-US" dirty="0"/>
          </a:p>
        </p:txBody>
      </p:sp>
      <mc:AlternateContent xmlns:mc="http://schemas.openxmlformats.org/markup-compatibility/2006" xmlns:a14="http://schemas.microsoft.com/office/drawing/2010/main">
        <mc:Choice Requires="a14">
          <p:sp>
            <p:nvSpPr>
              <p:cNvPr id="16" name="文本框 15"/>
              <p:cNvSpPr txBox="1"/>
              <p:nvPr/>
            </p:nvSpPr>
            <p:spPr>
              <a:xfrm>
                <a:off x="375919" y="1345150"/>
                <a:ext cx="4969079" cy="5215082"/>
              </a:xfrm>
              <a:prstGeom prst="rect">
                <a:avLst/>
              </a:prstGeom>
              <a:noFill/>
              <a:ln w="19050">
                <a:solidFill>
                  <a:srgbClr val="972022"/>
                </a:solidFill>
                <a:prstDash val="sysDash"/>
              </a:ln>
            </p:spPr>
            <p:txBody>
              <a:bodyPr wrap="square" rtlCol="0">
                <a:spAutoFit/>
              </a:bodyPr>
              <a:lstStyle/>
              <a:p>
                <a:pPr>
                  <a:lnSpc>
                    <a:spcPct val="130000"/>
                  </a:lnSpc>
                  <a:defRPr/>
                </a:pPr>
                <a14:m>
                  <m:oMathPara xmlns:m="http://schemas.openxmlformats.org/officeDocument/2006/math">
                    <m:oMathParaPr>
                      <m:jc m:val="centerGroup"/>
                    </m:oMathParaPr>
                    <m:oMath xmlns:m="http://schemas.openxmlformats.org/officeDocument/2006/math">
                      <m:r>
                        <a:rPr lang="en-US" altLang="zh-CN" sz="1600" i="1" kern="100" smtClean="0">
                          <a:effectLst/>
                          <a:latin typeface="Cambria Math" panose="02040503050406030204" pitchFamily="18" charset="0"/>
                          <a:ea typeface="华文楷体" panose="02010600040101010101" pitchFamily="2" charset="-122"/>
                          <a:cs typeface="Times New Roman" panose="02020603050405020304" pitchFamily="18" charset="0"/>
                        </a:rPr>
                        <m:t>𝑃𝑛𝐿</m:t>
                      </m:r>
                      <m:r>
                        <a:rPr lang="en-US" altLang="zh-CN" sz="1600" i="1" kern="100" smtClean="0">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600" i="1" kern="100" smtClean="0">
                          <a:effectLst/>
                          <a:latin typeface="Cambria Math" panose="02040503050406030204" pitchFamily="18" charset="0"/>
                          <a:ea typeface="华文楷体" panose="02010600040101010101" pitchFamily="2" charset="-122"/>
                          <a:cs typeface="Times New Roman" panose="02020603050405020304" pitchFamily="18" charset="0"/>
                        </a:rPr>
                        <m:t>𝛥</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smtClean="0">
                              <a:effectLst/>
                              <a:latin typeface="Cambria Math" panose="02040503050406030204" pitchFamily="18" charset="0"/>
                              <a:ea typeface="华文楷体" panose="02010600040101010101" pitchFamily="2" charset="-122"/>
                              <a:cs typeface="Times New Roman" panose="02020603050405020304" pitchFamily="18" charset="0"/>
                            </a:rPr>
                            <m:t>𝛥</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𝑆</m:t>
                          </m:r>
                        </m:e>
                      </m:d>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2</m:t>
                          </m:r>
                        </m:den>
                      </m:f>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𝛤</m:t>
                      </m:r>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𝛥</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𝑆</m:t>
                              </m:r>
                            </m:e>
                          </m:d>
                        </m:e>
                        <m:sup>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2</m:t>
                          </m:r>
                        </m:sup>
                      </m:sSup>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𝑣</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𝛥𝜎</m:t>
                          </m:r>
                        </m:e>
                      </m:d>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𝛩</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𝛥</m:t>
                          </m:r>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𝑡</m:t>
                          </m:r>
                        </m:e>
                      </m:d>
                    </m:oMath>
                  </m:oMathPara>
                </a14:m>
                <a:endParaRPr lang="zh-CN" altLang="zh-CN" sz="1600" i="1"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nSpc>
                    <a:spcPct val="130000"/>
                  </a:lnSpc>
                  <a:buFont typeface="Arial" panose="020B0604020202020204" pitchFamily="34" charset="0"/>
                  <a:buChar char="•"/>
                  <a:defRPr/>
                </a:pPr>
                <a14:m>
                  <m:oMath xmlns:m="http://schemas.openxmlformats.org/officeDocument/2006/math">
                    <m:r>
                      <m:rPr>
                        <m:nor/>
                      </m:rPr>
                      <a:rPr lang="en-US" altLang="zh-CN" sz="1600" i="1" dirty="0">
                        <a:latin typeface="Cambria Math" panose="02040503050406030204" pitchFamily="18" charset="0"/>
                      </a:rPr>
                      <m:t>When</m:t>
                    </m:r>
                    <m:r>
                      <m:rPr>
                        <m:nor/>
                      </m:rPr>
                      <a:rPr lang="en-US" altLang="zh-CN" sz="1600" i="1" dirty="0">
                        <a:latin typeface="Cambria Math" panose="02040503050406030204" pitchFamily="18" charset="0"/>
                      </a:rPr>
                      <m:t> </m:t>
                    </m:r>
                    <m:r>
                      <m:rPr>
                        <m:nor/>
                      </m:rPr>
                      <a:rPr lang="en-US" altLang="zh-CN" sz="1600" i="1" dirty="0">
                        <a:latin typeface="Cambria Math" panose="02040503050406030204" pitchFamily="18" charset="0"/>
                      </a:rPr>
                      <m:t>perfect</m:t>
                    </m:r>
                    <m:r>
                      <m:rPr>
                        <m:nor/>
                      </m:rPr>
                      <a:rPr lang="en-US" altLang="zh-CN" sz="1600" i="1" dirty="0">
                        <a:latin typeface="Cambria Math" panose="02040503050406030204" pitchFamily="18" charset="0"/>
                      </a:rPr>
                      <m:t> </m:t>
                    </m:r>
                    <m:r>
                      <m:rPr>
                        <m:nor/>
                      </m:rPr>
                      <a:rPr lang="en-US" altLang="zh-CN" sz="1600" i="1" dirty="0">
                        <a:latin typeface="Cambria Math" panose="02040503050406030204" pitchFamily="18" charset="0"/>
                      </a:rPr>
                      <m:t>hedging</m:t>
                    </m:r>
                    <m:r>
                      <m:rPr>
                        <m:nor/>
                      </m:rPr>
                      <a:rPr lang="zh-CN" altLang="en-US" sz="1600" i="1" dirty="0">
                        <a:latin typeface="Cambria Math" panose="02040503050406030204" pitchFamily="18" charset="0"/>
                      </a:rPr>
                      <m:t>，</m:t>
                    </m:r>
                    <m:r>
                      <a:rPr lang="en-US" altLang="zh-CN" sz="1600" i="1" kern="100" smtClean="0">
                        <a:effectLst/>
                        <a:latin typeface="Cambria Math" panose="02040503050406030204" pitchFamily="18" charset="0"/>
                        <a:ea typeface="华文楷体" panose="02010600040101010101" pitchFamily="2" charset="-122"/>
                        <a:cs typeface="Times New Roman" panose="02020603050405020304" pitchFamily="18" charset="0"/>
                      </a:rPr>
                      <m:t>𝛥</m:t>
                    </m:r>
                    <m:r>
                      <a:rPr lang="en-US" altLang="zh-CN" sz="1600" b="0" i="1" kern="100" smtClean="0">
                        <a:effectLst/>
                        <a:latin typeface="Cambria Math" panose="02040503050406030204" pitchFamily="18" charset="0"/>
                        <a:ea typeface="华文楷体" panose="02010600040101010101" pitchFamily="2" charset="-122"/>
                        <a:cs typeface="Times New Roman" panose="02020603050405020304" pitchFamily="18" charset="0"/>
                      </a:rPr>
                      <m:t>=0</m:t>
                    </m:r>
                  </m:oMath>
                </a14:m>
                <a:endParaRPr lang="en-US" altLang="zh-CN" sz="1600" i="1" dirty="0"/>
              </a:p>
              <a:p>
                <a:pPr marL="342900" lvl="0" indent="-342900">
                  <a:lnSpc>
                    <a:spcPct val="130000"/>
                  </a:lnSpc>
                  <a:buFont typeface="Arial" panose="020B0604020202020204" pitchFamily="34" charset="0"/>
                  <a:buChar char="•"/>
                  <a:defRPr/>
                </a:pPr>
                <a14:m>
                  <m:oMath xmlns:m="http://schemas.openxmlformats.org/officeDocument/2006/math">
                    <m:r>
                      <m:rPr>
                        <m:nor/>
                      </m:rPr>
                      <a:rPr lang="en-US" altLang="zh-CN" sz="1600" i="1" dirty="0">
                        <a:latin typeface="Cambria Math" panose="02040503050406030204" pitchFamily="18" charset="0"/>
                      </a:rPr>
                      <m:t>Under</m:t>
                    </m:r>
                    <m:r>
                      <m:rPr>
                        <m:nor/>
                      </m:rPr>
                      <a:rPr lang="en-US" altLang="zh-CN" sz="1600" i="1" dirty="0" smtClean="0">
                        <a:latin typeface="Cambria Math" panose="02040503050406030204" pitchFamily="18" charset="0"/>
                      </a:rPr>
                      <m:t> </m:t>
                    </m:r>
                    <m:r>
                      <m:rPr>
                        <m:nor/>
                      </m:rPr>
                      <a:rPr lang="en-US" altLang="zh-CN" sz="1600" i="1" dirty="0">
                        <a:latin typeface="Cambria Math" panose="02040503050406030204" pitchFamily="18" charset="0"/>
                      </a:rPr>
                      <m:t>BS</m:t>
                    </m:r>
                    <m:r>
                      <m:rPr>
                        <m:nor/>
                      </m:rPr>
                      <a:rPr lang="en-US" altLang="zh-CN" sz="1600" i="1" dirty="0">
                        <a:latin typeface="Cambria Math" panose="02040503050406030204" pitchFamily="18" charset="0"/>
                      </a:rPr>
                      <m:t> </m:t>
                    </m:r>
                    <m:r>
                      <m:rPr>
                        <m:nor/>
                      </m:rPr>
                      <a:rPr lang="en-US" altLang="zh-CN" sz="1600" i="1" dirty="0">
                        <a:latin typeface="Cambria Math" panose="02040503050406030204" pitchFamily="18" charset="0"/>
                      </a:rPr>
                      <m:t>Framework</m:t>
                    </m:r>
                    <m:r>
                      <m:rPr>
                        <m:nor/>
                      </m:rPr>
                      <a:rPr lang="zh-CN" altLang="en-US" sz="1600" i="1" dirty="0">
                        <a:latin typeface="Cambria Math" panose="02040503050406030204" pitchFamily="18" charset="0"/>
                      </a:rPr>
                      <m:t>，</m:t>
                    </m:r>
                    <m:r>
                      <a:rPr lang="en-US" altLang="zh-CN" sz="1600" i="1" kern="100" smtClean="0">
                        <a:latin typeface="Cambria Math" panose="02040503050406030204" pitchFamily="18" charset="0"/>
                        <a:ea typeface="华文楷体" panose="02010600040101010101" pitchFamily="2" charset="-122"/>
                        <a:cs typeface="Times New Roman" panose="02020603050405020304" pitchFamily="18" charset="0"/>
                      </a:rPr>
                      <m:t>𝛥</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𝜎</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=0</m:t>
                    </m:r>
                  </m:oMath>
                </a14:m>
                <a:endParaRPr lang="en-US" altLang="zh-CN" sz="1600" i="1" dirty="0"/>
              </a:p>
              <a:p>
                <a:pPr lvl="0">
                  <a:lnSpc>
                    <a:spcPct val="130000"/>
                  </a:lnSpc>
                  <a:defRPr/>
                </a:pPr>
                <a14:m>
                  <m:oMathPara xmlns:m="http://schemas.openxmlformats.org/officeDocument/2006/math">
                    <m:oMathParaPr>
                      <m:jc m:val="centerGroup"/>
                    </m:oMathParaPr>
                    <m:oMath xmlns:m="http://schemas.openxmlformats.org/officeDocument/2006/math">
                      <m:r>
                        <a:rPr lang="en-US" altLang="zh-CN" sz="1600" i="1" smtClean="0">
                          <a:effectLst/>
                          <a:latin typeface="Cambria Math" panose="02040503050406030204" pitchFamily="18" charset="0"/>
                          <a:ea typeface="华文楷体" panose="02010600040101010101" pitchFamily="2" charset="-122"/>
                          <a:cs typeface="Times New Roman" panose="02020603050405020304" pitchFamily="18" charset="0"/>
                        </a:rPr>
                        <m:t>𝑃𝑛𝐿</m:t>
                      </m:r>
                      <m:r>
                        <a:rPr lang="en-US" altLang="zh-CN" sz="1600" i="1" smtClean="0">
                          <a:effectLst/>
                          <a:latin typeface="Cambria Math" panose="02040503050406030204" pitchFamily="18" charset="0"/>
                          <a:ea typeface="华文楷体" panose="02010600040101010101" pitchFamily="2" charset="-122"/>
                          <a:cs typeface="Times New Roman" panose="02020603050405020304" pitchFamily="18" charset="0"/>
                        </a:rPr>
                        <m:t>= </m:t>
                      </m:r>
                      <m:f>
                        <m:fPr>
                          <m:ctrlPr>
                            <a:rPr lang="zh-CN" altLang="zh-CN" sz="1600" i="1">
                              <a:effectLst/>
                              <a:latin typeface="Cambria Math" panose="02040503050406030204" pitchFamily="18" charset="0"/>
                              <a:ea typeface="Cambria Math" panose="02040503050406030204" pitchFamily="18" charset="0"/>
                            </a:rPr>
                          </m:ctrlPr>
                        </m:fPr>
                        <m:num>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2</m:t>
                          </m:r>
                        </m:den>
                      </m:f>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𝛤</m:t>
                      </m:r>
                      <m:sSup>
                        <m:sSupPr>
                          <m:ctrlPr>
                            <a:rPr lang="zh-CN" altLang="zh-CN" sz="1600" i="1">
                              <a:effectLst/>
                              <a:latin typeface="Cambria Math" panose="02040503050406030204" pitchFamily="18" charset="0"/>
                              <a:ea typeface="Cambria Math" panose="02040503050406030204" pitchFamily="18" charset="0"/>
                            </a:rPr>
                          </m:ctrlPr>
                        </m:sSupPr>
                        <m:e>
                          <m:d>
                            <m:dPr>
                              <m:ctrlPr>
                                <a:rPr lang="zh-CN" altLang="zh-CN" sz="1600" i="1">
                                  <a:effectLst/>
                                  <a:latin typeface="Cambria Math" panose="02040503050406030204" pitchFamily="18" charset="0"/>
                                  <a:ea typeface="Cambria Math" panose="02040503050406030204" pitchFamily="18" charset="0"/>
                                </a:rPr>
                              </m:ctrlPr>
                            </m:dPr>
                            <m:e>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𝛥</m:t>
                              </m:r>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𝑆</m:t>
                              </m:r>
                            </m:e>
                          </m:d>
                        </m:e>
                        <m:sup>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2</m:t>
                          </m:r>
                        </m:sup>
                      </m:sSup>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𝛩</m:t>
                      </m:r>
                      <m:d>
                        <m:dPr>
                          <m:ctrlPr>
                            <a:rPr lang="zh-CN" altLang="zh-CN" sz="1600" i="1">
                              <a:effectLst/>
                              <a:latin typeface="Cambria Math" panose="02040503050406030204" pitchFamily="18" charset="0"/>
                              <a:ea typeface="Cambria Math" panose="02040503050406030204" pitchFamily="18" charset="0"/>
                            </a:rPr>
                          </m:ctrlPr>
                        </m:dPr>
                        <m:e>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𝛥</m:t>
                          </m:r>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𝑡</m:t>
                          </m:r>
                        </m:e>
                      </m:d>
                    </m:oMath>
                  </m:oMathPara>
                </a14:m>
                <a:endParaRPr lang="en-US" altLang="zh-CN" sz="1800" i="1" dirty="0">
                  <a:effectLst/>
                  <a:latin typeface="Cambria Math" panose="02040503050406030204" pitchFamily="18" charset="0"/>
                  <a:ea typeface="华文楷体" panose="02010600040101010101" pitchFamily="2" charset="-122"/>
                  <a:cs typeface="Times New Roman" panose="02020603050405020304" pitchFamily="18" charset="0"/>
                </a:endParaRPr>
              </a:p>
              <a:p>
                <a:pPr marL="285750" lvl="0" indent="-285750">
                  <a:lnSpc>
                    <a:spcPct val="130000"/>
                  </a:lnSpc>
                  <a:buFont typeface="Arial" panose="020B0604020202020204" pitchFamily="34" charset="0"/>
                  <a:buChar char="•"/>
                  <a:defRPr/>
                </a:pPr>
                <a14:m>
                  <m:oMath xmlns:m="http://schemas.openxmlformats.org/officeDocument/2006/math">
                    <m:r>
                      <m:rPr>
                        <m:nor/>
                      </m:rPr>
                      <a:rPr lang="en-US" altLang="zh-CN" i="1" dirty="0">
                        <a:latin typeface="Cambria Math" panose="02040503050406030204" pitchFamily="18" charset="0"/>
                        <a:ea typeface="华文楷体" panose="02010600040101010101" pitchFamily="2" charset="-122"/>
                        <a:cs typeface="Times New Roman" panose="02020603050405020304" pitchFamily="18" charset="0"/>
                      </a:rPr>
                      <m:t>Since</m:t>
                    </m:r>
                    <m:r>
                      <a:rPr lang="en-US" altLang="zh-CN" b="0" i="1" dirty="0" smtClean="0">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smtClean="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smtClean="0">
                        <a:effectLst/>
                        <a:latin typeface="Cambria Math" panose="02040503050406030204" pitchFamily="18" charset="0"/>
                        <a:ea typeface="华文楷体" panose="02010600040101010101" pitchFamily="2" charset="-122"/>
                        <a:cs typeface="Times New Roman" panose="02020603050405020304" pitchFamily="18" charset="0"/>
                      </a:rPr>
                      <m:t>≈ −</m:t>
                    </m:r>
                    <m:f>
                      <m:fPr>
                        <m:ctrlPr>
                          <a:rPr lang="zh-CN" altLang="zh-CN" sz="18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2</m:t>
                        </m:r>
                      </m:den>
                    </m:f>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𝛤</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𝑆</m:t>
                        </m:r>
                      </m:e>
                      <m:sup>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2</m:t>
                        </m:r>
                      </m:sup>
                    </m:sSup>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𝑖𝑚𝑝</m:t>
                        </m:r>
                      </m:sub>
                      <m:sup>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2</m:t>
                        </m:r>
                      </m:sup>
                    </m:sSubSup>
                  </m:oMath>
                </a14:m>
                <a:endParaRPr lang="en-US" altLang="zh-CN" sz="1600" i="1" dirty="0"/>
              </a:p>
              <a:p>
                <a:pPr lvl="0">
                  <a:lnSpc>
                    <a:spcPct val="130000"/>
                  </a:lnSpc>
                  <a:defRPr/>
                </a:pPr>
                <a14:m>
                  <m:oMathPara xmlns:m="http://schemas.openxmlformats.org/officeDocument/2006/math">
                    <m:oMathParaPr>
                      <m:jc m:val="centerGroup"/>
                    </m:oMathParaPr>
                    <m:oMath xmlns:m="http://schemas.openxmlformats.org/officeDocument/2006/math">
                      <m:r>
                        <a:rPr lang="en-US" altLang="zh-CN" sz="1600" i="1" smtClean="0">
                          <a:effectLst/>
                          <a:latin typeface="Cambria Math" panose="02040503050406030204" pitchFamily="18" charset="0"/>
                          <a:ea typeface="华文楷体" panose="02010600040101010101" pitchFamily="2" charset="-122"/>
                          <a:cs typeface="Times New Roman" panose="02020603050405020304" pitchFamily="18" charset="0"/>
                        </a:rPr>
                        <m:t>𝑃𝑛𝐿</m:t>
                      </m:r>
                      <m:r>
                        <a:rPr lang="en-US" altLang="zh-CN" sz="1600" i="1" smtClean="0">
                          <a:effectLst/>
                          <a:latin typeface="Cambria Math" panose="02040503050406030204" pitchFamily="18" charset="0"/>
                          <a:ea typeface="华文楷体" panose="02010600040101010101" pitchFamily="2" charset="-122"/>
                          <a:cs typeface="Times New Roman" panose="02020603050405020304" pitchFamily="18" charset="0"/>
                        </a:rPr>
                        <m:t>= </m:t>
                      </m:r>
                      <m:f>
                        <m:fPr>
                          <m:ctrlPr>
                            <a:rPr lang="zh-CN" altLang="zh-CN" sz="1600" i="1">
                              <a:effectLst/>
                              <a:latin typeface="Cambria Math" panose="02040503050406030204" pitchFamily="18" charset="0"/>
                              <a:ea typeface="Cambria Math" panose="02040503050406030204" pitchFamily="18" charset="0"/>
                            </a:rPr>
                          </m:ctrlPr>
                        </m:fPr>
                        <m:num>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2</m:t>
                          </m:r>
                        </m:den>
                      </m:f>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𝛤</m:t>
                      </m:r>
                      <m:sSup>
                        <m:sSupPr>
                          <m:ctrlPr>
                            <a:rPr lang="zh-CN" altLang="zh-CN" sz="1600" i="1">
                              <a:effectLst/>
                              <a:latin typeface="Cambria Math" panose="02040503050406030204" pitchFamily="18" charset="0"/>
                              <a:ea typeface="Cambria Math" panose="02040503050406030204" pitchFamily="18" charset="0"/>
                            </a:rPr>
                          </m:ctrlPr>
                        </m:sSupPr>
                        <m:e>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𝑆</m:t>
                          </m:r>
                        </m:e>
                        <m:sup>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2</m:t>
                          </m:r>
                        </m:sup>
                      </m:sSup>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600" i="1">
                              <a:effectLst/>
                              <a:latin typeface="Cambria Math" panose="02040503050406030204" pitchFamily="18" charset="0"/>
                              <a:ea typeface="Cambria Math" panose="02040503050406030204" pitchFamily="18" charset="0"/>
                            </a:rPr>
                          </m:ctrlPr>
                        </m:sSupPr>
                        <m:e>
                          <m:d>
                            <m:dPr>
                              <m:ctrlPr>
                                <a:rPr lang="zh-CN" altLang="zh-CN" sz="1600" i="1">
                                  <a:effectLst/>
                                  <a:latin typeface="Cambria Math" panose="02040503050406030204" pitchFamily="18" charset="0"/>
                                  <a:ea typeface="Cambria Math" panose="02040503050406030204" pitchFamily="18" charset="0"/>
                                </a:rPr>
                              </m:ctrlPr>
                            </m:dPr>
                            <m:e>
                              <m:f>
                                <m:fPr>
                                  <m:ctrlPr>
                                    <a:rPr lang="zh-CN" altLang="zh-CN" sz="1600" i="1">
                                      <a:effectLst/>
                                      <a:latin typeface="Cambria Math" panose="02040503050406030204" pitchFamily="18" charset="0"/>
                                      <a:ea typeface="Cambria Math" panose="02040503050406030204" pitchFamily="18" charset="0"/>
                                    </a:rPr>
                                  </m:ctrlPr>
                                </m:fPr>
                                <m:num>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𝛥</m:t>
                                  </m:r>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𝑆</m:t>
                                  </m:r>
                                </m:num>
                                <m:den>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𝑆</m:t>
                                  </m:r>
                                </m:den>
                              </m:f>
                            </m:e>
                          </m:d>
                        </m:e>
                        <m:sup>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2</m:t>
                          </m:r>
                        </m:sup>
                      </m:sSup>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600" i="1">
                              <a:effectLst/>
                              <a:latin typeface="Cambria Math" panose="02040503050406030204" pitchFamily="18" charset="0"/>
                              <a:ea typeface="Cambria Math" panose="02040503050406030204" pitchFamily="18" charset="0"/>
                            </a:rPr>
                          </m:ctrlPr>
                        </m:sSubSupPr>
                        <m:e>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𝑖𝑚𝑝</m:t>
                          </m:r>
                        </m:sub>
                        <m:sup>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2</m:t>
                          </m:r>
                        </m:sup>
                      </m:sSubSup>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𝛥</m:t>
                      </m:r>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en-US" altLang="zh-CN" sz="1400" i="1" dirty="0"/>
              </a:p>
              <a:p>
                <a:pPr lvl="0">
                  <a:lnSpc>
                    <a:spcPct val="130000"/>
                  </a:lnSpc>
                  <a:defRPr/>
                </a:pPr>
                <a14:m>
                  <m:oMathPara xmlns:m="http://schemas.openxmlformats.org/officeDocument/2006/math">
                    <m:oMathParaPr>
                      <m:jc m:val="centerGroup"/>
                    </m:oMathParaPr>
                    <m:oMath xmlns:m="http://schemas.openxmlformats.org/officeDocument/2006/math">
                      <m:sSup>
                        <m:sSupPr>
                          <m:ctrlPr>
                            <a:rPr lang="zh-CN" altLang="zh-CN" sz="1600" i="1" smtClean="0">
                              <a:effectLst/>
                              <a:latin typeface="Cambria Math" panose="02040503050406030204" pitchFamily="18" charset="0"/>
                              <a:ea typeface="Cambria Math" panose="02040503050406030204" pitchFamily="18" charset="0"/>
                            </a:rPr>
                          </m:ctrlPr>
                        </m:sSupPr>
                        <m:e>
                          <m:d>
                            <m:dPr>
                              <m:ctrlPr>
                                <a:rPr lang="zh-CN" altLang="zh-CN" sz="1600" i="1">
                                  <a:effectLst/>
                                  <a:latin typeface="Cambria Math" panose="02040503050406030204" pitchFamily="18" charset="0"/>
                                  <a:ea typeface="Cambria Math" panose="02040503050406030204" pitchFamily="18" charset="0"/>
                                </a:rPr>
                              </m:ctrlPr>
                            </m:dPr>
                            <m:e>
                              <m:f>
                                <m:fPr>
                                  <m:ctrlPr>
                                    <a:rPr lang="zh-CN" altLang="zh-CN" sz="1600" i="1">
                                      <a:effectLst/>
                                      <a:latin typeface="Cambria Math" panose="02040503050406030204" pitchFamily="18" charset="0"/>
                                      <a:ea typeface="Cambria Math" panose="02040503050406030204" pitchFamily="18" charset="0"/>
                                    </a:rPr>
                                  </m:ctrlPr>
                                </m:fPr>
                                <m:num>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𝛥</m:t>
                                  </m:r>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𝑆</m:t>
                                  </m:r>
                                </m:num>
                                <m:den>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𝑆</m:t>
                                  </m:r>
                                </m:den>
                              </m:f>
                            </m:e>
                          </m:d>
                        </m:e>
                        <m:sup>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2</m:t>
                          </m:r>
                        </m:sup>
                      </m:s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𝑟𝑒𝑎𝑙</m:t>
                          </m:r>
                        </m:sub>
                        <m:sup>
                          <m:r>
                            <a:rPr lang="en-US" altLang="zh-CN" i="1">
                              <a:latin typeface="Cambria Math" panose="02040503050406030204" pitchFamily="18" charset="0"/>
                            </a:rPr>
                            <m:t>2</m:t>
                          </m:r>
                        </m:sup>
                      </m:sSubSup>
                      <m:r>
                        <a:rPr lang="en-US" altLang="zh-CN" sz="1600" i="1">
                          <a:latin typeface="Cambria Math" panose="02040503050406030204" pitchFamily="18" charset="0"/>
                          <a:ea typeface="华文楷体" panose="02010600040101010101" pitchFamily="2" charset="-122"/>
                          <a:cs typeface="Times New Roman" panose="02020603050405020304" pitchFamily="18" charset="0"/>
                        </a:rPr>
                        <m:t>𝛥</m:t>
                      </m:r>
                      <m:r>
                        <a:rPr lang="en-US" altLang="zh-CN" sz="1600" i="1">
                          <a:latin typeface="Cambria Math" panose="02040503050406030204" pitchFamily="18" charset="0"/>
                          <a:ea typeface="华文楷体" panose="02010600040101010101" pitchFamily="2" charset="-122"/>
                          <a:cs typeface="Times New Roman" panose="02020603050405020304" pitchFamily="18" charset="0"/>
                        </a:rPr>
                        <m:t>𝑡</m:t>
                      </m:r>
                    </m:oMath>
                  </m:oMathPara>
                </a14:m>
                <a:endParaRPr lang="en-US" altLang="zh-CN" sz="1600" i="1" dirty="0"/>
              </a:p>
              <a:p>
                <a:pPr marL="285750" lvl="0" indent="-285750">
                  <a:lnSpc>
                    <a:spcPct val="130000"/>
                  </a:lnSpc>
                  <a:buFont typeface="Arial" panose="020B0604020202020204" pitchFamily="34" charset="0"/>
                  <a:buChar char="•"/>
                  <a:defRPr/>
                </a:pPr>
                <a:r>
                  <a:rPr lang="en-US" altLang="zh-CN" sz="1600" i="1" dirty="0"/>
                  <a:t>Thus,</a:t>
                </a:r>
              </a:p>
              <a:p>
                <a:pPr lvl="0">
                  <a:lnSpc>
                    <a:spcPct val="130000"/>
                  </a:lnSpc>
                  <a:defRPr/>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ea typeface="华文楷体" panose="02010600040101010101" pitchFamily="2" charset="-122"/>
                          <a:cs typeface="Times New Roman" panose="02020603050405020304" pitchFamily="18" charset="0"/>
                        </a:rPr>
                        <m:t>𝐶</m:t>
                      </m:r>
                      <m:r>
                        <m:rPr>
                          <m:sty m:val="p"/>
                        </m:rPr>
                        <a:rPr lang="en-US" altLang="zh-CN" sz="1600" i="1">
                          <a:latin typeface="Cambria Math" panose="02040503050406030204" pitchFamily="18" charset="0"/>
                          <a:ea typeface="华文楷体" panose="02010600040101010101" pitchFamily="2" charset="-122"/>
                          <a:cs typeface="Times New Roman" panose="02020603050405020304" pitchFamily="18" charset="0"/>
                        </a:rPr>
                        <m:t>um</m:t>
                      </m:r>
                      <m:r>
                        <a:rPr lang="en-US" altLang="zh-CN" sz="1600" b="0" i="1" smtClean="0">
                          <a:latin typeface="Cambria Math" panose="02040503050406030204" pitchFamily="18" charset="0"/>
                          <a:ea typeface="华文楷体" panose="02010600040101010101" pitchFamily="2" charset="-122"/>
                          <a:cs typeface="Times New Roman" panose="02020603050405020304" pitchFamily="18" charset="0"/>
                        </a:rPr>
                        <m:t> </m:t>
                      </m:r>
                      <m:r>
                        <a:rPr lang="en-US" altLang="zh-CN" sz="1600" i="1">
                          <a:latin typeface="Cambria Math" panose="02040503050406030204" pitchFamily="18" charset="0"/>
                          <a:ea typeface="华文楷体" panose="02010600040101010101" pitchFamily="2" charset="-122"/>
                          <a:cs typeface="Times New Roman" panose="02020603050405020304" pitchFamily="18" charset="0"/>
                        </a:rPr>
                        <m:t>𝑃𝑛𝐿</m:t>
                      </m:r>
                      <m:r>
                        <a:rPr lang="en-US" altLang="zh-CN" sz="1600" i="1">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effectLst/>
                              <a:latin typeface="Cambria Math" panose="02040503050406030204" pitchFamily="18" charset="0"/>
                              <a:ea typeface="Cambria Math" panose="02040503050406030204" pitchFamily="18" charset="0"/>
                            </a:rPr>
                          </m:ctrlPr>
                        </m:fPr>
                        <m:num>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2</m:t>
                          </m:r>
                        </m:den>
                      </m:f>
                      <m:nary>
                        <m:naryPr>
                          <m:chr m:val="∑"/>
                          <m:limLoc m:val="undOvr"/>
                          <m:subHide m:val="on"/>
                          <m:supHide m:val="on"/>
                          <m:ctrlPr>
                            <a:rPr lang="zh-CN" altLang="zh-CN" sz="1600" i="1">
                              <a:effectLst/>
                              <a:latin typeface="Cambria Math" panose="02040503050406030204" pitchFamily="18" charset="0"/>
                              <a:ea typeface="Cambria Math" panose="02040503050406030204" pitchFamily="18" charset="0"/>
                            </a:rPr>
                          </m:ctrlPr>
                        </m:naryPr>
                        <m:sub/>
                        <m:sup/>
                        <m:e>
                          <m:sSub>
                            <m:sSubPr>
                              <m:ctrlPr>
                                <a:rPr lang="zh-CN" altLang="zh-CN" sz="1600" i="1">
                                  <a:effectLst/>
                                  <a:latin typeface="Cambria Math" panose="02040503050406030204" pitchFamily="18" charset="0"/>
                                  <a:ea typeface="Cambria Math" panose="02040503050406030204" pitchFamily="18" charset="0"/>
                                </a:rPr>
                              </m:ctrlPr>
                            </m:sSubPr>
                            <m:e>
                              <m:r>
                                <m:rPr>
                                  <m:sty m:val="p"/>
                                </m:rPr>
                                <a:rPr lang="en-US" altLang="zh-CN" sz="1600">
                                  <a:effectLst/>
                                  <a:latin typeface="Cambria Math" panose="02040503050406030204" pitchFamily="18" charset="0"/>
                                  <a:ea typeface="华文楷体" panose="02010600040101010101" pitchFamily="2" charset="-122"/>
                                  <a:cs typeface="Times New Roman" panose="02020603050405020304" pitchFamily="18" charset="0"/>
                                </a:rPr>
                                <m:t>Γ</m:t>
                              </m:r>
                            </m:e>
                            <m:sub>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𝑖</m:t>
                              </m:r>
                            </m:sub>
                          </m:sSub>
                          <m:sSup>
                            <m:sSupPr>
                              <m:ctrlPr>
                                <a:rPr lang="zh-CN" altLang="zh-CN" sz="1600" i="1">
                                  <a:effectLst/>
                                  <a:latin typeface="Cambria Math" panose="02040503050406030204" pitchFamily="18" charset="0"/>
                                  <a:ea typeface="Cambria Math" panose="02040503050406030204" pitchFamily="18" charset="0"/>
                                </a:rPr>
                              </m:ctrlPr>
                            </m:sSupPr>
                            <m:e>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𝑖</m:t>
                                  </m:r>
                                </m:sub>
                              </m:sSub>
                            </m:e>
                            <m:sup>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2</m:t>
                              </m:r>
                            </m:sup>
                          </m:sSup>
                          <m:d>
                            <m:dPr>
                              <m:ctrlPr>
                                <a:rPr lang="zh-CN" altLang="zh-CN" sz="1600" i="1">
                                  <a:effectLst/>
                                  <a:latin typeface="Cambria Math" panose="02040503050406030204" pitchFamily="18" charset="0"/>
                                  <a:ea typeface="Cambria Math" panose="02040503050406030204" pitchFamily="18" charset="0"/>
                                </a:rPr>
                              </m:ctrlPr>
                            </m:dPr>
                            <m:e>
                              <m:sSubSup>
                                <m:sSubSupPr>
                                  <m:ctrlPr>
                                    <a:rPr lang="zh-CN" altLang="zh-CN" sz="1600" i="1">
                                      <a:effectLst/>
                                      <a:latin typeface="Cambria Math" panose="02040503050406030204" pitchFamily="18" charset="0"/>
                                      <a:ea typeface="Cambria Math" panose="02040503050406030204" pitchFamily="18" charset="0"/>
                                    </a:rPr>
                                  </m:ctrlPr>
                                </m:sSubSupPr>
                                <m:e>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𝑟𝑒𝑎𝑙</m:t>
                                  </m:r>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2</m:t>
                                  </m:r>
                                </m:sup>
                              </m:sSubSup>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600" i="1">
                                      <a:effectLst/>
                                      <a:latin typeface="Cambria Math" panose="02040503050406030204" pitchFamily="18" charset="0"/>
                                      <a:ea typeface="Cambria Math" panose="02040503050406030204" pitchFamily="18" charset="0"/>
                                    </a:rPr>
                                  </m:ctrlPr>
                                </m:sSubSupPr>
                                <m:e>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𝑖𝑚𝑝</m:t>
                                  </m:r>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2</m:t>
                                  </m:r>
                                </m:sup>
                              </m:sSubSup>
                            </m:e>
                          </m:d>
                        </m:e>
                      </m:nary>
                      <m:sSub>
                        <m:sSubPr>
                          <m:ctrlPr>
                            <a:rPr lang="zh-CN" altLang="zh-CN" sz="1600" i="1">
                              <a:effectLst/>
                              <a:latin typeface="Cambria Math" panose="02040503050406030204" pitchFamily="18" charset="0"/>
                              <a:ea typeface="Cambria Math" panose="02040503050406030204" pitchFamily="18" charset="0"/>
                            </a:rPr>
                          </m:ctrlPr>
                        </m:sSubPr>
                        <m:e>
                          <m:r>
                            <m:rPr>
                              <m:sty m:val="p"/>
                            </m:rPr>
                            <a:rPr lang="en-US" altLang="zh-CN" sz="1600">
                              <a:effectLst/>
                              <a:latin typeface="Cambria Math" panose="02040503050406030204" pitchFamily="18" charset="0"/>
                              <a:ea typeface="华文楷体" panose="02010600040101010101" pitchFamily="2" charset="-122"/>
                              <a:cs typeface="Times New Roman" panose="02020603050405020304" pitchFamily="18" charset="0"/>
                            </a:rPr>
                            <m:t>Δt</m:t>
                          </m:r>
                        </m:e>
                        <m:sub>
                          <m:r>
                            <a:rPr lang="en-US" altLang="zh-CN" sz="1600" i="1">
                              <a:effectLst/>
                              <a:latin typeface="Cambria Math" panose="02040503050406030204" pitchFamily="18" charset="0"/>
                              <a:ea typeface="华文楷体" panose="02010600040101010101" pitchFamily="2" charset="-122"/>
                              <a:cs typeface="Times New Roman" panose="02020603050405020304" pitchFamily="18" charset="0"/>
                            </a:rPr>
                            <m:t>𝑖</m:t>
                          </m:r>
                        </m:sub>
                      </m:sSub>
                    </m:oMath>
                  </m:oMathPara>
                </a14:m>
                <a:endParaRPr lang="en-US" altLang="zh-CN" sz="1600" i="1" dirty="0"/>
              </a:p>
            </p:txBody>
          </p:sp>
        </mc:Choice>
        <mc:Fallback xmlns="">
          <p:sp>
            <p:nvSpPr>
              <p:cNvPr id="16" name="文本框 15"/>
              <p:cNvSpPr txBox="1">
                <a:spLocks noRot="1" noChangeAspect="1" noMove="1" noResize="1" noEditPoints="1" noAdjustHandles="1" noChangeArrowheads="1" noChangeShapeType="1" noTextEdit="1"/>
              </p:cNvSpPr>
              <p:nvPr/>
            </p:nvSpPr>
            <p:spPr>
              <a:xfrm>
                <a:off x="375919" y="1345150"/>
                <a:ext cx="4969079" cy="5215082"/>
              </a:xfrm>
              <a:prstGeom prst="rect">
                <a:avLst/>
              </a:prstGeom>
              <a:blipFill rotWithShape="1">
                <a:blip r:embed="rId3"/>
                <a:stretch>
                  <a:fillRect l="-204" t="-187" r="-188" b="-182"/>
                </a:stretch>
              </a:blipFill>
              <a:ln w="19050">
                <a:solidFill>
                  <a:srgbClr val="972022"/>
                </a:solidFill>
                <a:prstDash val="sysDash"/>
              </a:ln>
            </p:spPr>
            <p:txBody>
              <a:bodyPr/>
              <a:lstStyle/>
              <a:p>
                <a:r>
                  <a:rPr lang="zh-CN" altLang="en-US">
                    <a:noFill/>
                  </a:rPr>
                  <a:t> </a:t>
                </a:r>
              </a:p>
            </p:txBody>
          </p:sp>
        </mc:Fallback>
      </mc:AlternateContent>
      <p:sp>
        <p:nvSpPr>
          <p:cNvPr id="17" name="文本框 16"/>
          <p:cNvSpPr txBox="1"/>
          <p:nvPr/>
        </p:nvSpPr>
        <p:spPr>
          <a:xfrm>
            <a:off x="375920" y="975818"/>
            <a:ext cx="1396319"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u="none" strike="noStrike" kern="1200" cap="none" spc="0" normalizeH="0" baseline="0" noProof="0" dirty="0">
                <a:ln>
                  <a:noFill/>
                </a:ln>
                <a:solidFill>
                  <a:prstClr val="white"/>
                </a:solidFill>
                <a:effectLst/>
                <a:uLnTx/>
                <a:uFillTx/>
                <a:cs typeface="+mn-ea"/>
                <a:sym typeface="+mn-lt"/>
              </a:rPr>
              <a:t>收益推导</a:t>
            </a:r>
          </a:p>
        </p:txBody>
      </p:sp>
      <p:sp>
        <p:nvSpPr>
          <p:cNvPr id="20" name="文本框 19"/>
          <p:cNvSpPr txBox="1"/>
          <p:nvPr/>
        </p:nvSpPr>
        <p:spPr>
          <a:xfrm>
            <a:off x="6267167" y="1316869"/>
            <a:ext cx="5692931" cy="4952638"/>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30000"/>
              </a:lnSpc>
              <a:spcBef>
                <a:spcPts val="200"/>
              </a:spcBef>
              <a:spcAft>
                <a:spcPts val="200"/>
              </a:spcAft>
              <a:buClrTx/>
              <a:buSzTx/>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策略收益</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路径依赖性非常严重。</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200"/>
              </a:spcBef>
              <a:spcAft>
                <a:spcPts val="20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标的选择近月</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ATM</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期权</a:t>
            </a:r>
            <a:r>
              <a:rPr lang="en-US" altLang="zh-CN" sz="1600" dirty="0">
                <a:solidFill>
                  <a:prstClr val="black"/>
                </a:solidFill>
                <a:latin typeface="Times New Roman" panose="02020603050405020304"/>
                <a:ea typeface="微软雅黑" panose="020B0503020204020204" pitchFamily="34" charset="-122"/>
                <a:cs typeface="+mn-ea"/>
                <a:sym typeface="+mn-lt"/>
              </a:rPr>
              <a:t> -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最大的</a:t>
            </a:r>
            <a:r>
              <a:rPr kumimoji="0" lang="en-US" altLang="zh-CN" sz="16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Gamma</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200"/>
              </a:spcBef>
              <a:spcAft>
                <a:spcPts val="20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选择隐含波动率较低的点位 </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尽量小的</a:t>
            </a:r>
            <a:r>
              <a:rPr lang="en-US" altLang="zh-CN" sz="1600" i="1" dirty="0">
                <a:solidFill>
                  <a:prstClr val="black"/>
                </a:solidFill>
                <a:latin typeface="Times New Roman" panose="02020603050405020304"/>
                <a:ea typeface="微软雅黑" panose="020B0503020204020204" pitchFamily="34" charset="-122"/>
                <a:cs typeface="+mn-ea"/>
                <a:sym typeface="+mn-lt"/>
              </a:rPr>
              <a:t>Vega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损失</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200"/>
              </a:spcBef>
              <a:spcAft>
                <a:spcPts val="200"/>
              </a:spcAft>
              <a:buClrTx/>
              <a:buSzTx/>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选择实际波动率高于隐含波动率的点位</a:t>
            </a:r>
            <a:r>
              <a:rPr lang="en-US" altLang="zh-CN" sz="1600" dirty="0">
                <a:solidFill>
                  <a:prstClr val="black"/>
                </a:solidFill>
                <a:latin typeface="Times New Roman" panose="02020603050405020304"/>
                <a:ea typeface="微软雅黑" panose="020B0503020204020204" pitchFamily="34" charset="-122"/>
                <a:cs typeface="+mn-ea"/>
                <a:sym typeface="+mn-lt"/>
              </a:rPr>
              <a:t>-</a:t>
            </a:r>
            <a:r>
              <a:rPr lang="zh-CN" altLang="en-US" sz="1600" dirty="0">
                <a:solidFill>
                  <a:prstClr val="black"/>
                </a:solidFill>
                <a:latin typeface="Times New Roman" panose="02020603050405020304"/>
                <a:ea typeface="微软雅黑" panose="020B0503020204020204" pitchFamily="34" charset="-122"/>
                <a:cs typeface="+mn-ea"/>
                <a:sym typeface="+mn-lt"/>
              </a:rPr>
              <a:t>尽量小的</a:t>
            </a:r>
            <a:r>
              <a:rPr lang="en-US" altLang="zh-CN" sz="1600" i="1" dirty="0">
                <a:solidFill>
                  <a:prstClr val="black"/>
                </a:solidFill>
                <a:latin typeface="Times New Roman" panose="02020603050405020304"/>
                <a:ea typeface="微软雅黑" panose="020B0503020204020204" pitchFamily="34" charset="-122"/>
                <a:cs typeface="+mn-ea"/>
                <a:sym typeface="+mn-lt"/>
              </a:rPr>
              <a:t>Theta</a:t>
            </a:r>
            <a:r>
              <a:rPr lang="zh-CN" altLang="en-US" sz="1600" dirty="0">
                <a:solidFill>
                  <a:prstClr val="black"/>
                </a:solidFill>
                <a:latin typeface="Times New Roman" panose="02020603050405020304"/>
                <a:ea typeface="微软雅黑" panose="020B0503020204020204" pitchFamily="34" charset="-122"/>
                <a:cs typeface="+mn-ea"/>
                <a:sym typeface="+mn-lt"/>
              </a:rPr>
              <a:t>损失</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200"/>
              </a:spcBef>
              <a:spcAft>
                <a:spcPts val="20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波动率判断：</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200"/>
              </a:spcBef>
              <a:spcAft>
                <a:spcPts val="200"/>
              </a:spcAft>
              <a:buClrTx/>
              <a:buSzTx/>
              <a:buFont typeface="Wingdings" panose="05000000000000000000" pitchFamily="2" charset="2"/>
              <a:buChar char="ü"/>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基于历史的波动率选择：选择低于历史波动率一定幅度的点进行建仓</a:t>
            </a:r>
          </a:p>
          <a:p>
            <a:pPr marL="285750" marR="0" lvl="0" indent="-285750" algn="l" defTabSz="914400" rtl="0" eaLnBrk="1" fontAlgn="auto" latinLnBrk="0" hangingPunct="1">
              <a:lnSpc>
                <a:spcPct val="130000"/>
              </a:lnSpc>
              <a:spcBef>
                <a:spcPts val="200"/>
              </a:spcBef>
              <a:spcAft>
                <a:spcPts val="200"/>
              </a:spcAft>
              <a:buClrTx/>
              <a:buSzTx/>
              <a:buFont typeface="Wingdings" panose="05000000000000000000" pitchFamily="2" charset="2"/>
              <a:buChar char="ü"/>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基于现在的隐含波动率选择方法：以过去</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15</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个交易日每一笔交易的隐含波动率为比较基准</a:t>
            </a:r>
            <a:r>
              <a:rPr lang="zh-CN" altLang="en-US" sz="1600" dirty="0">
                <a:solidFill>
                  <a:prstClr val="black"/>
                </a:solidFill>
                <a:latin typeface="Times New Roman" panose="02020603050405020304"/>
                <a:ea typeface="微软雅黑" panose="020B0503020204020204" pitchFamily="34" charset="-122"/>
                <a:cs typeface="+mn-ea"/>
                <a:sym typeface="+mn-lt"/>
              </a:rPr>
              <a:t>，</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选择低于此基准一定幅度的点进行建仓</a:t>
            </a:r>
          </a:p>
          <a:p>
            <a:pPr marL="285750" marR="0" lvl="0" indent="-285750" algn="l" defTabSz="914400" rtl="0" eaLnBrk="1" fontAlgn="auto" latinLnBrk="0" hangingPunct="1">
              <a:lnSpc>
                <a:spcPct val="130000"/>
              </a:lnSpc>
              <a:spcBef>
                <a:spcPts val="200"/>
              </a:spcBef>
              <a:spcAft>
                <a:spcPts val="200"/>
              </a:spcAft>
              <a:buClrTx/>
              <a:buSzTx/>
              <a:buFont typeface="Wingdings" panose="05000000000000000000" pitchFamily="2" charset="2"/>
              <a:buChar char="ü"/>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基于未来的波动率预测方法：根据预测的未来波动率，选择低于预测的未来波动率一定幅度的点进行建仓。</a:t>
            </a:r>
            <a:endParaRPr kumimoji="0" lang="en-US" altLang="zh-CN" sz="16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200"/>
              </a:spcBef>
              <a:spcAft>
                <a:spcPts val="20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平仓策略：浮动收益止盈平仓，</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Gamma/</a:t>
            </a:r>
            <a:r>
              <a:rPr lang="zh-CN" altLang="en-US" sz="1600" dirty="0">
                <a:solidFill>
                  <a:prstClr val="black"/>
                </a:solidFill>
                <a:latin typeface="Times New Roman" panose="02020603050405020304"/>
                <a:ea typeface="微软雅黑" panose="020B0503020204020204" pitchFamily="34" charset="-122"/>
                <a:cs typeface="+mn-ea"/>
                <a:sym typeface="+mn-lt"/>
              </a:rPr>
              <a:t>隐含波动率收敛条件平仓，到期平仓。</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p:sp>
        <p:nvSpPr>
          <p:cNvPr id="15" name="文本框 14"/>
          <p:cNvSpPr txBox="1"/>
          <p:nvPr/>
        </p:nvSpPr>
        <p:spPr>
          <a:xfrm>
            <a:off x="6267168" y="947537"/>
            <a:ext cx="1396319"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策略细节</a:t>
            </a:r>
            <a:endParaRPr kumimoji="0" lang="zh-CN" altLang="en-US" sz="1800" b="0" u="none" strike="noStrike" kern="1200" cap="none" spc="0" normalizeH="0" baseline="0" noProof="0" dirty="0">
              <a:ln>
                <a:noFill/>
              </a:ln>
              <a:solidFill>
                <a:prstClr val="white"/>
              </a:solidFill>
              <a:effectLst/>
              <a:uLnTx/>
              <a:uFillTx/>
              <a:cs typeface="+mn-ea"/>
              <a:sym typeface="+mn-l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3664" y="-147078"/>
            <a:ext cx="10515600" cy="1325563"/>
          </a:xfrm>
        </p:spPr>
        <p:txBody>
          <a:bodyPr>
            <a:normAutofit/>
          </a:bodyPr>
          <a:lstStyle/>
          <a:p>
            <a:pPr>
              <a:lnSpc>
                <a:spcPct val="100000"/>
              </a:lnSpc>
              <a:spcAft>
                <a:spcPts val="50"/>
              </a:spcAft>
            </a:pPr>
            <a:r>
              <a:rPr lang="en-US" altLang="zh-CN" i="1" dirty="0">
                <a:latin typeface="+mn-lt"/>
                <a:ea typeface="+mn-ea"/>
                <a:cs typeface="+mn-ea"/>
                <a:sym typeface="+mn-lt"/>
              </a:rPr>
              <a:t>Gamma Scalping Strategy Ⅲ</a:t>
            </a:r>
            <a:endParaRPr lang="zh-CN" altLang="en-US" i="1" dirty="0">
              <a:latin typeface="+mn-lt"/>
              <a:ea typeface="+mn-ea"/>
              <a:cs typeface="+mn-ea"/>
              <a:sym typeface="+mn-lt"/>
            </a:endParaRPr>
          </a:p>
        </p:txBody>
      </p:sp>
      <p:sp>
        <p:nvSpPr>
          <p:cNvPr id="2" name="灯片编号占位符 1"/>
          <p:cNvSpPr>
            <a:spLocks noGrp="1"/>
          </p:cNvSpPr>
          <p:nvPr>
            <p:ph type="sldNum" sz="quarter" idx="12"/>
          </p:nvPr>
        </p:nvSpPr>
        <p:spPr/>
        <p:txBody>
          <a:bodyPr/>
          <a:lstStyle/>
          <a:p>
            <a:fld id="{1EA6C56D-0CE0-47FB-86BA-7B1B4E55B176}" type="slidenum">
              <a:rPr lang="zh-CN" altLang="en-US" smtClean="0"/>
              <a:t>55</a:t>
            </a:fld>
            <a:endParaRPr lang="zh-CN" altLang="en-US" dirty="0"/>
          </a:p>
        </p:txBody>
      </p:sp>
      <p:sp>
        <p:nvSpPr>
          <p:cNvPr id="20" name="文本框 19"/>
          <p:cNvSpPr txBox="1"/>
          <p:nvPr/>
        </p:nvSpPr>
        <p:spPr>
          <a:xfrm>
            <a:off x="613664" y="1448632"/>
            <a:ext cx="5482336" cy="4850046"/>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30000"/>
              </a:lnSpc>
              <a:spcBef>
                <a:spcPts val="300"/>
              </a:spcBef>
              <a:spcAft>
                <a:spcPts val="300"/>
              </a:spcAft>
              <a:buClrTx/>
              <a:buSzTx/>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在实际标的价格变化过程中，其波动率一定会受市场消息的影响而发生变化，当隐含波动率曲面发生整体下移的时候，由</a:t>
            </a:r>
            <a:r>
              <a:rPr lang="en-US" altLang="zh-CN" sz="1600" i="1" dirty="0">
                <a:solidFill>
                  <a:prstClr val="black"/>
                </a:solidFill>
                <a:latin typeface="Times New Roman" panose="02020603050405020304"/>
                <a:ea typeface="微软雅黑" panose="020B0503020204020204" pitchFamily="34" charset="-122"/>
                <a:cs typeface="+mn-ea"/>
                <a:sym typeface="+mn-lt"/>
              </a:rPr>
              <a:t>PNL</a:t>
            </a:r>
            <a:r>
              <a:rPr lang="zh-CN" altLang="en-US" sz="1600" dirty="0">
                <a:solidFill>
                  <a:prstClr val="black"/>
                </a:solidFill>
                <a:latin typeface="Times New Roman" panose="02020603050405020304"/>
                <a:ea typeface="微软雅黑" panose="020B0503020204020204" pitchFamily="34" charset="-122"/>
                <a:cs typeface="+mn-ea"/>
                <a:sym typeface="+mn-lt"/>
              </a:rPr>
              <a:t>推导可以得知策略收益将会大打折扣。</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300"/>
              </a:spcBef>
              <a:spcAft>
                <a:spcPts val="300"/>
              </a:spcAft>
              <a:buClrTx/>
              <a:buSzTx/>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其一，通过波动率择时，选择历史低位点构建。</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300"/>
              </a:spcBef>
              <a:spcAft>
                <a:spcPts val="300"/>
              </a:spcAft>
              <a:buClrTx/>
              <a:buSzTx/>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其二，卖出远月合约平值期权。当期限越接近到期日，</a:t>
            </a:r>
            <a:r>
              <a:rPr lang="en-US" altLang="zh-CN" sz="1600" i="1" dirty="0">
                <a:solidFill>
                  <a:prstClr val="black"/>
                </a:solidFill>
                <a:latin typeface="Times New Roman" panose="02020603050405020304"/>
                <a:ea typeface="微软雅黑" panose="020B0503020204020204" pitchFamily="34" charset="-122"/>
                <a:cs typeface="+mn-ea"/>
                <a:sym typeface="+mn-lt"/>
              </a:rPr>
              <a:t>Vega</a:t>
            </a:r>
            <a:r>
              <a:rPr lang="zh-CN" altLang="en-US" sz="1600" dirty="0">
                <a:solidFill>
                  <a:prstClr val="black"/>
                </a:solidFill>
                <a:latin typeface="Times New Roman" panose="02020603050405020304"/>
                <a:ea typeface="微软雅黑" panose="020B0503020204020204" pitchFamily="34" charset="-122"/>
                <a:cs typeface="+mn-ea"/>
                <a:sym typeface="+mn-lt"/>
              </a:rPr>
              <a:t>的影响逐步减小，而</a:t>
            </a:r>
            <a:r>
              <a:rPr lang="en-US" altLang="zh-CN" sz="1600" i="1" dirty="0">
                <a:solidFill>
                  <a:prstClr val="black"/>
                </a:solidFill>
                <a:latin typeface="Times New Roman" panose="02020603050405020304"/>
                <a:ea typeface="微软雅黑" panose="020B0503020204020204" pitchFamily="34" charset="-122"/>
                <a:cs typeface="+mn-ea"/>
                <a:sym typeface="+mn-lt"/>
              </a:rPr>
              <a:t>Gamma</a:t>
            </a:r>
            <a:r>
              <a:rPr lang="zh-CN" altLang="en-US" sz="1600" dirty="0">
                <a:solidFill>
                  <a:prstClr val="black"/>
                </a:solidFill>
                <a:latin typeface="Times New Roman" panose="02020603050405020304"/>
                <a:ea typeface="微软雅黑" panose="020B0503020204020204" pitchFamily="34" charset="-122"/>
                <a:cs typeface="+mn-ea"/>
                <a:sym typeface="+mn-lt"/>
              </a:rPr>
              <a:t>的影响逐步扩大。因而通过卖出远月合约损失部分</a:t>
            </a:r>
            <a:r>
              <a:rPr lang="en-US" altLang="zh-CN" sz="1600" i="1" dirty="0">
                <a:solidFill>
                  <a:prstClr val="black"/>
                </a:solidFill>
                <a:latin typeface="Times New Roman" panose="02020603050405020304"/>
                <a:ea typeface="微软雅黑" panose="020B0503020204020204" pitchFamily="34" charset="-122"/>
                <a:cs typeface="+mn-ea"/>
                <a:sym typeface="+mn-lt"/>
              </a:rPr>
              <a:t>Gamma</a:t>
            </a:r>
            <a:r>
              <a:rPr lang="zh-CN" altLang="en-US" sz="1600" dirty="0">
                <a:solidFill>
                  <a:prstClr val="black"/>
                </a:solidFill>
                <a:latin typeface="Times New Roman" panose="02020603050405020304"/>
                <a:ea typeface="微软雅黑" panose="020B0503020204020204" pitchFamily="34" charset="-122"/>
                <a:cs typeface="+mn-ea"/>
                <a:sym typeface="+mn-lt"/>
              </a:rPr>
              <a:t>收益前提下对冲</a:t>
            </a:r>
            <a:r>
              <a:rPr lang="en-US" altLang="zh-CN" sz="1600" i="1" dirty="0">
                <a:solidFill>
                  <a:prstClr val="black"/>
                </a:solidFill>
                <a:latin typeface="Times New Roman" panose="02020603050405020304"/>
                <a:ea typeface="微软雅黑" panose="020B0503020204020204" pitchFamily="34" charset="-122"/>
                <a:cs typeface="+mn-ea"/>
                <a:sym typeface="+mn-lt"/>
              </a:rPr>
              <a:t>Vega</a:t>
            </a:r>
            <a:r>
              <a:rPr lang="zh-CN" altLang="en-US" sz="1600" dirty="0">
                <a:solidFill>
                  <a:prstClr val="black"/>
                </a:solidFill>
                <a:latin typeface="Times New Roman" panose="02020603050405020304"/>
                <a:ea typeface="微软雅黑" panose="020B0503020204020204" pitchFamily="34" charset="-122"/>
                <a:cs typeface="+mn-ea"/>
                <a:sym typeface="+mn-lt"/>
              </a:rPr>
              <a:t>风险。</a:t>
            </a:r>
            <a:r>
              <a:rPr lang="en-US" altLang="zh-CN" sz="1600" dirty="0">
                <a:solidFill>
                  <a:prstClr val="black"/>
                </a:solidFill>
                <a:latin typeface="Times New Roman" panose="02020603050405020304"/>
                <a:ea typeface="微软雅黑" panose="020B0503020204020204" pitchFamily="34" charset="-122"/>
                <a:cs typeface="+mn-ea"/>
                <a:sym typeface="+mn-lt"/>
              </a:rPr>
              <a:t>(</a:t>
            </a:r>
            <a:r>
              <a:rPr lang="zh-CN" altLang="en-US" sz="1600" dirty="0">
                <a:solidFill>
                  <a:prstClr val="black"/>
                </a:solidFill>
                <a:latin typeface="Times New Roman" panose="02020603050405020304"/>
                <a:ea typeface="微软雅黑" panose="020B0503020204020204" pitchFamily="34" charset="-122"/>
                <a:cs typeface="+mn-ea"/>
                <a:sym typeface="+mn-lt"/>
              </a:rPr>
              <a:t>国内股指期权</a:t>
            </a:r>
            <a:r>
              <a:rPr lang="en-US" altLang="zh-CN" sz="1600" dirty="0">
                <a:solidFill>
                  <a:prstClr val="black"/>
                </a:solidFill>
                <a:latin typeface="Times New Roman" panose="02020603050405020304"/>
                <a:ea typeface="微软雅黑" panose="020B0503020204020204" pitchFamily="34" charset="-122"/>
                <a:cs typeface="+mn-ea"/>
                <a:sym typeface="+mn-lt"/>
              </a:rPr>
              <a:t>)</a:t>
            </a:r>
          </a:p>
          <a:p>
            <a:pPr marL="285750" marR="0" lvl="0" indent="-285750" algn="l" defTabSz="914400" rtl="0" eaLnBrk="1" fontAlgn="auto" latinLnBrk="0" hangingPunct="1">
              <a:lnSpc>
                <a:spcPct val="130000"/>
              </a:lnSpc>
              <a:spcBef>
                <a:spcPts val="300"/>
              </a:spcBef>
              <a:spcAft>
                <a:spcPts val="300"/>
              </a:spcAft>
              <a:buClrTx/>
              <a:buSzTx/>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但现实是动态完全对冲</a:t>
            </a:r>
            <a:r>
              <a:rPr lang="en-US" altLang="zh-CN" sz="1600" i="1" dirty="0">
                <a:solidFill>
                  <a:prstClr val="black"/>
                </a:solidFill>
                <a:latin typeface="Times New Roman" panose="02020603050405020304"/>
                <a:ea typeface="微软雅黑" panose="020B0503020204020204" pitchFamily="34" charset="-122"/>
                <a:cs typeface="+mn-ea"/>
                <a:sym typeface="+mn-lt"/>
              </a:rPr>
              <a:t>Vega</a:t>
            </a:r>
            <a:r>
              <a:rPr lang="zh-CN" altLang="en-US" sz="1600" dirty="0">
                <a:solidFill>
                  <a:prstClr val="black"/>
                </a:solidFill>
                <a:latin typeface="Times New Roman" panose="02020603050405020304"/>
                <a:ea typeface="微软雅黑" panose="020B0503020204020204" pitchFamily="34" charset="-122"/>
                <a:cs typeface="+mn-ea"/>
                <a:sym typeface="+mn-lt"/>
              </a:rPr>
              <a:t>十分困难，因为波动率的期限结构导致“黑天鹅”事件冲击对近月合约影响较大，隐含波动率迅速升水后回落，远月合约小幅回调的情况，因而难以做到完美动态对冲。</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R="0" lvl="0" algn="l" defTabSz="914400" rtl="0" eaLnBrk="1" fontAlgn="auto" latinLnBrk="0" hangingPunct="1">
              <a:lnSpc>
                <a:spcPct val="130000"/>
              </a:lnSpc>
              <a:spcBef>
                <a:spcPts val="300"/>
              </a:spcBef>
              <a:spcAft>
                <a:spcPts val="1200"/>
              </a:spcAft>
              <a:buClrTx/>
              <a:buSzTx/>
              <a:defRPr/>
            </a:pPr>
            <a:r>
              <a:rPr lang="zh-CN" altLang="en-US" sz="1600" dirty="0">
                <a:solidFill>
                  <a:prstClr val="black"/>
                </a:solidFill>
                <a:latin typeface="Times New Roman" panose="02020603050405020304"/>
                <a:ea typeface="微软雅黑" panose="020B0503020204020204" pitchFamily="34" charset="-122"/>
                <a:cs typeface="+mn-ea"/>
                <a:sym typeface="+mn-lt"/>
              </a:rPr>
              <a:t>注：</a:t>
            </a:r>
            <a:r>
              <a:rPr lang="en-US" altLang="zh-CN" sz="1600" i="1" dirty="0">
                <a:solidFill>
                  <a:prstClr val="black"/>
                </a:solidFill>
                <a:latin typeface="Times New Roman" panose="02020603050405020304"/>
                <a:ea typeface="微软雅黑" panose="020B0503020204020204" pitchFamily="34" charset="-122"/>
                <a:cs typeface="+mn-ea"/>
                <a:sym typeface="+mn-lt"/>
              </a:rPr>
              <a:t>Gamma Scalping</a:t>
            </a:r>
            <a:r>
              <a:rPr lang="zh-CN" altLang="en-US" sz="1600" dirty="0">
                <a:solidFill>
                  <a:prstClr val="black"/>
                </a:solidFill>
                <a:latin typeface="Times New Roman" panose="02020603050405020304"/>
                <a:ea typeface="微软雅黑" panose="020B0503020204020204" pitchFamily="34" charset="-122"/>
                <a:cs typeface="+mn-ea"/>
                <a:sym typeface="+mn-lt"/>
              </a:rPr>
              <a:t>并不是获取</a:t>
            </a:r>
            <a:r>
              <a:rPr lang="en-US" altLang="zh-CN" sz="1600" dirty="0">
                <a:solidFill>
                  <a:prstClr val="black"/>
                </a:solidFill>
                <a:latin typeface="Times New Roman" panose="02020603050405020304"/>
                <a:ea typeface="微软雅黑" panose="020B0503020204020204" pitchFamily="34" charset="-122"/>
                <a:cs typeface="+mn-ea"/>
                <a:sym typeface="+mn-lt"/>
              </a:rPr>
              <a:t>Vega</a:t>
            </a:r>
            <a:r>
              <a:rPr lang="zh-CN" altLang="en-US" sz="1600" dirty="0">
                <a:solidFill>
                  <a:prstClr val="black"/>
                </a:solidFill>
                <a:latin typeface="Times New Roman" panose="02020603050405020304"/>
                <a:ea typeface="微软雅黑" panose="020B0503020204020204" pitchFamily="34" charset="-122"/>
                <a:cs typeface="+mn-ea"/>
                <a:sym typeface="+mn-lt"/>
              </a:rPr>
              <a:t>的收益，而是通过实际波动和隐含波动的差获利。</a:t>
            </a:r>
            <a:endParaRPr lang="en-US" altLang="zh-CN" sz="1600" dirty="0">
              <a:solidFill>
                <a:prstClr val="black"/>
              </a:solidFill>
              <a:latin typeface="Times New Roman" panose="02020603050405020304"/>
              <a:ea typeface="微软雅黑" panose="020B0503020204020204" pitchFamily="34" charset="-122"/>
              <a:cs typeface="+mn-ea"/>
              <a:sym typeface="+mn-lt"/>
            </a:endParaRPr>
          </a:p>
        </p:txBody>
      </p:sp>
      <p:sp>
        <p:nvSpPr>
          <p:cNvPr id="15" name="文本框 14"/>
          <p:cNvSpPr txBox="1"/>
          <p:nvPr/>
        </p:nvSpPr>
        <p:spPr>
          <a:xfrm>
            <a:off x="613664" y="1079300"/>
            <a:ext cx="1479087"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en-US" altLang="zh-CN" sz="1800" b="0" i="1" u="none" strike="noStrike" kern="1200" cap="none" spc="0" normalizeH="0" baseline="0" noProof="0" dirty="0">
                <a:ln>
                  <a:noFill/>
                </a:ln>
                <a:solidFill>
                  <a:prstClr val="white"/>
                </a:solidFill>
                <a:effectLst/>
                <a:uLnTx/>
                <a:uFillTx/>
                <a:cs typeface="+mn-ea"/>
                <a:sym typeface="+mn-lt"/>
              </a:rPr>
              <a:t>Vega</a:t>
            </a:r>
            <a:r>
              <a:rPr kumimoji="0" lang="zh-CN" altLang="en-US" sz="1800" b="0" u="none" strike="noStrike" kern="1200" cap="none" spc="0" normalizeH="0" baseline="0" noProof="0" dirty="0">
                <a:ln>
                  <a:noFill/>
                </a:ln>
                <a:solidFill>
                  <a:prstClr val="white"/>
                </a:solidFill>
                <a:effectLst/>
                <a:uLnTx/>
                <a:uFillTx/>
                <a:cs typeface="+mn-ea"/>
                <a:sym typeface="+mn-lt"/>
              </a:rPr>
              <a:t>对冲</a:t>
            </a:r>
          </a:p>
        </p:txBody>
      </p:sp>
      <p:pic>
        <p:nvPicPr>
          <p:cNvPr id="9" name="图片 8"/>
          <p:cNvPicPr>
            <a:picLocks noChangeAspect="1"/>
          </p:cNvPicPr>
          <p:nvPr/>
        </p:nvPicPr>
        <p:blipFill>
          <a:blip r:embed="rId3"/>
          <a:stretch>
            <a:fillRect/>
          </a:stretch>
        </p:blipFill>
        <p:spPr>
          <a:xfrm>
            <a:off x="6532099" y="644707"/>
            <a:ext cx="4056400" cy="2943402"/>
          </a:xfrm>
          <a:prstGeom prst="rect">
            <a:avLst/>
          </a:prstGeom>
        </p:spPr>
      </p:pic>
      <p:pic>
        <p:nvPicPr>
          <p:cNvPr id="5" name="图片 4"/>
          <p:cNvPicPr>
            <a:picLocks noChangeAspect="1"/>
          </p:cNvPicPr>
          <p:nvPr/>
        </p:nvPicPr>
        <p:blipFill>
          <a:blip r:embed="rId4"/>
          <a:stretch>
            <a:fillRect/>
          </a:stretch>
        </p:blipFill>
        <p:spPr>
          <a:xfrm>
            <a:off x="6577527" y="3429000"/>
            <a:ext cx="3965544" cy="283526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3664" y="-147078"/>
            <a:ext cx="10515600" cy="1325563"/>
          </a:xfrm>
        </p:spPr>
        <p:txBody>
          <a:bodyPr>
            <a:normAutofit/>
          </a:bodyPr>
          <a:lstStyle/>
          <a:p>
            <a:pPr>
              <a:lnSpc>
                <a:spcPct val="100000"/>
              </a:lnSpc>
              <a:spcAft>
                <a:spcPts val="50"/>
              </a:spcAft>
            </a:pPr>
            <a:r>
              <a:rPr lang="en-US" altLang="zh-CN" i="1" dirty="0">
                <a:latin typeface="+mn-lt"/>
                <a:ea typeface="+mn-ea"/>
                <a:cs typeface="+mn-ea"/>
                <a:sym typeface="+mn-lt"/>
              </a:rPr>
              <a:t>Some Basic Strategies</a:t>
            </a:r>
            <a:endParaRPr lang="zh-CN" altLang="en-US" i="1" dirty="0">
              <a:latin typeface="+mn-lt"/>
              <a:ea typeface="+mn-ea"/>
              <a:cs typeface="+mn-ea"/>
              <a:sym typeface="+mn-lt"/>
            </a:endParaRPr>
          </a:p>
        </p:txBody>
      </p:sp>
      <p:sp>
        <p:nvSpPr>
          <p:cNvPr id="2" name="灯片编号占位符 1"/>
          <p:cNvSpPr>
            <a:spLocks noGrp="1"/>
          </p:cNvSpPr>
          <p:nvPr>
            <p:ph type="sldNum" sz="quarter" idx="12"/>
          </p:nvPr>
        </p:nvSpPr>
        <p:spPr/>
        <p:txBody>
          <a:bodyPr/>
          <a:lstStyle/>
          <a:p>
            <a:fld id="{1EA6C56D-0CE0-47FB-86BA-7B1B4E55B176}" type="slidenum">
              <a:rPr lang="zh-CN" altLang="en-US" smtClean="0"/>
              <a:t>56</a:t>
            </a:fld>
            <a:endParaRPr lang="zh-CN" altLang="en-US" dirty="0"/>
          </a:p>
        </p:txBody>
      </p:sp>
      <p:sp>
        <p:nvSpPr>
          <p:cNvPr id="20" name="文本框 19"/>
          <p:cNvSpPr txBox="1"/>
          <p:nvPr/>
        </p:nvSpPr>
        <p:spPr>
          <a:xfrm>
            <a:off x="962456" y="1500458"/>
            <a:ext cx="5482336" cy="1174552"/>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30000"/>
              </a:lnSpc>
              <a:spcBef>
                <a:spcPts val="300"/>
              </a:spcBef>
              <a:spcAft>
                <a:spcPts val="300"/>
              </a:spcAft>
              <a:buClrTx/>
              <a:buSzTx/>
              <a:buFont typeface="Arial" panose="020B0604020202020204" pitchFamily="34" charset="0"/>
              <a:buChar char="•"/>
              <a:defRPr/>
            </a:pPr>
            <a:r>
              <a:rPr lang="en-US" altLang="zh-CN" sz="1600" i="1" dirty="0">
                <a:solidFill>
                  <a:prstClr val="black"/>
                </a:solidFill>
                <a:latin typeface="Times New Roman" panose="02020603050405020304"/>
                <a:ea typeface="微软雅黑" panose="020B0503020204020204" pitchFamily="34" charset="-122"/>
                <a:cs typeface="+mn-ea"/>
                <a:sym typeface="+mn-lt"/>
              </a:rPr>
              <a:t>Bull Spread &amp; Bear Spread</a:t>
            </a:r>
          </a:p>
          <a:p>
            <a:pPr marL="285750" marR="0" lvl="0" indent="-285750" algn="l" defTabSz="914400" rtl="0" eaLnBrk="1" fontAlgn="auto" latinLnBrk="0" hangingPunct="1">
              <a:lnSpc>
                <a:spcPct val="130000"/>
              </a:lnSpc>
              <a:spcBef>
                <a:spcPts val="300"/>
              </a:spcBef>
              <a:spcAft>
                <a:spcPts val="300"/>
              </a:spcAft>
              <a:buClrTx/>
              <a:buSzTx/>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什么时候采用这两种策略？</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300"/>
              </a:spcBef>
              <a:spcAft>
                <a:spcPts val="300"/>
              </a:spcAft>
              <a:buClrTx/>
              <a:buSzTx/>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标的大涨回调、触底反弹</a:t>
            </a:r>
            <a:endParaRPr lang="en-US" altLang="zh-CN" sz="1600" dirty="0">
              <a:solidFill>
                <a:prstClr val="black"/>
              </a:solidFill>
              <a:latin typeface="Times New Roman" panose="02020603050405020304"/>
              <a:ea typeface="微软雅黑" panose="020B0503020204020204" pitchFamily="34" charset="-122"/>
              <a:cs typeface="+mn-ea"/>
              <a:sym typeface="+mn-lt"/>
            </a:endParaRPr>
          </a:p>
        </p:txBody>
      </p:sp>
      <p:sp>
        <p:nvSpPr>
          <p:cNvPr id="15" name="文本框 14"/>
          <p:cNvSpPr txBox="1"/>
          <p:nvPr/>
        </p:nvSpPr>
        <p:spPr>
          <a:xfrm>
            <a:off x="962456" y="1131126"/>
            <a:ext cx="1903293"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u="none" strike="noStrike" kern="1200" cap="none" spc="0" normalizeH="0" baseline="0" noProof="0" dirty="0">
                <a:ln>
                  <a:noFill/>
                </a:ln>
                <a:solidFill>
                  <a:prstClr val="white"/>
                </a:solidFill>
                <a:effectLst/>
                <a:uLnTx/>
                <a:uFillTx/>
                <a:cs typeface="+mn-ea"/>
                <a:sym typeface="+mn-lt"/>
              </a:rPr>
              <a:t>垂直交易策略</a:t>
            </a:r>
          </a:p>
        </p:txBody>
      </p:sp>
      <p:pic>
        <p:nvPicPr>
          <p:cNvPr id="10" name="图片 9"/>
          <p:cNvPicPr>
            <a:picLocks noChangeAspect="1"/>
          </p:cNvPicPr>
          <p:nvPr/>
        </p:nvPicPr>
        <p:blipFill>
          <a:blip r:embed="rId3"/>
          <a:stretch>
            <a:fillRect/>
          </a:stretch>
        </p:blipFill>
        <p:spPr>
          <a:xfrm>
            <a:off x="792729" y="2778662"/>
            <a:ext cx="5213263" cy="3476985"/>
          </a:xfrm>
          <a:prstGeom prst="rect">
            <a:avLst/>
          </a:prstGeom>
        </p:spPr>
      </p:pic>
      <p:cxnSp>
        <p:nvCxnSpPr>
          <p:cNvPr id="6" name="直接连接符 5"/>
          <p:cNvCxnSpPr/>
          <p:nvPr/>
        </p:nvCxnSpPr>
        <p:spPr>
          <a:xfrm>
            <a:off x="6777321" y="3159869"/>
            <a:ext cx="0" cy="2283489"/>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p:cNvCxnSpPr/>
          <p:nvPr/>
        </p:nvCxnSpPr>
        <p:spPr>
          <a:xfrm>
            <a:off x="6777321" y="4472397"/>
            <a:ext cx="3836709" cy="0"/>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p:cNvCxnSpPr/>
          <p:nvPr/>
        </p:nvCxnSpPr>
        <p:spPr>
          <a:xfrm>
            <a:off x="7135539" y="5179408"/>
            <a:ext cx="129147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直接连接符 16"/>
          <p:cNvCxnSpPr/>
          <p:nvPr/>
        </p:nvCxnSpPr>
        <p:spPr>
          <a:xfrm flipV="1">
            <a:off x="8416799" y="3859656"/>
            <a:ext cx="1499647" cy="132028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直接连接符 20"/>
          <p:cNvCxnSpPr/>
          <p:nvPr/>
        </p:nvCxnSpPr>
        <p:spPr>
          <a:xfrm>
            <a:off x="7097831" y="4197701"/>
            <a:ext cx="247218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3" name="直接连接符 22"/>
          <p:cNvCxnSpPr/>
          <p:nvPr/>
        </p:nvCxnSpPr>
        <p:spPr>
          <a:xfrm>
            <a:off x="9570011" y="4197469"/>
            <a:ext cx="1025950" cy="1038501"/>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2" name="直接连接符 31"/>
          <p:cNvCxnSpPr/>
          <p:nvPr/>
        </p:nvCxnSpPr>
        <p:spPr>
          <a:xfrm>
            <a:off x="7126505" y="4814772"/>
            <a:ext cx="1291473" cy="0"/>
          </a:xfrm>
          <a:prstGeom prst="line">
            <a:avLst/>
          </a:prstGeom>
          <a:ln>
            <a:solidFill>
              <a:srgbClr val="B23E3E"/>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3" name="直接连接符 32"/>
          <p:cNvCxnSpPr/>
          <p:nvPr/>
        </p:nvCxnSpPr>
        <p:spPr>
          <a:xfrm flipV="1">
            <a:off x="8417192" y="3778631"/>
            <a:ext cx="1181100" cy="1036679"/>
          </a:xfrm>
          <a:prstGeom prst="line">
            <a:avLst/>
          </a:prstGeom>
          <a:ln>
            <a:solidFill>
              <a:srgbClr val="B23E3E"/>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5" name="直接连接符 34"/>
          <p:cNvCxnSpPr/>
          <p:nvPr/>
        </p:nvCxnSpPr>
        <p:spPr>
          <a:xfrm>
            <a:off x="9598292" y="3779396"/>
            <a:ext cx="1291473" cy="0"/>
          </a:xfrm>
          <a:prstGeom prst="line">
            <a:avLst/>
          </a:prstGeom>
          <a:ln>
            <a:solidFill>
              <a:srgbClr val="B23E3E"/>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36" name="文本框 35"/>
          <p:cNvSpPr txBox="1"/>
          <p:nvPr/>
        </p:nvSpPr>
        <p:spPr>
          <a:xfrm>
            <a:off x="6535562" y="2684437"/>
            <a:ext cx="1181100" cy="307777"/>
          </a:xfrm>
          <a:prstGeom prst="rect">
            <a:avLst/>
          </a:prstGeom>
          <a:noFill/>
        </p:spPr>
        <p:txBody>
          <a:bodyPr wrap="square" rtlCol="0">
            <a:spAutoFit/>
          </a:bodyPr>
          <a:lstStyle/>
          <a:p>
            <a:r>
              <a:rPr lang="en-US" altLang="zh-CN" sz="1400" dirty="0">
                <a:latin typeface="Calibri" panose="020F0502020204030204" charset="0"/>
                <a:cs typeface="Calibri" panose="020F0502020204030204" charset="0"/>
              </a:rPr>
              <a:t>Profit</a:t>
            </a:r>
            <a:endParaRPr lang="zh-CN" altLang="en-US" sz="1400" dirty="0">
              <a:latin typeface="Calibri" panose="020F0502020204030204" charset="0"/>
              <a:cs typeface="Calibri" panose="020F0502020204030204" charset="0"/>
            </a:endParaRPr>
          </a:p>
        </p:txBody>
      </p:sp>
      <p:sp>
        <p:nvSpPr>
          <p:cNvPr id="37" name="文本框 36"/>
          <p:cNvSpPr txBox="1"/>
          <p:nvPr/>
        </p:nvSpPr>
        <p:spPr>
          <a:xfrm>
            <a:off x="8052492" y="5902386"/>
            <a:ext cx="2191536" cy="307777"/>
          </a:xfrm>
          <a:prstGeom prst="rect">
            <a:avLst/>
          </a:prstGeom>
          <a:noFill/>
        </p:spPr>
        <p:txBody>
          <a:bodyPr wrap="square" rtlCol="0">
            <a:spAutoFit/>
          </a:bodyPr>
          <a:lstStyle/>
          <a:p>
            <a:r>
              <a:rPr lang="en-US" altLang="zh-CN" sz="1400" dirty="0">
                <a:latin typeface="Calibri" panose="020F0502020204030204" charset="0"/>
                <a:cs typeface="Calibri" panose="020F0502020204030204" charset="0"/>
              </a:rPr>
              <a:t>Bull spread using calls</a:t>
            </a:r>
            <a:endParaRPr lang="zh-CN" altLang="en-US" sz="1400" dirty="0">
              <a:latin typeface="Calibri" panose="020F0502020204030204" charset="0"/>
              <a:cs typeface="Calibri" panose="020F0502020204030204" charset="0"/>
            </a:endParaRPr>
          </a:p>
        </p:txBody>
      </p:sp>
      <p:cxnSp>
        <p:nvCxnSpPr>
          <p:cNvPr id="39" name="直接连接符 38"/>
          <p:cNvCxnSpPr/>
          <p:nvPr/>
        </p:nvCxnSpPr>
        <p:spPr>
          <a:xfrm>
            <a:off x="8397160" y="4100712"/>
            <a:ext cx="0" cy="419088"/>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p:cNvCxnSpPr>
            <a:endCxn id="42" idx="0"/>
          </p:cNvCxnSpPr>
          <p:nvPr/>
        </p:nvCxnSpPr>
        <p:spPr>
          <a:xfrm>
            <a:off x="9580223" y="4401276"/>
            <a:ext cx="0" cy="394204"/>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2" name="文本框 41"/>
              <p:cNvSpPr txBox="1"/>
              <p:nvPr/>
            </p:nvSpPr>
            <p:spPr>
              <a:xfrm>
                <a:off x="9007742" y="4795480"/>
                <a:ext cx="118110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cs typeface="Calibri" panose="020F0502020204030204" charset="0"/>
                            </a:rPr>
                          </m:ctrlPr>
                        </m:sSubPr>
                        <m:e>
                          <m:r>
                            <a:rPr lang="en-US" altLang="zh-CN" sz="1400" b="0" i="1" smtClean="0">
                              <a:latin typeface="Cambria Math" panose="02040503050406030204" pitchFamily="18" charset="0"/>
                              <a:cs typeface="Calibri" panose="020F0502020204030204" charset="0"/>
                            </a:rPr>
                            <m:t>𝑋</m:t>
                          </m:r>
                        </m:e>
                        <m:sub>
                          <m:r>
                            <a:rPr lang="en-US" altLang="zh-CN" sz="1400" b="0" i="1" smtClean="0">
                              <a:latin typeface="Cambria Math" panose="02040503050406030204" pitchFamily="18" charset="0"/>
                              <a:cs typeface="Calibri" panose="020F0502020204030204" charset="0"/>
                            </a:rPr>
                            <m:t>𝐻</m:t>
                          </m:r>
                        </m:sub>
                      </m:sSub>
                    </m:oMath>
                  </m:oMathPara>
                </a14:m>
                <a:endParaRPr lang="zh-CN" altLang="en-US" sz="1400" dirty="0">
                  <a:latin typeface="Calibri" panose="020F0502020204030204" charset="0"/>
                  <a:cs typeface="Calibri" panose="020F0502020204030204" charset="0"/>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9007742" y="4795480"/>
                <a:ext cx="1181100" cy="307777"/>
              </a:xfrm>
              <a:prstGeom prst="rect">
                <a:avLst/>
              </a:prstGeom>
              <a:blipFill rotWithShape="1">
                <a:blip r:embed="rId4"/>
                <a:stretch>
                  <a:fillRect l="-23" t="-193" r="23" b="1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7836462" y="3784018"/>
                <a:ext cx="118110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cs typeface="Calibri" panose="020F0502020204030204" charset="0"/>
                            </a:rPr>
                          </m:ctrlPr>
                        </m:sSubPr>
                        <m:e>
                          <m:r>
                            <a:rPr lang="en-US" altLang="zh-CN" sz="1400" b="0" i="1" smtClean="0">
                              <a:latin typeface="Cambria Math" panose="02040503050406030204" pitchFamily="18" charset="0"/>
                              <a:cs typeface="Calibri" panose="020F0502020204030204" charset="0"/>
                            </a:rPr>
                            <m:t>𝑋</m:t>
                          </m:r>
                        </m:e>
                        <m:sub>
                          <m:r>
                            <a:rPr lang="en-US" altLang="zh-CN" sz="1400" b="0" i="1" smtClean="0">
                              <a:latin typeface="Cambria Math" panose="02040503050406030204" pitchFamily="18" charset="0"/>
                              <a:cs typeface="Calibri" panose="020F0502020204030204" charset="0"/>
                            </a:rPr>
                            <m:t>𝐿</m:t>
                          </m:r>
                        </m:sub>
                      </m:sSub>
                    </m:oMath>
                  </m:oMathPara>
                </a14:m>
                <a:endParaRPr lang="zh-CN" altLang="en-US" sz="1400" dirty="0">
                  <a:latin typeface="Calibri" panose="020F0502020204030204" charset="0"/>
                  <a:cs typeface="Calibri" panose="020F0502020204030204" charset="0"/>
                </a:endParaRPr>
              </a:p>
            </p:txBody>
          </p:sp>
        </mc:Choice>
        <mc:Fallback xmlns="">
          <p:sp>
            <p:nvSpPr>
              <p:cNvPr id="43" name="文本框 42"/>
              <p:cNvSpPr txBox="1">
                <a:spLocks noRot="1" noChangeAspect="1" noMove="1" noResize="1" noEditPoints="1" noAdjustHandles="1" noChangeArrowheads="1" noChangeShapeType="1" noTextEdit="1"/>
              </p:cNvSpPr>
              <p:nvPr/>
            </p:nvSpPr>
            <p:spPr>
              <a:xfrm>
                <a:off x="7836462" y="3784018"/>
                <a:ext cx="1181100" cy="307777"/>
              </a:xfrm>
              <a:prstGeom prst="rect">
                <a:avLst/>
              </a:prstGeom>
              <a:blipFill rotWithShape="1">
                <a:blip r:embed="rId5"/>
                <a:stretch>
                  <a:fillRect l="-48" t="-17" r="48" b="159"/>
                </a:stretch>
              </a:blipFill>
            </p:spPr>
            <p:txBody>
              <a:bodyPr/>
              <a:lstStyle/>
              <a:p>
                <a:r>
                  <a:rPr lang="zh-CN" altLang="en-US">
                    <a:noFill/>
                  </a:rPr>
                  <a:t> </a:t>
                </a:r>
              </a:p>
            </p:txBody>
          </p:sp>
        </mc:Fallback>
      </mc:AlternateContent>
      <p:sp>
        <p:nvSpPr>
          <p:cNvPr id="44" name="文本框 43"/>
          <p:cNvSpPr txBox="1"/>
          <p:nvPr/>
        </p:nvSpPr>
        <p:spPr>
          <a:xfrm>
            <a:off x="10778999" y="4313641"/>
            <a:ext cx="1181100" cy="307777"/>
          </a:xfrm>
          <a:prstGeom prst="rect">
            <a:avLst/>
          </a:prstGeom>
          <a:noFill/>
        </p:spPr>
        <p:txBody>
          <a:bodyPr wrap="square" rtlCol="0">
            <a:spAutoFit/>
          </a:bodyPr>
          <a:lstStyle/>
          <a:p>
            <a:r>
              <a:rPr lang="en-US" altLang="zh-CN" sz="1400" dirty="0">
                <a:latin typeface="Calibri" panose="020F0502020204030204" charset="0"/>
                <a:cs typeface="Calibri" panose="020F0502020204030204" charset="0"/>
              </a:rPr>
              <a:t>Stock price</a:t>
            </a:r>
            <a:endParaRPr lang="zh-CN" altLang="en-US" sz="1400" dirty="0">
              <a:latin typeface="Calibri" panose="020F0502020204030204" charset="0"/>
              <a:cs typeface="Calibri" panose="020F050202020403020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17525" y="0"/>
            <a:ext cx="10515600" cy="1058545"/>
          </a:xfrm>
        </p:spPr>
        <p:txBody>
          <a:bodyPr>
            <a:normAutofit/>
          </a:bodyPr>
          <a:lstStyle/>
          <a:p>
            <a:pPr>
              <a:lnSpc>
                <a:spcPct val="100000"/>
              </a:lnSpc>
              <a:spcAft>
                <a:spcPts val="50"/>
              </a:spcAft>
            </a:pPr>
            <a:r>
              <a:rPr lang="en-US" altLang="zh-CN" i="1" dirty="0">
                <a:latin typeface="+mn-lt"/>
                <a:ea typeface="+mn-ea"/>
                <a:cs typeface="+mn-ea"/>
                <a:sym typeface="+mn-lt"/>
              </a:rPr>
              <a:t>Volatility Smiles Ⅰ</a:t>
            </a:r>
          </a:p>
        </p:txBody>
      </p:sp>
      <p:sp>
        <p:nvSpPr>
          <p:cNvPr id="30" name="文本框 29"/>
          <p:cNvSpPr txBox="1"/>
          <p:nvPr/>
        </p:nvSpPr>
        <p:spPr>
          <a:xfrm>
            <a:off x="556380" y="1524264"/>
            <a:ext cx="5267234" cy="4683205"/>
          </a:xfrm>
          <a:prstGeom prst="rect">
            <a:avLst/>
          </a:prstGeom>
          <a:noFill/>
          <a:ln w="19050">
            <a:solidFill>
              <a:srgbClr val="972022"/>
            </a:solidFill>
            <a:prstDash val="sysDash"/>
          </a:ln>
        </p:spPr>
        <p:txBody>
          <a:bodyPr wrap="square" rtlCol="0">
            <a:spAutoFit/>
          </a:bodyPr>
          <a:lstStyle/>
          <a:p>
            <a:pPr marL="285750" indent="-285750">
              <a:lnSpc>
                <a:spcPct val="130000"/>
              </a:lnSpc>
              <a:spcBef>
                <a:spcPts val="300"/>
              </a:spcBef>
              <a:spcAft>
                <a:spcPts val="300"/>
              </a:spcAft>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给定存续期限，期权的隐含波动率和执行价格</a:t>
            </a:r>
            <a:r>
              <a:rPr lang="en-US" altLang="zh-CN" sz="1600" dirty="0">
                <a:solidFill>
                  <a:prstClr val="black"/>
                </a:solidFill>
                <a:latin typeface="Times New Roman" panose="02020603050405020304"/>
                <a:ea typeface="微软雅黑" panose="020B0503020204020204" pitchFamily="34" charset="-122"/>
                <a:cs typeface="+mn-ea"/>
                <a:sym typeface="+mn-lt"/>
              </a:rPr>
              <a:t>/</a:t>
            </a:r>
            <a:r>
              <a:rPr lang="zh-CN" altLang="en-US" sz="1600" dirty="0">
                <a:solidFill>
                  <a:prstClr val="black"/>
                </a:solidFill>
                <a:latin typeface="Times New Roman" panose="02020603050405020304"/>
                <a:ea typeface="微软雅黑" panose="020B0503020204020204" pitchFamily="34" charset="-122"/>
                <a:cs typeface="+mn-ea"/>
                <a:sym typeface="+mn-lt"/>
              </a:rPr>
              <a:t>标的价格之间的关系。</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由于给定相同执行价格、标的价格、存续期限情况下，欧式看涨期权的和欧式看跌期权的计算得出的隐含波动率相同，因而讨论波动率微笑对看涨看跌同时成立。</a:t>
            </a:r>
            <a:endParaRPr lang="en-US" altLang="zh-CN" dirty="0">
              <a:solidFill>
                <a:srgbClr val="000000"/>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股票期权往往呈现</a:t>
            </a:r>
            <a:r>
              <a:rPr lang="en-US" altLang="zh-CN" sz="1600" dirty="0">
                <a:solidFill>
                  <a:prstClr val="black"/>
                </a:solidFill>
                <a:latin typeface="Times New Roman" panose="02020603050405020304"/>
                <a:ea typeface="微软雅黑" panose="020B0503020204020204" pitchFamily="34" charset="-122"/>
                <a:cs typeface="+mn-ea"/>
                <a:sym typeface="+mn-lt"/>
              </a:rPr>
              <a:t> </a:t>
            </a:r>
            <a:r>
              <a:rPr lang="en-US" altLang="zh-CN" sz="1600" i="1" dirty="0">
                <a:solidFill>
                  <a:prstClr val="black"/>
                </a:solidFill>
                <a:latin typeface="Times New Roman" panose="02020603050405020304"/>
                <a:ea typeface="微软雅黑" panose="020B0503020204020204" pitchFamily="34" charset="-122"/>
                <a:cs typeface="+mn-ea"/>
                <a:sym typeface="+mn-lt"/>
              </a:rPr>
              <a:t>downward sloping </a:t>
            </a:r>
            <a:r>
              <a:rPr lang="zh-CN" altLang="en-US" sz="1600" dirty="0">
                <a:solidFill>
                  <a:prstClr val="black"/>
                </a:solidFill>
                <a:latin typeface="Times New Roman" panose="02020603050405020304"/>
                <a:ea typeface="微软雅黑" panose="020B0503020204020204" pitchFamily="34" charset="-122"/>
                <a:cs typeface="+mn-ea"/>
                <a:sym typeface="+mn-lt"/>
              </a:rPr>
              <a:t>的现象，而货币期权呈现倒“</a:t>
            </a:r>
            <a:r>
              <a:rPr lang="en-US" altLang="zh-CN" sz="1600" dirty="0">
                <a:solidFill>
                  <a:prstClr val="black"/>
                </a:solidFill>
                <a:latin typeface="Times New Roman" panose="02020603050405020304"/>
                <a:ea typeface="微软雅黑" panose="020B0503020204020204" pitchFamily="34" charset="-122"/>
                <a:cs typeface="+mn-ea"/>
                <a:sym typeface="+mn-lt"/>
              </a:rPr>
              <a:t>U</a:t>
            </a:r>
            <a:r>
              <a:rPr lang="zh-CN" altLang="en-US" sz="1600" dirty="0">
                <a:solidFill>
                  <a:prstClr val="black"/>
                </a:solidFill>
                <a:latin typeface="Times New Roman" panose="02020603050405020304"/>
                <a:ea typeface="微软雅黑" panose="020B0503020204020204" pitchFamily="34" charset="-122"/>
                <a:cs typeface="+mn-ea"/>
                <a:sym typeface="+mn-lt"/>
              </a:rPr>
              <a:t>”的结构。</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a:lnSpc>
                <a:spcPct val="130000"/>
              </a:lnSpc>
              <a:spcBef>
                <a:spcPts val="300"/>
              </a:spcBef>
              <a:spcAft>
                <a:spcPts val="300"/>
              </a:spcAft>
              <a:defRPr/>
            </a:pPr>
            <a:r>
              <a:rPr lang="en-US" altLang="zh-CN" sz="1600" i="1" dirty="0">
                <a:solidFill>
                  <a:prstClr val="black"/>
                </a:solidFill>
                <a:latin typeface="Times New Roman" panose="02020603050405020304"/>
                <a:ea typeface="微软雅黑" panose="020B0503020204020204" pitchFamily="34" charset="-122"/>
                <a:cs typeface="+mn-ea"/>
                <a:sym typeface="+mn-lt"/>
              </a:rPr>
              <a:t>Explanation</a:t>
            </a:r>
            <a:r>
              <a:rPr lang="zh-CN" altLang="en-US" sz="1600" i="1" dirty="0">
                <a:solidFill>
                  <a:prstClr val="black"/>
                </a:solidFill>
                <a:latin typeface="Times New Roman" panose="02020603050405020304"/>
                <a:ea typeface="微软雅黑" panose="020B0503020204020204" pitchFamily="34" charset="-122"/>
                <a:cs typeface="+mn-ea"/>
                <a:sym typeface="+mn-lt"/>
              </a:rPr>
              <a:t>：</a:t>
            </a:r>
            <a:endParaRPr lang="en-US" altLang="zh-CN" sz="1600" i="1"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latin typeface="Times New Roman" panose="02020603050405020304"/>
                <a:ea typeface="微软雅黑" panose="020B0503020204020204" pitchFamily="34" charset="-122"/>
                <a:cs typeface="+mn-ea"/>
                <a:sym typeface="+mn-lt"/>
              </a:rPr>
              <a:t>现实市场中金融资产的收益率分布呈现出尖峰肥尾的特征，相比于对数正态分布，低估了深度实值和深度虚值期权的概率，对应低估其了价格。</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latin typeface="Times New Roman" panose="02020603050405020304"/>
                <a:ea typeface="微软雅黑" panose="020B0503020204020204" pitchFamily="34" charset="-122"/>
                <a:cs typeface="+mn-ea"/>
                <a:sym typeface="+mn-lt"/>
              </a:rPr>
              <a:t>暴跌恐惧：其对虚值期权赋予了较高价值。</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latin typeface="Times New Roman" panose="02020603050405020304"/>
                <a:ea typeface="微软雅黑" panose="020B0503020204020204" pitchFamily="34" charset="-122"/>
                <a:cs typeface="+mn-ea"/>
                <a:sym typeface="+mn-lt"/>
              </a:rPr>
              <a:t>杠杆效应：实值期权供给量较小，溢价较高。</a:t>
            </a:r>
            <a:endParaRPr lang="en-US" altLang="zh-CN" sz="1600" dirty="0">
              <a:solidFill>
                <a:prstClr val="black"/>
              </a:solidFill>
              <a:latin typeface="Times New Roman" panose="02020603050405020304"/>
              <a:ea typeface="微软雅黑" panose="020B0503020204020204" pitchFamily="34" charset="-122"/>
              <a:cs typeface="+mn-ea"/>
              <a:sym typeface="+mn-lt"/>
            </a:endParaRPr>
          </a:p>
        </p:txBody>
      </p:sp>
      <p:sp>
        <p:nvSpPr>
          <p:cNvPr id="31" name="文本框 30"/>
          <p:cNvSpPr txBox="1"/>
          <p:nvPr/>
        </p:nvSpPr>
        <p:spPr>
          <a:xfrm>
            <a:off x="556380" y="1154932"/>
            <a:ext cx="1782818"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波动率微笑</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 name="灯片编号占位符 1"/>
          <p:cNvSpPr>
            <a:spLocks noGrp="1"/>
          </p:cNvSpPr>
          <p:nvPr>
            <p:ph type="sldNum" sz="quarter" idx="12"/>
          </p:nvPr>
        </p:nvSpPr>
        <p:spPr/>
        <p:txBody>
          <a:bodyPr/>
          <a:lstStyle/>
          <a:p>
            <a:fld id="{1EA6C56D-0CE0-47FB-86BA-7B1B4E55B176}" type="slidenum">
              <a:rPr lang="zh-CN" altLang="en-US" smtClean="0"/>
              <a:t>57</a:t>
            </a:fld>
            <a:endParaRPr lang="zh-CN" altLang="en-US" dirty="0"/>
          </a:p>
        </p:txBody>
      </p:sp>
      <p:pic>
        <p:nvPicPr>
          <p:cNvPr id="10" name="图片 9"/>
          <p:cNvPicPr>
            <a:picLocks noChangeAspect="1"/>
          </p:cNvPicPr>
          <p:nvPr/>
        </p:nvPicPr>
        <p:blipFill>
          <a:blip r:embed="rId3"/>
          <a:stretch>
            <a:fillRect/>
          </a:stretch>
        </p:blipFill>
        <p:spPr>
          <a:xfrm>
            <a:off x="7001467" y="631397"/>
            <a:ext cx="2944116" cy="2450136"/>
          </a:xfrm>
          <a:prstGeom prst="rect">
            <a:avLst/>
          </a:prstGeom>
        </p:spPr>
      </p:pic>
      <p:pic>
        <p:nvPicPr>
          <p:cNvPr id="11" name="图片 10"/>
          <p:cNvPicPr>
            <a:picLocks noChangeAspect="1"/>
          </p:cNvPicPr>
          <p:nvPr/>
        </p:nvPicPr>
        <p:blipFill>
          <a:blip r:embed="rId4"/>
          <a:stretch>
            <a:fillRect/>
          </a:stretch>
        </p:blipFill>
        <p:spPr>
          <a:xfrm>
            <a:off x="7001467" y="3579237"/>
            <a:ext cx="3617524" cy="2455266"/>
          </a:xfrm>
          <a:prstGeom prst="rect">
            <a:avLst/>
          </a:prstGeom>
        </p:spPr>
      </p:pic>
      <p:sp>
        <p:nvSpPr>
          <p:cNvPr id="14" name="文本框 13"/>
          <p:cNvSpPr txBox="1"/>
          <p:nvPr/>
        </p:nvSpPr>
        <p:spPr>
          <a:xfrm>
            <a:off x="6180511" y="3101378"/>
            <a:ext cx="5257800" cy="307777"/>
          </a:xfrm>
          <a:prstGeom prst="rect">
            <a:avLst/>
          </a:prstGeom>
          <a:noFill/>
        </p:spPr>
        <p:txBody>
          <a:bodyPr wrap="square">
            <a:spAutoFit/>
          </a:bodyPr>
          <a:lstStyle/>
          <a:p>
            <a:pPr marL="0" marR="0" lvl="0" indent="0" algn="ctr" defTabSz="914400" rtl="0" eaLnBrk="1" fontAlgn="auto" latinLnBrk="0" hangingPunct="1">
              <a:spcAft>
                <a:spcPts val="50"/>
              </a:spcAft>
              <a:buClrTx/>
              <a:buSzTx/>
              <a:buFontTx/>
              <a:buNone/>
              <a:defRPr/>
            </a:pPr>
            <a:r>
              <a:rPr kumimoji="0" lang="zh-CN" altLang="en-US" sz="1400" b="0" i="0" u="none" strike="noStrike" kern="1200" cap="none" spc="0" normalizeH="0" baseline="0" noProof="0" dirty="0">
                <a:ln>
                  <a:noFill/>
                </a:ln>
                <a:solidFill>
                  <a:prstClr val="black"/>
                </a:solidFill>
                <a:effectLst/>
                <a:uLnTx/>
                <a:uFillTx/>
                <a:cs typeface="+mn-ea"/>
                <a:sym typeface="+mn-lt"/>
              </a:rPr>
              <a:t>股票期权的波动性微笑</a:t>
            </a:r>
          </a:p>
        </p:txBody>
      </p:sp>
      <p:sp>
        <p:nvSpPr>
          <p:cNvPr id="15" name="文本框 14"/>
          <p:cNvSpPr txBox="1"/>
          <p:nvPr/>
        </p:nvSpPr>
        <p:spPr>
          <a:xfrm>
            <a:off x="6287672" y="6034503"/>
            <a:ext cx="5257800" cy="307777"/>
          </a:xfrm>
          <a:prstGeom prst="rect">
            <a:avLst/>
          </a:prstGeom>
          <a:noFill/>
        </p:spPr>
        <p:txBody>
          <a:bodyPr wrap="square">
            <a:spAutoFit/>
          </a:bodyPr>
          <a:lstStyle/>
          <a:p>
            <a:pPr marL="0" marR="0" lvl="0" indent="0" algn="ctr" defTabSz="914400" rtl="0" eaLnBrk="1" fontAlgn="auto" latinLnBrk="0" hangingPunct="1">
              <a:spcAft>
                <a:spcPts val="50"/>
              </a:spcAft>
              <a:buClrTx/>
              <a:buSzTx/>
              <a:buFontTx/>
              <a:buNone/>
              <a:defRPr/>
            </a:pPr>
            <a:r>
              <a:rPr kumimoji="0" lang="zh-CN" altLang="en-US" sz="1400" b="0" i="0" u="none" strike="noStrike" kern="1200" cap="none" spc="0" normalizeH="0" baseline="0" noProof="0" dirty="0">
                <a:ln>
                  <a:noFill/>
                </a:ln>
                <a:solidFill>
                  <a:prstClr val="black"/>
                </a:solidFill>
                <a:effectLst/>
                <a:uLnTx/>
                <a:uFillTx/>
                <a:cs typeface="+mn-ea"/>
                <a:sym typeface="+mn-lt"/>
              </a:rPr>
              <a:t>股票期权的隐含分布和对数正态分布</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17525" y="41910"/>
            <a:ext cx="10515600" cy="1011555"/>
          </a:xfrm>
        </p:spPr>
        <p:txBody>
          <a:bodyPr>
            <a:normAutofit/>
          </a:bodyPr>
          <a:lstStyle/>
          <a:p>
            <a:pPr>
              <a:lnSpc>
                <a:spcPct val="100000"/>
              </a:lnSpc>
              <a:spcAft>
                <a:spcPts val="50"/>
              </a:spcAft>
            </a:pPr>
            <a:r>
              <a:rPr kumimoji="0" lang="en-US" altLang="zh-CN" sz="28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Volatility Smiles Ⅱ</a:t>
            </a:r>
            <a:endParaRPr lang="en-US" altLang="zh-CN" dirty="0">
              <a:latin typeface="+mn-lt"/>
              <a:ea typeface="+mn-ea"/>
              <a:cs typeface="+mn-ea"/>
              <a:sym typeface="+mn-lt"/>
            </a:endParaRPr>
          </a:p>
        </p:txBody>
      </p:sp>
      <p:sp>
        <p:nvSpPr>
          <p:cNvPr id="31" name="文本框 30"/>
          <p:cNvSpPr txBox="1"/>
          <p:nvPr/>
        </p:nvSpPr>
        <p:spPr>
          <a:xfrm>
            <a:off x="517526" y="1184824"/>
            <a:ext cx="2678162"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风险中性概率分布</a:t>
            </a:r>
          </a:p>
        </p:txBody>
      </p:sp>
      <p:sp>
        <p:nvSpPr>
          <p:cNvPr id="2" name="灯片编号占位符 1"/>
          <p:cNvSpPr>
            <a:spLocks noGrp="1"/>
          </p:cNvSpPr>
          <p:nvPr>
            <p:ph type="sldNum" sz="quarter" idx="12"/>
          </p:nvPr>
        </p:nvSpPr>
        <p:spPr/>
        <p:txBody>
          <a:bodyPr/>
          <a:lstStyle/>
          <a:p>
            <a:fld id="{1EA6C56D-0CE0-47FB-86BA-7B1B4E55B176}" type="slidenum">
              <a:rPr lang="zh-CN" altLang="en-US" smtClean="0"/>
              <a:t>58</a:t>
            </a:fld>
            <a:endParaRPr lang="zh-CN" altLang="en-US" dirty="0"/>
          </a:p>
        </p:txBody>
      </p:sp>
      <mc:AlternateContent xmlns:mc="http://schemas.openxmlformats.org/markup-compatibility/2006" xmlns:a14="http://schemas.microsoft.com/office/drawing/2010/main">
        <mc:Choice Requires="a14">
          <p:sp>
            <p:nvSpPr>
              <p:cNvPr id="19" name="文本框 18"/>
              <p:cNvSpPr txBox="1"/>
              <p:nvPr/>
            </p:nvSpPr>
            <p:spPr>
              <a:xfrm>
                <a:off x="517523" y="1554156"/>
                <a:ext cx="5261435" cy="4799006"/>
              </a:xfrm>
              <a:prstGeom prst="rect">
                <a:avLst/>
              </a:prstGeom>
              <a:noFill/>
              <a:ln w="19050">
                <a:solidFill>
                  <a:srgbClr val="972022"/>
                </a:solidFill>
                <a:prstDash val="sysDash"/>
              </a:ln>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600" i="1" kern="100" smtClean="0">
                          <a:latin typeface="Cambria Math" panose="02040503050406030204" pitchFamily="18" charset="0"/>
                          <a:ea typeface="华文楷体" panose="02010600040101010101" pitchFamily="2" charset="-122"/>
                          <a:cs typeface="Times New Roman" panose="02020603050405020304" pitchFamily="18" charset="0"/>
                        </a:rPr>
                        <m:t>c</m:t>
                      </m:r>
                      <m:r>
                        <a:rPr lang="en-US" altLang="zh-CN" sz="1600" i="1" kern="100" smtClean="0">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𝑟𝑇</m:t>
                          </m:r>
                        </m:sup>
                      </m:sSup>
                      <m:nary>
                        <m:naryPr>
                          <m:ctrlPr>
                            <a:rPr lang="en-US" altLang="zh-CN" sz="1600" i="1" kern="100" smtClean="0">
                              <a:latin typeface="Cambria Math" panose="02040503050406030204" pitchFamily="18" charset="0"/>
                              <a:ea typeface="华文楷体" panose="02010600040101010101" pitchFamily="2" charset="-122"/>
                              <a:cs typeface="Times New Roman" panose="02020603050405020304" pitchFamily="18" charset="0"/>
                            </a:rPr>
                          </m:ctrlPr>
                        </m:naryPr>
                        <m:sub>
                          <m:sSub>
                            <m:sSubPr>
                              <m:ctrlP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𝑇</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𝐾</m:t>
                          </m:r>
                        </m:sub>
                        <m:sup>
                          <m:r>
                            <a:rPr lang="en-US" altLang="zh-CN" sz="1600" i="1" kern="100" smtClean="0">
                              <a:latin typeface="Cambria Math" panose="02040503050406030204" pitchFamily="18" charset="0"/>
                              <a:ea typeface="Cambria Math" panose="02040503050406030204" pitchFamily="18" charset="0"/>
                              <a:cs typeface="Times New Roman" panose="02020603050405020304" pitchFamily="18" charset="0"/>
                            </a:rPr>
                            <m:t>∞</m:t>
                          </m:r>
                        </m:sup>
                        <m:e>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𝑇</m:t>
                              </m:r>
                            </m:sub>
                          </m:s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𝐾</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𝑔</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𝑇</m:t>
                          </m:r>
                        </m:sub>
                      </m:s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𝑑</m:t>
                      </m:r>
                      <m:sSub>
                        <m:sSubPr>
                          <m:ctrlP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𝑇</m:t>
                          </m:r>
                        </m:sub>
                      </m:sSub>
                    </m:oMath>
                  </m:oMathPara>
                </a14:m>
                <a:endParaRPr lang="en-US" altLang="zh-CN" sz="1600" i="1" dirty="0"/>
              </a:p>
              <a:p>
                <a:pPr lvl="0">
                  <a:lnSpc>
                    <a:spcPct val="130000"/>
                  </a:lnSpc>
                  <a:defRPr/>
                </a:pPr>
                <a14:m>
                  <m:oMathPara xmlns:m="http://schemas.openxmlformats.org/officeDocument/2006/math">
                    <m:oMathParaPr>
                      <m:jc m:val="centerGroup"/>
                    </m:oMathParaPr>
                    <m:oMath xmlns:m="http://schemas.openxmlformats.org/officeDocument/2006/math">
                      <m:f>
                        <m:fPr>
                          <m:ctrlPr>
                            <a:rPr lang="en-US" altLang="zh-CN" sz="1600" i="1" smtClean="0">
                              <a:effectLst/>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sz="1600" i="1" smtClean="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0" i="1" smtClean="0">
                              <a:effectLst/>
                              <a:latin typeface="Cambria Math" panose="02040503050406030204" pitchFamily="18" charset="0"/>
                              <a:ea typeface="华文楷体" panose="02010600040101010101" pitchFamily="2" charset="-122"/>
                              <a:cs typeface="Times New Roman" panose="02020603050405020304" pitchFamily="18" charset="0"/>
                            </a:rPr>
                            <m:t>𝑐</m:t>
                          </m:r>
                        </m:num>
                        <m:den>
                          <m:r>
                            <a:rPr lang="en-US" altLang="zh-CN" sz="1600" i="1" smtClean="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0" i="1" smtClean="0">
                              <a:effectLst/>
                              <a:latin typeface="Cambria Math" panose="02040503050406030204" pitchFamily="18" charset="0"/>
                              <a:ea typeface="华文楷体" panose="02010600040101010101" pitchFamily="2" charset="-122"/>
                              <a:cs typeface="Times New Roman" panose="02020603050405020304" pitchFamily="18" charset="0"/>
                            </a:rPr>
                            <m:t>𝐾</m:t>
                          </m:r>
                        </m:den>
                      </m:f>
                      <m:r>
                        <a:rPr lang="en-US" altLang="zh-CN" sz="1600" i="1" smtClean="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0" i="1" smtClea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𝑟𝑇</m:t>
                          </m:r>
                        </m:sup>
                      </m:sSup>
                      <m:nary>
                        <m:naryPr>
                          <m:ctrlP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ctrlPr>
                        </m:naryPr>
                        <m:sub>
                          <m:sSub>
                            <m:sSubPr>
                              <m:ctrlP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𝑇</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𝐾</m:t>
                          </m:r>
                        </m:sub>
                        <m:sup>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m:t>
                          </m:r>
                        </m:sup>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𝑔</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𝑇</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𝑑</m:t>
                          </m:r>
                          <m:sSub>
                            <m:sSubPr>
                              <m:ctrlP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𝑇</m:t>
                              </m:r>
                            </m:sub>
                          </m:sSub>
                        </m:e>
                      </m:nary>
                    </m:oMath>
                  </m:oMathPara>
                </a14:m>
                <a:endParaRPr lang="en-US" altLang="zh-CN" sz="1600" i="1" kern="100" dirty="0">
                  <a:latin typeface="Cambria Math" panose="02040503050406030204" pitchFamily="18" charset="0"/>
                  <a:ea typeface="华文楷体" panose="02010600040101010101" pitchFamily="2" charset="-122"/>
                  <a:cs typeface="Times New Roman" panose="02020603050405020304" pitchFamily="18" charset="0"/>
                </a:endParaRPr>
              </a:p>
              <a:p>
                <a:pPr lvl="0">
                  <a:lnSpc>
                    <a:spcPct val="130000"/>
                  </a:lnSpc>
                  <a:defRPr/>
                </a:pPr>
                <a14:m>
                  <m:oMathPara xmlns:m="http://schemas.openxmlformats.org/officeDocument/2006/math">
                    <m:oMathParaPr>
                      <m:jc m:val="centerGroup"/>
                    </m:oMathParaPr>
                    <m:oMath xmlns:m="http://schemas.openxmlformats.org/officeDocument/2006/math">
                      <m:f>
                        <m:fPr>
                          <m:ctrlPr>
                            <a:rPr lang="en-US" altLang="zh-CN" sz="1600" i="1">
                              <a:latin typeface="Cambria Math" panose="02040503050406030204" pitchFamily="18" charset="0"/>
                              <a:ea typeface="华文楷体" panose="02010600040101010101" pitchFamily="2" charset="-122"/>
                              <a:cs typeface="Times New Roman" panose="02020603050405020304" pitchFamily="18" charset="0"/>
                            </a:rPr>
                          </m:ctrlPr>
                        </m:fPr>
                        <m:num>
                          <m:sSup>
                            <m:sSupPr>
                              <m:ctrlPr>
                                <a:rPr lang="en-US" altLang="zh-CN" sz="1600" i="1" smtClean="0">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600" i="1">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600" b="0" i="1" smtClean="0">
                                  <a:latin typeface="Cambria Math" panose="02040503050406030204" pitchFamily="18" charset="0"/>
                                  <a:ea typeface="华文楷体" panose="02010600040101010101" pitchFamily="2" charset="-122"/>
                                  <a:cs typeface="Times New Roman" panose="02020603050405020304" pitchFamily="18" charset="0"/>
                                </a:rPr>
                                <m:t>2</m:t>
                              </m:r>
                            </m:sup>
                          </m:sSup>
                          <m:r>
                            <a:rPr lang="en-US" altLang="zh-CN" sz="1600" i="1">
                              <a:latin typeface="Cambria Math" panose="02040503050406030204" pitchFamily="18" charset="0"/>
                              <a:ea typeface="华文楷体" panose="02010600040101010101" pitchFamily="2" charset="-122"/>
                              <a:cs typeface="Times New Roman" panose="02020603050405020304" pitchFamily="18" charset="0"/>
                            </a:rPr>
                            <m:t>𝑐</m:t>
                          </m:r>
                        </m:num>
                        <m:den>
                          <m:r>
                            <a:rPr lang="en-US" altLang="zh-CN" sz="1600" i="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sz="1600" i="1" smtClean="0">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600" b="0" i="1" smtClean="0">
                                  <a:latin typeface="Cambria Math" panose="02040503050406030204" pitchFamily="18" charset="0"/>
                                  <a:ea typeface="华文楷体" panose="02010600040101010101" pitchFamily="2" charset="-122"/>
                                  <a:cs typeface="Times New Roman" panose="02020603050405020304" pitchFamily="18" charset="0"/>
                                </a:rPr>
                                <m:t>𝐾</m:t>
                              </m:r>
                            </m:e>
                            <m:sup>
                              <m:r>
                                <a:rPr lang="en-US" altLang="zh-CN" sz="1600" b="0" i="1" smtClean="0">
                                  <a:latin typeface="Cambria Math" panose="02040503050406030204" pitchFamily="18" charset="0"/>
                                  <a:ea typeface="华文楷体" panose="02010600040101010101" pitchFamily="2" charset="-122"/>
                                  <a:cs typeface="Times New Roman" panose="02020603050405020304" pitchFamily="18" charset="0"/>
                                </a:rPr>
                                <m:t>2</m:t>
                              </m:r>
                            </m:sup>
                          </m:sSup>
                        </m:den>
                      </m:f>
                      <m:r>
                        <a:rPr lang="en-US" altLang="zh-CN" sz="1600" i="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𝑟𝑇</m:t>
                          </m:r>
                        </m:sup>
                      </m:sSup>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𝑔</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𝐾</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en-US" altLang="zh-CN" sz="1600" i="1" dirty="0"/>
              </a:p>
              <a:p>
                <a:pPr marL="285750" lvl="0" indent="-285750">
                  <a:lnSpc>
                    <a:spcPct val="130000"/>
                  </a:lnSpc>
                  <a:buFont typeface="Arial" panose="020B0604020202020204" pitchFamily="34" charset="0"/>
                  <a:buChar char="•"/>
                  <a:defRPr/>
                </a:pPr>
                <a:r>
                  <a:rPr lang="en-US" altLang="zh-CN" sz="1600" i="1" dirty="0"/>
                  <a:t>Thus,</a:t>
                </a:r>
              </a:p>
              <a:p>
                <a:pPr>
                  <a:lnSpc>
                    <a:spcPct val="130000"/>
                  </a:lnSpc>
                  <a:defRPr/>
                </a:pPr>
                <a14:m>
                  <m:oMathPara xmlns:m="http://schemas.openxmlformats.org/officeDocument/2006/math">
                    <m:oMathParaPr>
                      <m:jc m:val="centerGroup"/>
                    </m:oMathParaPr>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𝑔</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𝐾</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𝑟𝑇</m:t>
                          </m:r>
                        </m:sup>
                      </m:sSup>
                      <m:f>
                        <m:fPr>
                          <m:ctrlPr>
                            <a:rPr lang="en-US" altLang="zh-CN" sz="1600" i="1">
                              <a:latin typeface="Cambria Math" panose="02040503050406030204" pitchFamily="18" charset="0"/>
                              <a:ea typeface="华文楷体" panose="02010600040101010101" pitchFamily="2" charset="-122"/>
                              <a:cs typeface="Times New Roman" panose="02020603050405020304" pitchFamily="18" charset="0"/>
                            </a:rPr>
                          </m:ctrlPr>
                        </m:fPr>
                        <m:num>
                          <m:sSup>
                            <m:sSupPr>
                              <m:ctrlPr>
                                <a:rPr lang="en-US" altLang="zh-CN" sz="1600"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600" i="1">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600" i="1">
                                  <a:latin typeface="Cambria Math" panose="02040503050406030204" pitchFamily="18" charset="0"/>
                                  <a:ea typeface="华文楷体" panose="02010600040101010101" pitchFamily="2" charset="-122"/>
                                  <a:cs typeface="Times New Roman" panose="02020603050405020304" pitchFamily="18" charset="0"/>
                                </a:rPr>
                                <m:t>2</m:t>
                              </m:r>
                            </m:sup>
                          </m:sSup>
                          <m:r>
                            <a:rPr lang="en-US" altLang="zh-CN" sz="1600" i="1">
                              <a:latin typeface="Cambria Math" panose="02040503050406030204" pitchFamily="18" charset="0"/>
                              <a:ea typeface="华文楷体" panose="02010600040101010101" pitchFamily="2" charset="-122"/>
                              <a:cs typeface="Times New Roman" panose="02020603050405020304" pitchFamily="18" charset="0"/>
                            </a:rPr>
                            <m:t>𝑐</m:t>
                          </m:r>
                        </m:num>
                        <m:den>
                          <m:r>
                            <a:rPr lang="en-US" altLang="zh-CN" sz="1600" i="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sz="1600"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600" i="1">
                                  <a:latin typeface="Cambria Math" panose="02040503050406030204" pitchFamily="18" charset="0"/>
                                  <a:ea typeface="华文楷体" panose="02010600040101010101" pitchFamily="2" charset="-122"/>
                                  <a:cs typeface="Times New Roman" panose="02020603050405020304" pitchFamily="18" charset="0"/>
                                </a:rPr>
                                <m:t>𝐾</m:t>
                              </m:r>
                            </m:e>
                            <m:sup>
                              <m:r>
                                <a:rPr lang="en-US" altLang="zh-CN" sz="1600" i="1">
                                  <a:latin typeface="Cambria Math" panose="02040503050406030204" pitchFamily="18" charset="0"/>
                                  <a:ea typeface="华文楷体" panose="02010600040101010101" pitchFamily="2" charset="-122"/>
                                  <a:cs typeface="Times New Roman" panose="02020603050405020304" pitchFamily="18" charset="0"/>
                                </a:rPr>
                                <m:t>2</m:t>
                              </m:r>
                            </m:sup>
                          </m:sSup>
                        </m:den>
                      </m:f>
                    </m:oMath>
                  </m:oMathPara>
                </a14:m>
                <a:endParaRPr lang="en-US" altLang="zh-CN" sz="1600" i="1" dirty="0"/>
              </a:p>
              <a:p>
                <a:pPr marL="285750" indent="-285750">
                  <a:lnSpc>
                    <a:spcPct val="130000"/>
                  </a:lnSpc>
                  <a:buFont typeface="Arial" panose="020B0604020202020204" pitchFamily="34" charset="0"/>
                  <a:buChar char="•"/>
                  <a:defRPr/>
                </a:pPr>
                <a:endParaRPr lang="en-US" altLang="zh-CN" sz="1600" i="1" dirty="0"/>
              </a:p>
              <a:p>
                <a:pPr marL="285750" indent="-285750">
                  <a:lnSpc>
                    <a:spcPct val="130000"/>
                  </a:lnSpc>
                  <a:buFont typeface="Arial" panose="020B0604020202020204" pitchFamily="34" charset="0"/>
                  <a:buChar char="•"/>
                  <a:defRPr/>
                </a:pPr>
                <a:r>
                  <a:rPr lang="en-US" altLang="zh-CN" sz="1600" i="1" dirty="0"/>
                  <a:t>It means each risk neutral probability has a one-to-one correspondence to the implied volatility.</a:t>
                </a:r>
              </a:p>
              <a:p>
                <a:pPr marL="285750" indent="-285750">
                  <a:lnSpc>
                    <a:spcPct val="130000"/>
                  </a:lnSpc>
                  <a:buFont typeface="Arial" panose="020B0604020202020204" pitchFamily="34" charset="0"/>
                  <a:buChar char="•"/>
                  <a:defRPr/>
                </a:pPr>
                <a:r>
                  <a:rPr lang="en-US" altLang="zh-CN" sz="1600" i="1" dirty="0"/>
                  <a:t>How to get </a:t>
                </a:r>
                <a14:m>
                  <m:oMath xmlns:m="http://schemas.openxmlformats.org/officeDocument/2006/math">
                    <m:f>
                      <m:fPr>
                        <m:ctrlPr>
                          <a:rPr lang="en-US" altLang="zh-CN" i="1" smtClean="0">
                            <a:latin typeface="Cambria Math" panose="02040503050406030204" pitchFamily="18" charset="0"/>
                            <a:ea typeface="华文楷体" panose="02010600040101010101" pitchFamily="2" charset="-122"/>
                            <a:cs typeface="Times New Roman" panose="02020603050405020304" pitchFamily="18" charset="0"/>
                          </a:rPr>
                        </m:ctrlPr>
                      </m:fPr>
                      <m:num>
                        <m:sSup>
                          <m:sSupPr>
                            <m:ctrlPr>
                              <a:rPr lang="en-US" altLang="zh-CN"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i="1">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i="1">
                                <a:latin typeface="Cambria Math" panose="02040503050406030204" pitchFamily="18" charset="0"/>
                                <a:ea typeface="华文楷体" panose="02010600040101010101" pitchFamily="2" charset="-122"/>
                                <a:cs typeface="Times New Roman" panose="02020603050405020304" pitchFamily="18" charset="0"/>
                              </a:rPr>
                              <m:t>2</m:t>
                            </m:r>
                          </m:sup>
                        </m:sSup>
                        <m:r>
                          <a:rPr lang="en-US" altLang="zh-CN" i="1">
                            <a:latin typeface="Cambria Math" panose="02040503050406030204" pitchFamily="18" charset="0"/>
                            <a:ea typeface="华文楷体" panose="02010600040101010101" pitchFamily="2" charset="-122"/>
                            <a:cs typeface="Times New Roman" panose="02020603050405020304" pitchFamily="18" charset="0"/>
                          </a:rPr>
                          <m:t>𝑐</m:t>
                        </m:r>
                      </m:num>
                      <m:den>
                        <m:r>
                          <a:rPr lang="en-US" altLang="zh-CN" i="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i="1">
                                <a:latin typeface="Cambria Math" panose="02040503050406030204" pitchFamily="18" charset="0"/>
                                <a:ea typeface="华文楷体" panose="02010600040101010101" pitchFamily="2" charset="-122"/>
                                <a:cs typeface="Times New Roman" panose="02020603050405020304" pitchFamily="18" charset="0"/>
                              </a:rPr>
                              <m:t>𝐾</m:t>
                            </m:r>
                          </m:e>
                          <m:sup>
                            <m:r>
                              <a:rPr lang="en-US" altLang="zh-CN" i="1">
                                <a:latin typeface="Cambria Math" panose="02040503050406030204" pitchFamily="18" charset="0"/>
                                <a:ea typeface="华文楷体" panose="02010600040101010101" pitchFamily="2" charset="-122"/>
                                <a:cs typeface="Times New Roman" panose="02020603050405020304" pitchFamily="18" charset="0"/>
                              </a:rPr>
                              <m:t>2</m:t>
                            </m:r>
                          </m:sup>
                        </m:sSup>
                      </m:den>
                    </m:f>
                  </m:oMath>
                </a14:m>
                <a:r>
                  <a:rPr lang="en-US" altLang="zh-CN" i="1" dirty="0"/>
                  <a:t> </a:t>
                </a:r>
                <a:r>
                  <a:rPr lang="en-US" altLang="zh-CN" sz="1600" i="1" dirty="0"/>
                  <a:t>in the real market?</a:t>
                </a:r>
              </a:p>
              <a:p>
                <a:pPr marL="285750" indent="-285750">
                  <a:lnSpc>
                    <a:spcPct val="130000"/>
                  </a:lnSpc>
                  <a:buFont typeface="Arial" panose="020B0604020202020204" pitchFamily="34" charset="0"/>
                  <a:buChar char="•"/>
                  <a:defRPr/>
                </a:pPr>
                <a:r>
                  <a:rPr lang="en-US" altLang="zh-CN" sz="1600" i="1" dirty="0"/>
                  <a:t>Butterfly Spread</a:t>
                </a:r>
              </a:p>
            </p:txBody>
          </p:sp>
        </mc:Choice>
        <mc:Fallback xmlns="">
          <p:sp>
            <p:nvSpPr>
              <p:cNvPr id="19" name="文本框 18"/>
              <p:cNvSpPr txBox="1">
                <a:spLocks noRot="1" noChangeAspect="1" noMove="1" noResize="1" noEditPoints="1" noAdjustHandles="1" noChangeArrowheads="1" noChangeShapeType="1" noTextEdit="1"/>
              </p:cNvSpPr>
              <p:nvPr/>
            </p:nvSpPr>
            <p:spPr>
              <a:xfrm>
                <a:off x="517523" y="1554156"/>
                <a:ext cx="5261435" cy="4799006"/>
              </a:xfrm>
              <a:prstGeom prst="rect">
                <a:avLst/>
              </a:prstGeom>
              <a:blipFill rotWithShape="1">
                <a:blip r:embed="rId3"/>
                <a:stretch>
                  <a:fillRect l="-193" t="-205" r="-172" b="-186"/>
                </a:stretch>
              </a:blipFill>
              <a:ln w="19050">
                <a:solidFill>
                  <a:srgbClr val="972022"/>
                </a:solidFill>
                <a:prstDash val="sysDash"/>
              </a:ln>
            </p:spPr>
            <p:txBody>
              <a:bodyPr/>
              <a:lstStyle/>
              <a:p>
                <a:r>
                  <a:rPr lang="zh-CN" altLang="en-US">
                    <a:noFill/>
                  </a:rPr>
                  <a:t> </a:t>
                </a:r>
              </a:p>
            </p:txBody>
          </p:sp>
        </mc:Fallback>
      </mc:AlternateContent>
      <p:pic>
        <p:nvPicPr>
          <p:cNvPr id="10" name="图片 9"/>
          <p:cNvPicPr>
            <a:picLocks noChangeAspect="1"/>
          </p:cNvPicPr>
          <p:nvPr/>
        </p:nvPicPr>
        <p:blipFill>
          <a:blip r:embed="rId4"/>
          <a:stretch>
            <a:fillRect/>
          </a:stretch>
        </p:blipFill>
        <p:spPr>
          <a:xfrm>
            <a:off x="7251159" y="3779537"/>
            <a:ext cx="3337340" cy="2522408"/>
          </a:xfrm>
          <a:prstGeom prst="rect">
            <a:avLst/>
          </a:prstGeom>
        </p:spPr>
      </p:pic>
      <p:sp>
        <p:nvSpPr>
          <p:cNvPr id="22" name="文本框 21"/>
          <p:cNvSpPr txBox="1"/>
          <p:nvPr/>
        </p:nvSpPr>
        <p:spPr>
          <a:xfrm>
            <a:off x="6413043" y="1184824"/>
            <a:ext cx="1844837"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蝶式价差</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mc:AlternateContent xmlns:mc="http://schemas.openxmlformats.org/markup-compatibility/2006" xmlns:a14="http://schemas.microsoft.com/office/drawing/2010/main">
        <mc:Choice Requires="a14">
          <p:sp>
            <p:nvSpPr>
              <p:cNvPr id="23" name="文本框 22"/>
              <p:cNvSpPr txBox="1"/>
              <p:nvPr/>
            </p:nvSpPr>
            <p:spPr>
              <a:xfrm>
                <a:off x="6413042" y="1554156"/>
                <a:ext cx="4989844" cy="2174057"/>
              </a:xfrm>
              <a:prstGeom prst="rect">
                <a:avLst/>
              </a:prstGeom>
              <a:noFill/>
              <a:ln w="19050">
                <a:solidFill>
                  <a:srgbClr val="972022"/>
                </a:solidFill>
                <a:prstDash val="sysDash"/>
              </a:ln>
            </p:spPr>
            <p:txBody>
              <a:bodyPr wrap="square" rtlCol="0">
                <a:spAutoFit/>
              </a:bodyPr>
              <a:lstStyle/>
              <a:p>
                <a:pPr>
                  <a:lnSpc>
                    <a:spcPct val="130000"/>
                  </a:lnSpc>
                  <a:defRPr/>
                </a:pPr>
                <a14:m>
                  <m:oMathPara xmlns:m="http://schemas.openxmlformats.org/officeDocument/2006/math">
                    <m:oMathParaPr>
                      <m:jc m:val="centerGroup"/>
                    </m:oMathParaPr>
                    <m:oMath xmlns:m="http://schemas.openxmlformats.org/officeDocument/2006/math">
                      <m:f>
                        <m:fPr>
                          <m:ctrlPr>
                            <a:rPr lang="en-US" altLang="zh-CN" sz="1600" i="1">
                              <a:latin typeface="Cambria Math" panose="02040503050406030204" pitchFamily="18" charset="0"/>
                              <a:ea typeface="华文楷体" panose="02010600040101010101" pitchFamily="2" charset="-122"/>
                              <a:cs typeface="Times New Roman" panose="02020603050405020304" pitchFamily="18" charset="0"/>
                            </a:rPr>
                          </m:ctrlPr>
                        </m:fPr>
                        <m:num>
                          <m:sSup>
                            <m:sSupPr>
                              <m:ctrlPr>
                                <a:rPr lang="en-US" altLang="zh-CN" sz="1600"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600" i="1">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600" i="1">
                                  <a:latin typeface="Cambria Math" panose="02040503050406030204" pitchFamily="18" charset="0"/>
                                  <a:ea typeface="华文楷体" panose="02010600040101010101" pitchFamily="2" charset="-122"/>
                                  <a:cs typeface="Times New Roman" panose="02020603050405020304" pitchFamily="18" charset="0"/>
                                </a:rPr>
                                <m:t>2</m:t>
                              </m:r>
                            </m:sup>
                          </m:sSup>
                          <m:r>
                            <a:rPr lang="en-US" altLang="zh-CN" sz="1600" i="1">
                              <a:latin typeface="Cambria Math" panose="02040503050406030204" pitchFamily="18" charset="0"/>
                              <a:ea typeface="华文楷体" panose="02010600040101010101" pitchFamily="2" charset="-122"/>
                              <a:cs typeface="Times New Roman" panose="02020603050405020304" pitchFamily="18" charset="0"/>
                            </a:rPr>
                            <m:t>𝑐</m:t>
                          </m:r>
                        </m:num>
                        <m:den>
                          <m:r>
                            <a:rPr lang="en-US" altLang="zh-CN" sz="1600" i="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sz="1600"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600" i="1">
                                  <a:latin typeface="Cambria Math" panose="02040503050406030204" pitchFamily="18" charset="0"/>
                                  <a:ea typeface="华文楷体" panose="02010600040101010101" pitchFamily="2" charset="-122"/>
                                  <a:cs typeface="Times New Roman" panose="02020603050405020304" pitchFamily="18" charset="0"/>
                                </a:rPr>
                                <m:t>𝐾</m:t>
                              </m:r>
                            </m:e>
                            <m:sup>
                              <m:r>
                                <a:rPr lang="en-US" altLang="zh-CN" sz="1600" i="1">
                                  <a:latin typeface="Cambria Math" panose="02040503050406030204" pitchFamily="18" charset="0"/>
                                  <a:ea typeface="华文楷体" panose="02010600040101010101" pitchFamily="2" charset="-122"/>
                                  <a:cs typeface="Times New Roman" panose="02020603050405020304" pitchFamily="18" charset="0"/>
                                </a:rPr>
                                <m:t>2</m:t>
                              </m:r>
                            </m:sup>
                          </m:sSup>
                        </m:den>
                      </m:f>
                      <m:r>
                        <a:rPr lang="en-US" altLang="zh-CN" sz="1600" b="0" i="1" smtClean="0">
                          <a:latin typeface="Cambria Math" panose="02040503050406030204" pitchFamily="18" charset="0"/>
                          <a:ea typeface="华文楷体" panose="02010600040101010101" pitchFamily="2" charset="-122"/>
                          <a:cs typeface="Times New Roman" panose="02020603050405020304" pitchFamily="18" charset="0"/>
                        </a:rPr>
                        <m:t>=</m:t>
                      </m:r>
                      <m:func>
                        <m:funcPr>
                          <m:ctrlPr>
                            <a:rPr lang="en-US" altLang="zh-CN" sz="1600" b="0" i="1" smtClean="0">
                              <a:latin typeface="Cambria Math" panose="02040503050406030204" pitchFamily="18" charset="0"/>
                              <a:ea typeface="华文楷体" panose="02010600040101010101" pitchFamily="2" charset="-122"/>
                              <a:cs typeface="Times New Roman" panose="02020603050405020304" pitchFamily="18" charset="0"/>
                            </a:rPr>
                          </m:ctrlPr>
                        </m:funcPr>
                        <m:fName>
                          <m:limLow>
                            <m:limLowPr>
                              <m:ctrlPr>
                                <a:rPr lang="en-US" altLang="zh-CN" sz="1600" b="0" i="1" smtClean="0">
                                  <a:latin typeface="Cambria Math" panose="02040503050406030204" pitchFamily="18" charset="0"/>
                                  <a:ea typeface="华文楷体" panose="02010600040101010101" pitchFamily="2" charset="-122"/>
                                  <a:cs typeface="Times New Roman" panose="02020603050405020304" pitchFamily="18" charset="0"/>
                                </a:rPr>
                              </m:ctrlPr>
                            </m:limLowPr>
                            <m:e>
                              <m:r>
                                <m:rPr>
                                  <m:sty m:val="p"/>
                                </m:rPr>
                                <a:rPr lang="en-US" altLang="zh-CN" sz="1600" b="0" i="0" smtClean="0">
                                  <a:latin typeface="Cambria Math" panose="02040503050406030204" pitchFamily="18" charset="0"/>
                                  <a:ea typeface="华文楷体" panose="02010600040101010101" pitchFamily="2" charset="-122"/>
                                  <a:cs typeface="Times New Roman" panose="02020603050405020304" pitchFamily="18" charset="0"/>
                                </a:rPr>
                                <m:t>lim</m:t>
                              </m:r>
                            </m:e>
                            <m:lim>
                              <m:r>
                                <a:rPr lang="zh-CN" altLang="en-US" sz="1600" i="1">
                                  <a:latin typeface="Cambria Math" panose="02040503050406030204" pitchFamily="18" charset="0"/>
                                  <a:ea typeface="华文楷体" panose="02010600040101010101" pitchFamily="2" charset="-122"/>
                                  <a:cs typeface="Times New Roman" panose="02020603050405020304" pitchFamily="18" charset="0"/>
                                </a:rPr>
                                <m:t>𝛿</m:t>
                              </m:r>
                              <m:r>
                                <a:rPr lang="en-US" altLang="zh-CN" sz="1600" b="0" i="1" smtClean="0">
                                  <a:latin typeface="Cambria Math" panose="02040503050406030204" pitchFamily="18" charset="0"/>
                                  <a:ea typeface="华文楷体" panose="02010600040101010101" pitchFamily="2" charset="-122"/>
                                  <a:cs typeface="Times New Roman" panose="02020603050405020304" pitchFamily="18" charset="0"/>
                                </a:rPr>
                                <m:t>→0</m:t>
                              </m:r>
                            </m:lim>
                          </m:limLow>
                        </m:fName>
                        <m:e>
                          <m:f>
                            <m:fPr>
                              <m:ctrlPr>
                                <a:rPr lang="en-US" altLang="zh-CN" sz="1600" i="1">
                                  <a:latin typeface="Cambria Math" panose="02040503050406030204" pitchFamily="18" charset="0"/>
                                  <a:ea typeface="华文楷体" panose="02010600040101010101" pitchFamily="2" charset="-122"/>
                                  <a:cs typeface="Times New Roman" panose="02020603050405020304" pitchFamily="18" charset="0"/>
                                </a:rPr>
                              </m:ctrlPr>
                            </m:fPr>
                            <m:num>
                              <m:f>
                                <m:fPr>
                                  <m:ctrlPr>
                                    <a:rPr lang="en-US" altLang="zh-CN" sz="1600" i="1">
                                      <a:latin typeface="Cambria Math" panose="02040503050406030204" pitchFamily="18" charset="0"/>
                                      <a:ea typeface="华文楷体" panose="02010600040101010101" pitchFamily="2" charset="-122"/>
                                      <a:cs typeface="Times New Roman" panose="02020603050405020304" pitchFamily="18" charset="0"/>
                                    </a:rPr>
                                  </m:ctrlPr>
                                </m:fPr>
                                <m:num>
                                  <m:d>
                                    <m:dPr>
                                      <m:ctrlPr>
                                        <a:rPr lang="en-US" altLang="zh-CN" sz="1600"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600" b="0" i="1" smtClean="0">
                                          <a:latin typeface="Cambria Math" panose="02040503050406030204" pitchFamily="18" charset="0"/>
                                          <a:ea typeface="华文楷体" panose="02010600040101010101" pitchFamily="2" charset="-122"/>
                                          <a:cs typeface="Times New Roman" panose="02020603050405020304" pitchFamily="18" charset="0"/>
                                        </a:rPr>
                                        <m:t>𝐾</m:t>
                                      </m:r>
                                      <m:r>
                                        <a:rPr lang="en-US" altLang="zh-CN" sz="1600" b="0" i="1" smtClean="0">
                                          <a:latin typeface="Cambria Math" panose="02040503050406030204" pitchFamily="18" charset="0"/>
                                          <a:ea typeface="华文楷体" panose="02010600040101010101" pitchFamily="2" charset="-122"/>
                                          <a:cs typeface="Times New Roman" panose="02020603050405020304" pitchFamily="18" charset="0"/>
                                        </a:rPr>
                                        <m:t>+</m:t>
                                      </m:r>
                                      <m:r>
                                        <a:rPr lang="zh-CN" altLang="en-US" sz="1600" i="1">
                                          <a:latin typeface="Cambria Math" panose="02040503050406030204" pitchFamily="18" charset="0"/>
                                          <a:ea typeface="华文楷体" panose="02010600040101010101" pitchFamily="2" charset="-122"/>
                                          <a:cs typeface="Times New Roman" panose="02020603050405020304" pitchFamily="18" charset="0"/>
                                        </a:rPr>
                                        <m:t>𝛿</m:t>
                                      </m:r>
                                    </m:e>
                                  </m:d>
                                  <m:r>
                                    <a:rPr lang="en-US" altLang="zh-CN" sz="1600" b="0" i="1" smtClean="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0" i="1" smtClean="0">
                                      <a:latin typeface="Cambria Math" panose="02040503050406030204" pitchFamily="18" charset="0"/>
                                      <a:ea typeface="华文楷体" panose="02010600040101010101" pitchFamily="2" charset="-122"/>
                                      <a:cs typeface="Times New Roman" panose="02020603050405020304" pitchFamily="18" charset="0"/>
                                    </a:rPr>
                                    <m:t>𝐾</m:t>
                                  </m:r>
                                </m:num>
                                <m:den>
                                  <m:r>
                                    <a:rPr lang="zh-CN" altLang="en-US" sz="1600" i="1">
                                      <a:latin typeface="Cambria Math" panose="02040503050406030204" pitchFamily="18" charset="0"/>
                                      <a:ea typeface="华文楷体" panose="02010600040101010101" pitchFamily="2" charset="-122"/>
                                      <a:cs typeface="Times New Roman" panose="02020603050405020304" pitchFamily="18" charset="0"/>
                                    </a:rPr>
                                    <m:t>𝛿</m:t>
                                  </m:r>
                                </m:den>
                              </m:f>
                              <m:r>
                                <a:rPr lang="en-US" altLang="zh-CN" sz="1600" b="0" i="1" smtClean="0">
                                  <a:latin typeface="Cambria Math" panose="02040503050406030204" pitchFamily="18" charset="0"/>
                                  <a:ea typeface="华文楷体" panose="02010600040101010101" pitchFamily="2" charset="-122"/>
                                  <a:cs typeface="Times New Roman" panose="02020603050405020304" pitchFamily="18" charset="0"/>
                                </a:rPr>
                                <m:t>−</m:t>
                              </m:r>
                              <m:f>
                                <m:fPr>
                                  <m:ctrlPr>
                                    <a:rPr lang="en-US" altLang="zh-CN" sz="1600" b="0" i="1" smtClean="0">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sz="1600" b="0" i="1" smtClean="0">
                                      <a:latin typeface="Cambria Math" panose="02040503050406030204" pitchFamily="18" charset="0"/>
                                      <a:ea typeface="华文楷体" panose="02010600040101010101" pitchFamily="2" charset="-122"/>
                                      <a:cs typeface="Times New Roman" panose="02020603050405020304" pitchFamily="18" charset="0"/>
                                    </a:rPr>
                                    <m:t>𝐾</m:t>
                                  </m:r>
                                  <m:r>
                                    <a:rPr lang="en-US" altLang="zh-CN" sz="1600" b="0" i="1" smtClean="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0" i="1" smtClean="0">
                                      <a:latin typeface="Cambria Math" panose="02040503050406030204" pitchFamily="18" charset="0"/>
                                      <a:ea typeface="华文楷体" panose="02010600040101010101" pitchFamily="2" charset="-122"/>
                                      <a:cs typeface="Times New Roman" panose="02020603050405020304" pitchFamily="18" charset="0"/>
                                    </a:rPr>
                                    <m:t>𝐾</m:t>
                                  </m:r>
                                  <m:r>
                                    <a:rPr lang="en-US" altLang="zh-CN" sz="1600" b="0" i="1" smtClean="0">
                                      <a:latin typeface="Cambria Math" panose="02040503050406030204" pitchFamily="18" charset="0"/>
                                      <a:ea typeface="华文楷体" panose="02010600040101010101" pitchFamily="2" charset="-122"/>
                                      <a:cs typeface="Times New Roman" panose="02020603050405020304" pitchFamily="18" charset="0"/>
                                    </a:rPr>
                                    <m:t>−</m:t>
                                  </m:r>
                                  <m:r>
                                    <a:rPr lang="zh-CN" altLang="en-US" sz="1600" b="0" i="1" smtClean="0">
                                      <a:latin typeface="Cambria Math" panose="02040503050406030204" pitchFamily="18" charset="0"/>
                                      <a:ea typeface="华文楷体" panose="02010600040101010101" pitchFamily="2" charset="-122"/>
                                      <a:cs typeface="Times New Roman" panose="02020603050405020304" pitchFamily="18" charset="0"/>
                                    </a:rPr>
                                    <m:t>𝛿</m:t>
                                  </m:r>
                                  <m:r>
                                    <a:rPr lang="en-US" altLang="zh-CN" sz="1600" b="0" i="1" smtClean="0">
                                      <a:latin typeface="Cambria Math" panose="02040503050406030204" pitchFamily="18" charset="0"/>
                                      <a:ea typeface="华文楷体" panose="02010600040101010101" pitchFamily="2" charset="-122"/>
                                      <a:cs typeface="Times New Roman" panose="02020603050405020304" pitchFamily="18" charset="0"/>
                                    </a:rPr>
                                    <m:t>)</m:t>
                                  </m:r>
                                </m:num>
                                <m:den>
                                  <m:r>
                                    <a:rPr lang="zh-CN" altLang="en-US" sz="1600" b="0" i="1" smtClean="0">
                                      <a:latin typeface="Cambria Math" panose="02040503050406030204" pitchFamily="18" charset="0"/>
                                      <a:ea typeface="华文楷体" panose="02010600040101010101" pitchFamily="2" charset="-122"/>
                                      <a:cs typeface="Times New Roman" panose="02020603050405020304" pitchFamily="18" charset="0"/>
                                    </a:rPr>
                                    <m:t>𝛿</m:t>
                                  </m:r>
                                </m:den>
                              </m:f>
                            </m:num>
                            <m:den>
                              <m:r>
                                <a:rPr lang="zh-CN" altLang="en-US" sz="1600" i="1">
                                  <a:latin typeface="Cambria Math" panose="02040503050406030204" pitchFamily="18" charset="0"/>
                                  <a:ea typeface="华文楷体" panose="02010600040101010101" pitchFamily="2" charset="-122"/>
                                  <a:cs typeface="Times New Roman" panose="02020603050405020304" pitchFamily="18" charset="0"/>
                                </a:rPr>
                                <m:t>𝛿</m:t>
                              </m:r>
                            </m:den>
                          </m:f>
                        </m:e>
                      </m:func>
                    </m:oMath>
                  </m:oMathPara>
                </a14:m>
                <a:endParaRPr lang="en-US" altLang="zh-CN" sz="1600" i="1" dirty="0"/>
              </a:p>
              <a:p>
                <a:pPr marL="285750" indent="-285750">
                  <a:lnSpc>
                    <a:spcPct val="130000"/>
                  </a:lnSpc>
                  <a:buFont typeface="Arial" panose="020B0604020202020204" pitchFamily="34" charset="0"/>
                  <a:buChar char="•"/>
                  <a:defRPr/>
                </a:pPr>
                <a:r>
                  <a:rPr lang="en-US" altLang="zh-CN" sz="1600" i="1" dirty="0"/>
                  <a:t>Therefore, we could draw a probability distribution of the reality if we could get access to the price of options with extremely dense strike price</a:t>
                </a:r>
              </a:p>
              <a:p>
                <a:pPr marL="285750" indent="-285750">
                  <a:lnSpc>
                    <a:spcPct val="130000"/>
                  </a:lnSpc>
                  <a:buFont typeface="Arial" panose="020B0604020202020204" pitchFamily="34" charset="0"/>
                  <a:buChar char="•"/>
                  <a:defRPr/>
                </a:pPr>
                <a:r>
                  <a:rPr lang="en-US" altLang="zh-CN" sz="1600" i="1" dirty="0"/>
                  <a:t>Arrow-</a:t>
                </a:r>
                <a:r>
                  <a:rPr lang="en-US" altLang="zh-CN" sz="1600" i="1" dirty="0" err="1"/>
                  <a:t>debreu</a:t>
                </a:r>
                <a:r>
                  <a:rPr lang="en-US" altLang="zh-CN" sz="1600" i="1" dirty="0"/>
                  <a:t> security or</a:t>
                </a:r>
                <a:r>
                  <a:rPr lang="zh-CN" altLang="en-US" sz="1600" i="1" dirty="0"/>
                  <a:t> </a:t>
                </a:r>
                <a:r>
                  <a:rPr lang="en-US" altLang="zh-CN" sz="1600" i="1" dirty="0"/>
                  <a:t>named</a:t>
                </a:r>
                <a:r>
                  <a:rPr lang="zh-CN" altLang="en-US" sz="1600" i="1" dirty="0"/>
                  <a:t> </a:t>
                </a:r>
                <a:r>
                  <a:rPr lang="en-US" altLang="zh-CN" sz="1600" i="1" dirty="0"/>
                  <a:t>state price</a:t>
                </a:r>
              </a:p>
            </p:txBody>
          </p:sp>
        </mc:Choice>
        <mc:Fallback xmlns="">
          <p:sp>
            <p:nvSpPr>
              <p:cNvPr id="23" name="文本框 22"/>
              <p:cNvSpPr txBox="1">
                <a:spLocks noRot="1" noChangeAspect="1" noMove="1" noResize="1" noEditPoints="1" noAdjustHandles="1" noChangeArrowheads="1" noChangeShapeType="1" noTextEdit="1"/>
              </p:cNvSpPr>
              <p:nvPr/>
            </p:nvSpPr>
            <p:spPr>
              <a:xfrm>
                <a:off x="6413042" y="1554156"/>
                <a:ext cx="4989844" cy="2174057"/>
              </a:xfrm>
              <a:prstGeom prst="rect">
                <a:avLst/>
              </a:prstGeom>
              <a:blipFill rotWithShape="1">
                <a:blip r:embed="rId5"/>
                <a:stretch>
                  <a:fillRect l="-194" t="-452" r="-187" b="-432"/>
                </a:stretch>
              </a:blipFill>
              <a:ln w="19050">
                <a:solidFill>
                  <a:srgbClr val="972022"/>
                </a:solidFill>
                <a:prstDash val="sysDash"/>
              </a:ln>
            </p:spPr>
            <p:txBody>
              <a:bodyPr/>
              <a:lstStyle/>
              <a:p>
                <a:r>
                  <a:rPr lang="zh-CN" alt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17525" y="41910"/>
            <a:ext cx="10515600" cy="1011555"/>
          </a:xfrm>
        </p:spPr>
        <p:txBody>
          <a:bodyPr>
            <a:normAutofit/>
          </a:bodyPr>
          <a:lstStyle/>
          <a:p>
            <a:pPr>
              <a:lnSpc>
                <a:spcPct val="100000"/>
              </a:lnSpc>
              <a:spcAft>
                <a:spcPts val="50"/>
              </a:spcAft>
            </a:pPr>
            <a:r>
              <a:rPr kumimoji="0" lang="en-US" altLang="zh-CN" sz="28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Volatility Surface Strategy </a:t>
            </a:r>
            <a:endParaRPr lang="en-US" altLang="zh-CN" dirty="0">
              <a:latin typeface="+mn-lt"/>
              <a:ea typeface="+mn-ea"/>
              <a:cs typeface="+mn-ea"/>
              <a:sym typeface="+mn-lt"/>
            </a:endParaRPr>
          </a:p>
        </p:txBody>
      </p:sp>
      <p:sp>
        <p:nvSpPr>
          <p:cNvPr id="31" name="文本框 30"/>
          <p:cNvSpPr txBox="1"/>
          <p:nvPr/>
        </p:nvSpPr>
        <p:spPr>
          <a:xfrm>
            <a:off x="517526" y="1184824"/>
            <a:ext cx="2451917"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波动率交易策略</a:t>
            </a:r>
          </a:p>
        </p:txBody>
      </p:sp>
      <p:sp>
        <p:nvSpPr>
          <p:cNvPr id="2" name="灯片编号占位符 1"/>
          <p:cNvSpPr>
            <a:spLocks noGrp="1"/>
          </p:cNvSpPr>
          <p:nvPr>
            <p:ph type="sldNum" sz="quarter" idx="12"/>
          </p:nvPr>
        </p:nvSpPr>
        <p:spPr/>
        <p:txBody>
          <a:bodyPr/>
          <a:lstStyle/>
          <a:p>
            <a:fld id="{1EA6C56D-0CE0-47FB-86BA-7B1B4E55B176}" type="slidenum">
              <a:rPr lang="zh-CN" altLang="en-US" smtClean="0"/>
              <a:t>59</a:t>
            </a:fld>
            <a:endParaRPr lang="zh-CN" altLang="en-US" dirty="0"/>
          </a:p>
        </p:txBody>
      </p:sp>
      <p:sp>
        <p:nvSpPr>
          <p:cNvPr id="19" name="文本框 18"/>
          <p:cNvSpPr txBox="1"/>
          <p:nvPr/>
        </p:nvSpPr>
        <p:spPr>
          <a:xfrm>
            <a:off x="517523" y="1554156"/>
            <a:ext cx="6043533" cy="4952638"/>
          </a:xfrm>
          <a:prstGeom prst="rect">
            <a:avLst/>
          </a:prstGeom>
          <a:noFill/>
          <a:ln w="19050">
            <a:solidFill>
              <a:srgbClr val="972022"/>
            </a:solidFill>
            <a:prstDash val="sysDash"/>
          </a:ln>
        </p:spPr>
        <p:txBody>
          <a:bodyPr wrap="square" rtlCol="0">
            <a:spAutoFit/>
          </a:bodyPr>
          <a:lstStyle/>
          <a:p>
            <a:pPr marL="285750" indent="-285750">
              <a:lnSpc>
                <a:spcPct val="130000"/>
              </a:lnSpc>
              <a:spcBef>
                <a:spcPts val="200"/>
              </a:spcBef>
              <a:spcAft>
                <a:spcPts val="200"/>
              </a:spcAft>
              <a:buFont typeface="Arial" panose="020B0604020202020204" pitchFamily="34" charset="0"/>
              <a:buChar char="•"/>
              <a:defRPr/>
            </a:pPr>
            <a:r>
              <a:rPr lang="zh-CN" altLang="en-US" sz="1600" dirty="0"/>
              <a:t>无论是</a:t>
            </a:r>
            <a:r>
              <a:rPr lang="en-US" altLang="zh-CN" sz="1600" i="1" dirty="0"/>
              <a:t>Gamma Scalping</a:t>
            </a:r>
            <a:r>
              <a:rPr lang="zh-CN" altLang="en-US" sz="1600" dirty="0"/>
              <a:t>还是波动率曲面交易策略，都属于波动率交易策略的范畴，其逻辑核心在于波动率的均值回复特性。</a:t>
            </a:r>
            <a:endParaRPr lang="en-US" altLang="zh-CN" sz="1600" dirty="0"/>
          </a:p>
          <a:p>
            <a:pPr marL="285750" indent="-285750">
              <a:lnSpc>
                <a:spcPct val="130000"/>
              </a:lnSpc>
              <a:spcBef>
                <a:spcPts val="200"/>
              </a:spcBef>
              <a:spcAft>
                <a:spcPts val="200"/>
              </a:spcAft>
              <a:buFont typeface="Wingdings" panose="05000000000000000000" pitchFamily="2" charset="2"/>
              <a:buChar char="ü"/>
              <a:defRPr/>
            </a:pPr>
            <a:r>
              <a:rPr lang="zh-CN" altLang="en-US" sz="1600" dirty="0"/>
              <a:t>波动率曲面上特定点的均值回复情况 </a:t>
            </a:r>
            <a:r>
              <a:rPr lang="en-US" altLang="zh-CN" sz="1600" dirty="0"/>
              <a:t>– </a:t>
            </a:r>
            <a:r>
              <a:rPr lang="en-US" altLang="zh-CN" sz="1600" i="1" dirty="0"/>
              <a:t>Gamma Scalping</a:t>
            </a:r>
          </a:p>
          <a:p>
            <a:pPr marL="285750" indent="-285750">
              <a:lnSpc>
                <a:spcPct val="130000"/>
              </a:lnSpc>
              <a:spcBef>
                <a:spcPts val="200"/>
              </a:spcBef>
              <a:spcAft>
                <a:spcPts val="200"/>
              </a:spcAft>
              <a:buFont typeface="Wingdings" panose="05000000000000000000" pitchFamily="2" charset="2"/>
              <a:buChar char="ü"/>
              <a:defRPr/>
            </a:pPr>
            <a:r>
              <a:rPr lang="zh-CN" altLang="en-US" sz="1600" dirty="0"/>
              <a:t>波动率曲面特定切面的期限结构的均值回复</a:t>
            </a:r>
            <a:r>
              <a:rPr lang="en-US" altLang="zh-CN" sz="1600" dirty="0"/>
              <a:t> –  </a:t>
            </a:r>
            <a:r>
              <a:rPr lang="en-US" altLang="zh-CN" sz="1600" i="1" dirty="0"/>
              <a:t>Calendar Spread </a:t>
            </a:r>
            <a:r>
              <a:rPr lang="zh-CN" altLang="en-US" sz="1600" dirty="0"/>
              <a:t>（适用于远期隐含波动率偏低）</a:t>
            </a:r>
            <a:endParaRPr lang="en-US" altLang="zh-CN" sz="1600" i="1" dirty="0"/>
          </a:p>
          <a:p>
            <a:pPr marL="285750" indent="-285750">
              <a:lnSpc>
                <a:spcPct val="130000"/>
              </a:lnSpc>
              <a:spcBef>
                <a:spcPts val="200"/>
              </a:spcBef>
              <a:spcAft>
                <a:spcPts val="200"/>
              </a:spcAft>
              <a:buFont typeface="Wingdings" panose="05000000000000000000" pitchFamily="2" charset="2"/>
              <a:buChar char="ü"/>
              <a:defRPr/>
            </a:pPr>
            <a:r>
              <a:rPr lang="zh-CN" altLang="en-US" sz="1600" dirty="0"/>
              <a:t>波动率曲面整体的异常凹凸结构 </a:t>
            </a:r>
            <a:r>
              <a:rPr lang="en-US" altLang="zh-CN" sz="1600" dirty="0"/>
              <a:t>– </a:t>
            </a:r>
            <a:r>
              <a:rPr lang="en-US" altLang="zh-CN" sz="1600" i="1" dirty="0"/>
              <a:t>Short-term butterfly &amp; Calendar spread</a:t>
            </a:r>
          </a:p>
          <a:p>
            <a:pPr>
              <a:lnSpc>
                <a:spcPct val="130000"/>
              </a:lnSpc>
              <a:spcBef>
                <a:spcPts val="200"/>
              </a:spcBef>
              <a:spcAft>
                <a:spcPts val="200"/>
              </a:spcAft>
              <a:defRPr/>
            </a:pPr>
            <a:endParaRPr lang="en-US" altLang="zh-CN" sz="1600" i="1" dirty="0"/>
          </a:p>
          <a:p>
            <a:pPr marL="285750" indent="-285750">
              <a:lnSpc>
                <a:spcPct val="130000"/>
              </a:lnSpc>
              <a:spcBef>
                <a:spcPts val="200"/>
              </a:spcBef>
              <a:spcAft>
                <a:spcPts val="200"/>
              </a:spcAft>
              <a:buFont typeface="Arial" panose="020B0604020202020204" pitchFamily="34" charset="0"/>
              <a:buChar char="•"/>
              <a:defRPr/>
            </a:pPr>
            <a:r>
              <a:rPr lang="zh-CN" altLang="en-US" sz="1600" dirty="0"/>
              <a:t>波动率曲面历史样本库的搭建是曲面套利的核心问题</a:t>
            </a:r>
            <a:endParaRPr lang="en-US" altLang="zh-CN" sz="1600" dirty="0"/>
          </a:p>
          <a:p>
            <a:pPr marL="285750" indent="-285750">
              <a:lnSpc>
                <a:spcPct val="130000"/>
              </a:lnSpc>
              <a:spcBef>
                <a:spcPts val="200"/>
              </a:spcBef>
              <a:spcAft>
                <a:spcPts val="200"/>
              </a:spcAft>
              <a:buFont typeface="Wingdings" panose="05000000000000000000" pitchFamily="2" charset="2"/>
              <a:buChar char="ü"/>
              <a:defRPr/>
            </a:pPr>
            <a:r>
              <a:rPr lang="zh-CN" altLang="en-US" sz="1600" dirty="0"/>
              <a:t>合约加挂规则导致曲面上有效样本点数差异较大 </a:t>
            </a:r>
            <a:r>
              <a:rPr lang="en-US" altLang="zh-CN" sz="1600" dirty="0"/>
              <a:t>- </a:t>
            </a:r>
            <a:r>
              <a:rPr lang="zh-CN" altLang="en-US" sz="1600" dirty="0"/>
              <a:t>采用成交量大的平价及上下两档合约进行局部曲面匹配。</a:t>
            </a:r>
            <a:endParaRPr lang="en-US" altLang="zh-CN" sz="1600" dirty="0"/>
          </a:p>
          <a:p>
            <a:pPr marL="285750" indent="-285750">
              <a:lnSpc>
                <a:spcPct val="130000"/>
              </a:lnSpc>
              <a:spcBef>
                <a:spcPts val="200"/>
              </a:spcBef>
              <a:spcAft>
                <a:spcPts val="200"/>
              </a:spcAft>
              <a:buFont typeface="Wingdings" panose="05000000000000000000" pitchFamily="2" charset="2"/>
              <a:buChar char="ü"/>
              <a:defRPr/>
            </a:pPr>
            <a:r>
              <a:rPr lang="zh-CN" altLang="en-US" sz="1600" dirty="0"/>
              <a:t>恐慌情绪下看跌期权隐含波动率高于看涨 </a:t>
            </a:r>
            <a:r>
              <a:rPr lang="en-US" altLang="zh-CN" sz="1600" dirty="0"/>
              <a:t>– </a:t>
            </a:r>
            <a:r>
              <a:rPr lang="zh-CN" altLang="en-US" sz="1600" dirty="0"/>
              <a:t>构建</a:t>
            </a:r>
            <a:r>
              <a:rPr lang="en-US" altLang="zh-CN" sz="1600" i="1" dirty="0"/>
              <a:t>C/P</a:t>
            </a:r>
            <a:r>
              <a:rPr lang="zh-CN" altLang="en-US" sz="1600" dirty="0"/>
              <a:t>曲面</a:t>
            </a:r>
            <a:endParaRPr lang="en-US" altLang="zh-CN" sz="1600" dirty="0"/>
          </a:p>
          <a:p>
            <a:pPr marL="285750" indent="-285750">
              <a:lnSpc>
                <a:spcPct val="130000"/>
              </a:lnSpc>
              <a:spcBef>
                <a:spcPts val="200"/>
              </a:spcBef>
              <a:spcAft>
                <a:spcPts val="200"/>
              </a:spcAft>
              <a:buFont typeface="Arial" panose="020B0604020202020204" pitchFamily="34" charset="0"/>
              <a:buChar char="•"/>
              <a:defRPr/>
            </a:pPr>
            <a:r>
              <a:rPr lang="zh-CN" altLang="en-US" sz="1600" dirty="0"/>
              <a:t>通过距离以及相似度计算匹配最接近的历史波动率曲面，通过距离匹配最接近的历史合约样本计算下一日收益发出多空信号。</a:t>
            </a:r>
            <a:endParaRPr lang="en-US" altLang="zh-CN" sz="1600" dirty="0"/>
          </a:p>
        </p:txBody>
      </p:sp>
      <p:pic>
        <p:nvPicPr>
          <p:cNvPr id="9" name="图片 8"/>
          <p:cNvPicPr>
            <a:picLocks noChangeAspect="1"/>
          </p:cNvPicPr>
          <p:nvPr/>
        </p:nvPicPr>
        <p:blipFill rotWithShape="1">
          <a:blip r:embed="rId3"/>
          <a:srcRect l="3872" t="2124" r="2636" b="2852"/>
          <a:stretch>
            <a:fillRect/>
          </a:stretch>
        </p:blipFill>
        <p:spPr>
          <a:xfrm>
            <a:off x="6925865" y="2195177"/>
            <a:ext cx="4656841" cy="36858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56050" y="1716046"/>
            <a:ext cx="4453984" cy="40011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dirty="0">
                <a:solidFill>
                  <a:prstClr val="white">
                    <a:lumMod val="65000"/>
                  </a:prstClr>
                </a:solidFill>
                <a:cs typeface="+mn-ea"/>
                <a:sym typeface="+mn-lt"/>
              </a:rPr>
              <a:t>衍生品市场概览</a:t>
            </a:r>
          </a:p>
        </p:txBody>
      </p:sp>
      <p:sp>
        <p:nvSpPr>
          <p:cNvPr id="6" name="文本框 5"/>
          <p:cNvSpPr txBox="1"/>
          <p:nvPr/>
        </p:nvSpPr>
        <p:spPr>
          <a:xfrm>
            <a:off x="4356050" y="2577217"/>
            <a:ext cx="4453984" cy="400110"/>
          </a:xfrm>
          <a:prstGeom prst="rect">
            <a:avLst/>
          </a:prstGeom>
          <a:noFill/>
        </p:spPr>
        <p:txBody>
          <a:bodyPr wrap="square" rtlCol="0">
            <a:spAutoFit/>
          </a:bodyPr>
          <a:lstStyle/>
          <a:p>
            <a:pPr>
              <a:spcAft>
                <a:spcPts val="50"/>
              </a:spcAft>
              <a:defRPr/>
            </a:pPr>
            <a:r>
              <a:rPr lang="zh-CN" altLang="en-US" sz="2000" b="1" dirty="0">
                <a:solidFill>
                  <a:srgbClr val="972022"/>
                </a:solidFill>
                <a:cs typeface="+mn-ea"/>
                <a:sym typeface="+mn-lt"/>
              </a:rPr>
              <a:t>远期及期货定价</a:t>
            </a:r>
          </a:p>
        </p:txBody>
      </p:sp>
      <p:sp>
        <p:nvSpPr>
          <p:cNvPr id="7" name="文本框 6"/>
          <p:cNvSpPr txBox="1"/>
          <p:nvPr/>
        </p:nvSpPr>
        <p:spPr>
          <a:xfrm>
            <a:off x="4356050" y="3428065"/>
            <a:ext cx="4375830" cy="40011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kumimoji="0" lang="zh-CN" altLang="en-US" sz="2000" b="0" i="0" u="none" strike="noStrike" kern="1200" cap="none" spc="0" normalizeH="0" baseline="0" noProof="0" dirty="0">
                <a:ln>
                  <a:noFill/>
                </a:ln>
                <a:solidFill>
                  <a:prstClr val="white">
                    <a:lumMod val="65000"/>
                  </a:prstClr>
                </a:solidFill>
                <a:effectLst/>
                <a:uLnTx/>
                <a:uFillTx/>
                <a:cs typeface="+mn-ea"/>
                <a:sym typeface="+mn-lt"/>
              </a:rPr>
              <a:t>期货策略</a:t>
            </a:r>
          </a:p>
        </p:txBody>
      </p:sp>
      <p:sp>
        <p:nvSpPr>
          <p:cNvPr id="2" name="灯片编号占位符 1"/>
          <p:cNvSpPr>
            <a:spLocks noGrp="1"/>
          </p:cNvSpPr>
          <p:nvPr>
            <p:ph type="sldNum" sz="quarter" idx="12"/>
          </p:nvPr>
        </p:nvSpPr>
        <p:spPr/>
        <p:txBody>
          <a:bodyPr/>
          <a:lstStyle/>
          <a:p>
            <a:fld id="{B3D16A10-271B-4362-BAC4-0DEA405ED26B}" type="slidenum">
              <a:rPr lang="zh-CN" altLang="en-US" smtClean="0"/>
              <a:t>6</a:t>
            </a:fld>
            <a:endParaRPr lang="zh-CN" altLang="en-US" dirty="0"/>
          </a:p>
        </p:txBody>
      </p:sp>
      <p:sp>
        <p:nvSpPr>
          <p:cNvPr id="3" name="矩形: 圆角 2"/>
          <p:cNvSpPr/>
          <p:nvPr/>
        </p:nvSpPr>
        <p:spPr>
          <a:xfrm>
            <a:off x="3676458" y="1664032"/>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1</a:t>
            </a:r>
            <a:endParaRPr lang="zh-CN" altLang="en-US" sz="1600" dirty="0">
              <a:latin typeface="Arial" panose="020B0604020202020204" pitchFamily="34" charset="0"/>
              <a:cs typeface="Arial" panose="020B0604020202020204" pitchFamily="34" charset="0"/>
            </a:endParaRPr>
          </a:p>
        </p:txBody>
      </p:sp>
      <p:cxnSp>
        <p:nvCxnSpPr>
          <p:cNvPr id="9" name="直接连接符 8"/>
          <p:cNvCxnSpPr/>
          <p:nvPr/>
        </p:nvCxnSpPr>
        <p:spPr>
          <a:xfrm>
            <a:off x="4289196" y="2210424"/>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1" name="标题 3"/>
          <p:cNvSpPr txBox="1"/>
          <p:nvPr/>
        </p:nvSpPr>
        <p:spPr>
          <a:xfrm>
            <a:off x="525184" y="569600"/>
            <a:ext cx="10515600"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50"/>
              </a:spcAft>
            </a:pPr>
            <a:r>
              <a:rPr lang="zh-CN" altLang="en-US" sz="3200" b="1" dirty="0">
                <a:solidFill>
                  <a:srgbClr val="972022"/>
                </a:solidFill>
                <a:latin typeface="+mn-lt"/>
                <a:ea typeface="+mn-ea"/>
                <a:cs typeface="+mn-ea"/>
                <a:sym typeface="+mn-lt"/>
              </a:rPr>
              <a:t>衍生品</a:t>
            </a:r>
          </a:p>
        </p:txBody>
      </p:sp>
      <p:sp>
        <p:nvSpPr>
          <p:cNvPr id="13" name="矩形: 圆角 12"/>
          <p:cNvSpPr/>
          <p:nvPr/>
        </p:nvSpPr>
        <p:spPr>
          <a:xfrm>
            <a:off x="3676458" y="2511553"/>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2</a:t>
            </a:r>
            <a:endParaRPr lang="zh-CN" altLang="en-US" sz="1600" dirty="0">
              <a:latin typeface="Arial" panose="020B0604020202020204" pitchFamily="34" charset="0"/>
              <a:cs typeface="Arial" panose="020B0604020202020204" pitchFamily="34" charset="0"/>
            </a:endParaRPr>
          </a:p>
        </p:txBody>
      </p:sp>
      <p:cxnSp>
        <p:nvCxnSpPr>
          <p:cNvPr id="14" name="直接连接符 13"/>
          <p:cNvCxnSpPr/>
          <p:nvPr/>
        </p:nvCxnSpPr>
        <p:spPr>
          <a:xfrm>
            <a:off x="4289196" y="3057945"/>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5" name="矩形: 圆角 14"/>
          <p:cNvSpPr/>
          <p:nvPr/>
        </p:nvSpPr>
        <p:spPr>
          <a:xfrm>
            <a:off x="3676458" y="3365422"/>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3</a:t>
            </a:r>
            <a:endParaRPr lang="zh-CN" altLang="en-US" sz="1600" dirty="0">
              <a:latin typeface="Arial" panose="020B0604020202020204" pitchFamily="34" charset="0"/>
              <a:cs typeface="Arial" panose="020B0604020202020204" pitchFamily="34" charset="0"/>
            </a:endParaRPr>
          </a:p>
        </p:txBody>
      </p:sp>
      <p:cxnSp>
        <p:nvCxnSpPr>
          <p:cNvPr id="16" name="直接连接符 15"/>
          <p:cNvCxnSpPr/>
          <p:nvPr/>
        </p:nvCxnSpPr>
        <p:spPr>
          <a:xfrm>
            <a:off x="4289196" y="3911814"/>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7" name="矩形: 圆角 16"/>
          <p:cNvSpPr/>
          <p:nvPr/>
        </p:nvSpPr>
        <p:spPr>
          <a:xfrm>
            <a:off x="3676458" y="4219291"/>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4</a:t>
            </a:r>
            <a:endParaRPr lang="zh-CN" altLang="en-US" sz="1600" dirty="0">
              <a:latin typeface="Arial" panose="020B0604020202020204" pitchFamily="34" charset="0"/>
              <a:cs typeface="Arial" panose="020B0604020202020204" pitchFamily="34" charset="0"/>
            </a:endParaRPr>
          </a:p>
        </p:txBody>
      </p:sp>
      <p:cxnSp>
        <p:nvCxnSpPr>
          <p:cNvPr id="18" name="直接连接符 17"/>
          <p:cNvCxnSpPr/>
          <p:nvPr/>
        </p:nvCxnSpPr>
        <p:spPr>
          <a:xfrm>
            <a:off x="4289196" y="4765683"/>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9" name="文本框 18"/>
          <p:cNvSpPr txBox="1"/>
          <p:nvPr/>
        </p:nvSpPr>
        <p:spPr>
          <a:xfrm>
            <a:off x="4356050" y="4289236"/>
            <a:ext cx="4375830" cy="40011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dirty="0">
                <a:solidFill>
                  <a:prstClr val="white">
                    <a:lumMod val="65000"/>
                  </a:prstClr>
                </a:solidFill>
                <a:cs typeface="+mn-ea"/>
                <a:sym typeface="+mn-lt"/>
              </a:rPr>
              <a:t>期权定价</a:t>
            </a:r>
            <a:endParaRPr kumimoji="0" lang="zh-CN" altLang="en-US" sz="20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20" name="矩形: 圆角 19"/>
          <p:cNvSpPr/>
          <p:nvPr/>
        </p:nvSpPr>
        <p:spPr>
          <a:xfrm>
            <a:off x="3676458" y="5073160"/>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5</a:t>
            </a:r>
            <a:endParaRPr lang="zh-CN" altLang="en-US" sz="1600" dirty="0">
              <a:latin typeface="Arial" panose="020B0604020202020204" pitchFamily="34" charset="0"/>
              <a:cs typeface="Arial" panose="020B0604020202020204" pitchFamily="34" charset="0"/>
            </a:endParaRPr>
          </a:p>
        </p:txBody>
      </p:sp>
      <p:cxnSp>
        <p:nvCxnSpPr>
          <p:cNvPr id="21" name="直接连接符 20"/>
          <p:cNvCxnSpPr/>
          <p:nvPr/>
        </p:nvCxnSpPr>
        <p:spPr>
          <a:xfrm>
            <a:off x="4289196" y="5619552"/>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23" name="文本框 22"/>
          <p:cNvSpPr txBox="1"/>
          <p:nvPr/>
        </p:nvSpPr>
        <p:spPr>
          <a:xfrm>
            <a:off x="4356050" y="5161910"/>
            <a:ext cx="6094428" cy="400110"/>
          </a:xfrm>
          <a:prstGeom prst="rect">
            <a:avLst/>
          </a:prstGeom>
          <a:noFill/>
        </p:spPr>
        <p:txBody>
          <a:bodyPr wrap="square">
            <a:spAutoFit/>
          </a:bodyPr>
          <a:lstStyle/>
          <a:p>
            <a:r>
              <a:rPr lang="zh-CN" altLang="en-US" sz="2000" dirty="0">
                <a:solidFill>
                  <a:prstClr val="white">
                    <a:lumMod val="65000"/>
                  </a:prstClr>
                </a:solidFill>
                <a:cs typeface="+mn-ea"/>
                <a:sym typeface="+mn-lt"/>
              </a:rPr>
              <a:t>期权策略及实证</a:t>
            </a:r>
            <a:endParaRPr lang="zh-CN" altLang="en-US" sz="2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17525" y="41910"/>
            <a:ext cx="10515600" cy="1011555"/>
          </a:xfrm>
        </p:spPr>
        <p:txBody>
          <a:bodyPr>
            <a:normAutofit/>
          </a:bodyPr>
          <a:lstStyle/>
          <a:p>
            <a:pPr>
              <a:lnSpc>
                <a:spcPct val="100000"/>
              </a:lnSpc>
              <a:spcAft>
                <a:spcPts val="50"/>
              </a:spcAft>
            </a:pPr>
            <a:r>
              <a:rPr kumimoji="0" lang="en-US" altLang="zh-CN" sz="28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Event-Driven Volatility Trading</a:t>
            </a:r>
            <a:endParaRPr lang="en-US" altLang="zh-CN" dirty="0">
              <a:latin typeface="+mn-lt"/>
              <a:ea typeface="+mn-ea"/>
              <a:cs typeface="+mn-ea"/>
              <a:sym typeface="+mn-lt"/>
            </a:endParaRPr>
          </a:p>
        </p:txBody>
      </p:sp>
      <p:sp>
        <p:nvSpPr>
          <p:cNvPr id="31" name="文本框 30"/>
          <p:cNvSpPr txBox="1"/>
          <p:nvPr/>
        </p:nvSpPr>
        <p:spPr>
          <a:xfrm>
            <a:off x="517526" y="1184824"/>
            <a:ext cx="3064660"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事件驱动型波动率交易</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 name="灯片编号占位符 1"/>
          <p:cNvSpPr>
            <a:spLocks noGrp="1"/>
          </p:cNvSpPr>
          <p:nvPr>
            <p:ph type="sldNum" sz="quarter" idx="12"/>
          </p:nvPr>
        </p:nvSpPr>
        <p:spPr/>
        <p:txBody>
          <a:bodyPr/>
          <a:lstStyle/>
          <a:p>
            <a:fld id="{1EA6C56D-0CE0-47FB-86BA-7B1B4E55B176}" type="slidenum">
              <a:rPr lang="zh-CN" altLang="en-US" smtClean="0"/>
              <a:t>60</a:t>
            </a:fld>
            <a:endParaRPr lang="zh-CN" altLang="en-US" dirty="0"/>
          </a:p>
        </p:txBody>
      </p:sp>
      <p:sp>
        <p:nvSpPr>
          <p:cNvPr id="19" name="文本框 18"/>
          <p:cNvSpPr txBox="1"/>
          <p:nvPr/>
        </p:nvSpPr>
        <p:spPr>
          <a:xfrm>
            <a:off x="517523" y="1554156"/>
            <a:ext cx="5657034" cy="3581365"/>
          </a:xfrm>
          <a:prstGeom prst="rect">
            <a:avLst/>
          </a:prstGeom>
          <a:noFill/>
          <a:ln w="19050">
            <a:solidFill>
              <a:srgbClr val="972022"/>
            </a:solidFill>
            <a:prstDash val="sysDash"/>
          </a:ln>
        </p:spPr>
        <p:txBody>
          <a:bodyPr wrap="square" rtlCol="0">
            <a:spAutoFit/>
          </a:bodyPr>
          <a:lstStyle/>
          <a:p>
            <a:pPr marL="285750" indent="-285750">
              <a:lnSpc>
                <a:spcPct val="130000"/>
              </a:lnSpc>
              <a:buFont typeface="Arial" panose="020B0604020202020204" pitchFamily="34" charset="0"/>
              <a:buChar char="•"/>
              <a:defRPr/>
            </a:pPr>
            <a:r>
              <a:rPr lang="zh-CN" altLang="en-US" sz="1600" dirty="0"/>
              <a:t>通常而言，对于个股盈利性重大事件前夕，由于不确定增大，隐含波动率会逐步提高；而公告结束后，除非极度利空或者利好，隐含波动率会逐步下降。</a:t>
            </a:r>
            <a:endParaRPr lang="en-US" altLang="zh-CN" sz="1600" dirty="0"/>
          </a:p>
          <a:p>
            <a:pPr marL="285750" indent="-285750">
              <a:lnSpc>
                <a:spcPct val="130000"/>
              </a:lnSpc>
              <a:buFont typeface="Arial" panose="020B0604020202020204" pitchFamily="34" charset="0"/>
              <a:buChar char="•"/>
              <a:defRPr/>
            </a:pPr>
            <a:endParaRPr lang="en-US" altLang="zh-CN" sz="1600" dirty="0"/>
          </a:p>
          <a:p>
            <a:pPr marL="285750" indent="-285750">
              <a:lnSpc>
                <a:spcPct val="130000"/>
              </a:lnSpc>
              <a:buFont typeface="Arial" panose="020B0604020202020204" pitchFamily="34" charset="0"/>
              <a:buChar char="•"/>
              <a:defRPr/>
            </a:pPr>
            <a:r>
              <a:rPr lang="zh-CN" altLang="en-US" sz="1600" dirty="0"/>
              <a:t>提前</a:t>
            </a:r>
            <a:r>
              <a:rPr lang="en-US" altLang="zh-CN" sz="1600" i="1" dirty="0"/>
              <a:t>Long Vol</a:t>
            </a:r>
            <a:r>
              <a:rPr lang="zh-CN" altLang="en-US" sz="1600" dirty="0"/>
              <a:t>， 在公告出来前一天 </a:t>
            </a:r>
            <a:r>
              <a:rPr lang="en-US" altLang="zh-CN" sz="1600" i="1" dirty="0"/>
              <a:t>Close position.</a:t>
            </a:r>
          </a:p>
          <a:p>
            <a:pPr marL="285750" indent="-285750">
              <a:lnSpc>
                <a:spcPct val="130000"/>
              </a:lnSpc>
              <a:buFont typeface="Wingdings" panose="05000000000000000000" pitchFamily="2" charset="2"/>
              <a:buChar char="ü"/>
              <a:defRPr/>
            </a:pPr>
            <a:r>
              <a:rPr lang="en-US" altLang="zh-CN" sz="1600" i="1" dirty="0"/>
              <a:t>Long Straddle, Calendar, Reverse Ratio Spread (Backspread)</a:t>
            </a:r>
          </a:p>
          <a:p>
            <a:pPr marL="285750" indent="-285750">
              <a:lnSpc>
                <a:spcPct val="130000"/>
              </a:lnSpc>
              <a:buFont typeface="Wingdings" panose="05000000000000000000" pitchFamily="2" charset="2"/>
              <a:buChar char="ü"/>
              <a:defRPr/>
            </a:pPr>
            <a:r>
              <a:rPr lang="zh-CN" altLang="en-US" sz="1600" dirty="0"/>
              <a:t>避免价格波动过大导致的</a:t>
            </a:r>
            <a:r>
              <a:rPr lang="en-US" altLang="zh-CN" sz="1600" i="1" dirty="0"/>
              <a:t>Gamma</a:t>
            </a:r>
            <a:r>
              <a:rPr lang="zh-CN" altLang="en-US" sz="1600" dirty="0"/>
              <a:t>损失</a:t>
            </a:r>
            <a:endParaRPr lang="en-US" altLang="zh-CN" sz="1600" dirty="0"/>
          </a:p>
          <a:p>
            <a:pPr marL="285750" indent="-285750">
              <a:lnSpc>
                <a:spcPct val="130000"/>
              </a:lnSpc>
              <a:buFont typeface="Wingdings" panose="05000000000000000000" pitchFamily="2" charset="2"/>
              <a:buChar char="ü"/>
              <a:defRPr/>
            </a:pPr>
            <a:endParaRPr lang="en-US" altLang="zh-CN" sz="1600" dirty="0"/>
          </a:p>
          <a:p>
            <a:pPr marL="285750" indent="-285750">
              <a:lnSpc>
                <a:spcPct val="130000"/>
              </a:lnSpc>
              <a:buFont typeface="Arial" panose="020B0604020202020204" pitchFamily="34" charset="0"/>
              <a:buChar char="•"/>
              <a:defRPr/>
            </a:pPr>
            <a:r>
              <a:rPr lang="zh-CN" altLang="en-US" sz="1600" dirty="0"/>
              <a:t>公告前一天</a:t>
            </a:r>
            <a:r>
              <a:rPr lang="en-US" altLang="zh-CN" sz="1600" i="1" dirty="0"/>
              <a:t>Short Vol</a:t>
            </a:r>
            <a:r>
              <a:rPr lang="zh-CN" altLang="en-US" sz="1600" dirty="0"/>
              <a:t>，公告后</a:t>
            </a:r>
            <a:r>
              <a:rPr lang="en-US" altLang="zh-CN" sz="1600" i="1" dirty="0"/>
              <a:t>Close Position</a:t>
            </a:r>
            <a:r>
              <a:rPr lang="en-US" altLang="zh-CN" sz="1600" dirty="0"/>
              <a:t>.</a:t>
            </a:r>
          </a:p>
          <a:p>
            <a:pPr marL="342900" indent="-342900">
              <a:lnSpc>
                <a:spcPct val="130000"/>
              </a:lnSpc>
              <a:buFont typeface="Wingdings" panose="05000000000000000000" pitchFamily="2" charset="2"/>
              <a:buChar char="ü"/>
              <a:defRPr/>
            </a:pPr>
            <a:r>
              <a:rPr lang="zh-CN" altLang="en-US" sz="1600" dirty="0"/>
              <a:t>必须对</a:t>
            </a:r>
            <a:r>
              <a:rPr lang="en-US" altLang="zh-CN" sz="1600" i="1" dirty="0"/>
              <a:t>Vol</a:t>
            </a:r>
            <a:r>
              <a:rPr lang="zh-CN" altLang="en-US" sz="1600" dirty="0"/>
              <a:t>的历史分位数状态做出是否在高位的合理推断</a:t>
            </a:r>
            <a:endParaRPr lang="en-US" altLang="zh-CN" sz="1600" dirty="0"/>
          </a:p>
          <a:p>
            <a:pPr marL="342900" indent="-342900">
              <a:lnSpc>
                <a:spcPct val="130000"/>
              </a:lnSpc>
              <a:buFont typeface="Wingdings" panose="05000000000000000000" pitchFamily="2" charset="2"/>
              <a:buChar char="ü"/>
              <a:defRPr/>
            </a:pPr>
            <a:r>
              <a:rPr lang="zh-CN" altLang="en-US" sz="1600" dirty="0"/>
              <a:t>相对风险程度较大，容易出现较大亏损</a:t>
            </a:r>
            <a:endParaRPr lang="en-US" altLang="zh-CN" sz="1600" dirty="0"/>
          </a:p>
        </p:txBody>
      </p:sp>
      <p:pic>
        <p:nvPicPr>
          <p:cNvPr id="6" name="图片 5"/>
          <p:cNvPicPr>
            <a:picLocks noChangeAspect="1"/>
          </p:cNvPicPr>
          <p:nvPr/>
        </p:nvPicPr>
        <p:blipFill>
          <a:blip r:embed="rId3"/>
          <a:stretch>
            <a:fillRect/>
          </a:stretch>
        </p:blipFill>
        <p:spPr>
          <a:xfrm>
            <a:off x="6865229" y="3416025"/>
            <a:ext cx="4167896" cy="2937244"/>
          </a:xfrm>
          <a:prstGeom prst="rect">
            <a:avLst/>
          </a:prstGeom>
        </p:spPr>
      </p:pic>
      <p:pic>
        <p:nvPicPr>
          <p:cNvPr id="7" name="图片 6"/>
          <p:cNvPicPr>
            <a:picLocks noChangeAspect="1"/>
          </p:cNvPicPr>
          <p:nvPr/>
        </p:nvPicPr>
        <p:blipFill>
          <a:blip r:embed="rId4"/>
          <a:stretch>
            <a:fillRect/>
          </a:stretch>
        </p:blipFill>
        <p:spPr>
          <a:xfrm>
            <a:off x="6684225" y="197570"/>
            <a:ext cx="4529904" cy="323143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17525" y="41910"/>
            <a:ext cx="10515600" cy="1011555"/>
          </a:xfrm>
        </p:spPr>
        <p:txBody>
          <a:bodyPr>
            <a:normAutofit/>
          </a:bodyPr>
          <a:lstStyle/>
          <a:p>
            <a:pPr>
              <a:lnSpc>
                <a:spcPct val="100000"/>
              </a:lnSpc>
              <a:spcAft>
                <a:spcPts val="50"/>
              </a:spcAft>
            </a:pPr>
            <a:r>
              <a:rPr lang="en-US" altLang="zh-CN" i="1" dirty="0">
                <a:solidFill>
                  <a:prstClr val="black"/>
                </a:solidFill>
                <a:latin typeface="Times New Roman" panose="02020603050405020304"/>
                <a:ea typeface="微软雅黑" panose="020B0503020204020204" pitchFamily="34" charset="-122"/>
                <a:cs typeface="+mn-ea"/>
                <a:sym typeface="+mn-lt"/>
              </a:rPr>
              <a:t>Arbitrage Strategy Ⅰ</a:t>
            </a:r>
            <a:endParaRPr lang="en-US" altLang="zh-CN" i="1" dirty="0">
              <a:latin typeface="+mn-lt"/>
              <a:ea typeface="+mn-ea"/>
              <a:cs typeface="+mn-ea"/>
              <a:sym typeface="+mn-lt"/>
            </a:endParaRPr>
          </a:p>
        </p:txBody>
      </p:sp>
      <p:sp>
        <p:nvSpPr>
          <p:cNvPr id="31" name="文本框 30"/>
          <p:cNvSpPr txBox="1"/>
          <p:nvPr/>
        </p:nvSpPr>
        <p:spPr>
          <a:xfrm>
            <a:off x="517526" y="1184824"/>
            <a:ext cx="2169113"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Put-call Parity</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 name="灯片编号占位符 1"/>
          <p:cNvSpPr>
            <a:spLocks noGrp="1"/>
          </p:cNvSpPr>
          <p:nvPr>
            <p:ph type="sldNum" sz="quarter" idx="12"/>
          </p:nvPr>
        </p:nvSpPr>
        <p:spPr/>
        <p:txBody>
          <a:bodyPr/>
          <a:lstStyle/>
          <a:p>
            <a:fld id="{1EA6C56D-0CE0-47FB-86BA-7B1B4E55B176}" type="slidenum">
              <a:rPr lang="zh-CN" altLang="en-US" smtClean="0"/>
              <a:t>61</a:t>
            </a:fld>
            <a:endParaRPr lang="zh-CN" altLang="en-US" dirty="0"/>
          </a:p>
        </p:txBody>
      </p:sp>
      <mc:AlternateContent xmlns:mc="http://schemas.openxmlformats.org/markup-compatibility/2006" xmlns:a14="http://schemas.microsoft.com/office/drawing/2010/main">
        <mc:Choice Requires="a14">
          <p:sp>
            <p:nvSpPr>
              <p:cNvPr id="19" name="文本框 18"/>
              <p:cNvSpPr txBox="1"/>
              <p:nvPr/>
            </p:nvSpPr>
            <p:spPr>
              <a:xfrm>
                <a:off x="517523" y="1554156"/>
                <a:ext cx="5261435" cy="4713983"/>
              </a:xfrm>
              <a:prstGeom prst="rect">
                <a:avLst/>
              </a:prstGeom>
              <a:noFill/>
              <a:ln w="19050">
                <a:solidFill>
                  <a:srgbClr val="972022"/>
                </a:solidFill>
                <a:prstDash val="sysDash"/>
              </a:ln>
            </p:spPr>
            <p:txBody>
              <a:bodyPr wrap="square" rtlCol="0">
                <a:spAutoFit/>
              </a:bodyPr>
              <a:lstStyle/>
              <a:p>
                <a:endParaRPr lang="nl-NL" altLang="zh-CN" sz="1600" i="1" kern="100" dirty="0">
                  <a:latin typeface="Cambria Math" panose="020405030504060302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nl-NL" altLang="zh-CN" sz="1600" i="1" kern="100" smtClean="0">
                          <a:latin typeface="Cambria Math" panose="02040503050406030204" pitchFamily="18" charset="0"/>
                          <a:ea typeface="华文楷体" panose="02010600040101010101" pitchFamily="2" charset="-122"/>
                          <a:cs typeface="Times New Roman" panose="02020603050405020304" pitchFamily="18" charset="0"/>
                        </a:rPr>
                        <m:t>𝑝</m:t>
                      </m:r>
                      <m:r>
                        <a:rPr lang="nl-NL" altLang="zh-CN" sz="1600" i="1" kern="100" smtClean="0">
                          <a:latin typeface="Cambria Math" panose="02040503050406030204" pitchFamily="18" charset="0"/>
                          <a:ea typeface="华文楷体" panose="02010600040101010101" pitchFamily="2" charset="-122"/>
                          <a:cs typeface="Times New Roman" panose="02020603050405020304" pitchFamily="18" charset="0"/>
                        </a:rPr>
                        <m:t> + </m:t>
                      </m:r>
                      <m:sSub>
                        <m:sSubPr>
                          <m:ctrlPr>
                            <a:rPr lang="nl-NL" altLang="zh-CN" sz="1600" i="1" kern="100" smtClean="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0</m:t>
                          </m:r>
                        </m:sub>
                      </m:sSub>
                      <m:r>
                        <a:rPr lang="nl-NL"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nl-NL"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r>
                        <a:rPr lang="nl-NL"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nl-NL" altLang="zh-CN" sz="1600" i="1" kern="100">
                          <a:latin typeface="Cambria Math" panose="02040503050406030204" pitchFamily="18" charset="0"/>
                          <a:ea typeface="华文楷体" panose="02010600040101010101" pitchFamily="2" charset="-122"/>
                          <a:cs typeface="Times New Roman" panose="02020603050405020304" pitchFamily="18" charset="0"/>
                        </a:rPr>
                        <m:t>𝐾</m:t>
                      </m:r>
                      <m:sSup>
                        <m:sSupPr>
                          <m:ctrlPr>
                            <a:rPr lang="nl-NL" altLang="zh-CN" sz="1600" i="1" kern="100" smtClean="0">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𝑟𝑇</m:t>
                          </m:r>
                        </m:sup>
                      </m:sSup>
                    </m:oMath>
                  </m:oMathPara>
                </a14:m>
                <a:endParaRPr lang="en-US" altLang="zh-CN" sz="1600" i="1" dirty="0"/>
              </a:p>
              <a:p>
                <a:pPr marL="285750" indent="-285750">
                  <a:lnSpc>
                    <a:spcPct val="130000"/>
                  </a:lnSpc>
                  <a:buFont typeface="Arial" panose="020B0604020202020204" pitchFamily="34" charset="0"/>
                  <a:buChar char="•"/>
                  <a:defRPr/>
                </a:pPr>
                <a:endParaRPr lang="en-US" altLang="zh-CN" sz="1600" i="1" dirty="0"/>
              </a:p>
              <a:p>
                <a:pPr>
                  <a:lnSpc>
                    <a:spcPct val="130000"/>
                  </a:lnSpc>
                  <a:defRPr/>
                </a:pPr>
                <a:r>
                  <a:rPr lang="en-US" altLang="zh-CN" sz="1600" i="1" dirty="0"/>
                  <a:t>At time 0:</a:t>
                </a:r>
              </a:p>
              <a:p>
                <a:pPr marL="285750" indent="-285750">
                  <a:lnSpc>
                    <a:spcPct val="130000"/>
                  </a:lnSpc>
                  <a:buFont typeface="Arial" panose="020B0604020202020204" pitchFamily="34" charset="0"/>
                  <a:buChar char="•"/>
                  <a:defRPr/>
                </a:pPr>
                <a:r>
                  <a:rPr lang="en-US" altLang="zh-CN" sz="1600" i="1" dirty="0"/>
                  <a:t>Portfolio A: a call option and the risk-free treasure with par value K.</a:t>
                </a:r>
              </a:p>
              <a:p>
                <a:pPr marL="285750" indent="-285750">
                  <a:lnSpc>
                    <a:spcPct val="130000"/>
                  </a:lnSpc>
                  <a:buFont typeface="Arial" panose="020B0604020202020204" pitchFamily="34" charset="0"/>
                  <a:buChar char="•"/>
                  <a:defRPr/>
                </a:pPr>
                <a:r>
                  <a:rPr lang="en-US" altLang="zh-CN" sz="1600" i="1" dirty="0"/>
                  <a:t>Portfolio B: a put option and a stock</a:t>
                </a:r>
              </a:p>
              <a:p>
                <a:pPr>
                  <a:lnSpc>
                    <a:spcPct val="130000"/>
                  </a:lnSpc>
                  <a:defRPr/>
                </a:pPr>
                <a:r>
                  <a:rPr lang="en-US" altLang="zh-CN" sz="1600" i="1" dirty="0"/>
                  <a:t>At time T:</a:t>
                </a:r>
              </a:p>
              <a:p>
                <a:pPr marL="285750" indent="-285750">
                  <a:lnSpc>
                    <a:spcPct val="130000"/>
                  </a:lnSpc>
                  <a:buFont typeface="Arial" panose="020B0604020202020204" pitchFamily="34" charset="0"/>
                  <a:buChar char="•"/>
                  <a:defRPr/>
                </a:pPr>
                <a:r>
                  <a:rPr lang="en-US" altLang="zh-CN" sz="1600" i="1" dirty="0"/>
                  <a:t>The value of portfolio A is  </a:t>
                </a:r>
                <a14:m>
                  <m:oMath xmlns:m="http://schemas.openxmlformats.org/officeDocument/2006/math">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𝑀𝑎𝑥</m:t>
                    </m:r>
                    <m:d>
                      <m:dPr>
                        <m:ctrlP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nl-NL"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𝑇</m:t>
                            </m:r>
                          </m:sub>
                        </m:s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 </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𝐾</m:t>
                        </m:r>
                      </m:e>
                    </m:d>
                  </m:oMath>
                </a14:m>
                <a:endParaRPr lang="en-US" altLang="zh-CN" sz="1600" b="0" i="1" kern="100" dirty="0">
                  <a:ea typeface="华文楷体" panose="02010600040101010101" pitchFamily="2" charset="-122"/>
                  <a:cs typeface="Times New Roman" panose="02020603050405020304" pitchFamily="18" charset="0"/>
                </a:endParaRPr>
              </a:p>
              <a:p>
                <a:pPr marL="285750" indent="-285750">
                  <a:lnSpc>
                    <a:spcPct val="130000"/>
                  </a:lnSpc>
                  <a:buFont typeface="Arial" panose="020B0604020202020204" pitchFamily="34" charset="0"/>
                  <a:buChar char="•"/>
                  <a:defRPr/>
                </a:pPr>
                <a:r>
                  <a:rPr lang="en-US" altLang="zh-CN" sz="1600" i="1" dirty="0"/>
                  <a:t>The value of portfolio B is </a:t>
                </a:r>
                <a14:m>
                  <m:oMath xmlns:m="http://schemas.openxmlformats.org/officeDocument/2006/math">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𝑀𝑎𝑥</m:t>
                    </m:r>
                    <m:d>
                      <m:dPr>
                        <m:ctrlP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nl-NL"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𝑇</m:t>
                            </m:r>
                          </m:sub>
                        </m:s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 </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𝐾</m:t>
                        </m:r>
                      </m:e>
                    </m:d>
                  </m:oMath>
                </a14:m>
                <a:endParaRPr lang="en-US" altLang="zh-CN" sz="1600" i="1" dirty="0"/>
              </a:p>
              <a:p>
                <a:pPr>
                  <a:lnSpc>
                    <a:spcPct val="130000"/>
                  </a:lnSpc>
                  <a:defRPr/>
                </a:pPr>
                <a:r>
                  <a:rPr lang="en-US" altLang="zh-CN" sz="1600" i="1" dirty="0"/>
                  <a:t>Therefore, by no arbitrage principle, the initial price of these two portfolio must be same.</a:t>
                </a:r>
              </a:p>
              <a:p>
                <a:pPr>
                  <a:lnSpc>
                    <a:spcPct val="130000"/>
                  </a:lnSpc>
                  <a:defRPr/>
                </a:pPr>
                <a:endParaRPr lang="en-US" altLang="zh-CN" sz="1600" i="1" dirty="0"/>
              </a:p>
              <a:p>
                <a:pPr>
                  <a:lnSpc>
                    <a:spcPct val="130000"/>
                  </a:lnSpc>
                  <a:defRPr/>
                </a:pPr>
                <a:r>
                  <a:rPr lang="en-US" altLang="zh-CN" sz="1600" i="1" dirty="0"/>
                  <a:t>If each side is bigger than the other side, we can long the higher portfolio and short the other one to realize arbitrage.</a:t>
                </a:r>
              </a:p>
            </p:txBody>
          </p:sp>
        </mc:Choice>
        <mc:Fallback xmlns="">
          <p:sp>
            <p:nvSpPr>
              <p:cNvPr id="19" name="文本框 18"/>
              <p:cNvSpPr txBox="1">
                <a:spLocks noRot="1" noChangeAspect="1" noMove="1" noResize="1" noEditPoints="1" noAdjustHandles="1" noChangeArrowheads="1" noChangeShapeType="1" noTextEdit="1"/>
              </p:cNvSpPr>
              <p:nvPr/>
            </p:nvSpPr>
            <p:spPr>
              <a:xfrm>
                <a:off x="517523" y="1554156"/>
                <a:ext cx="5261435" cy="4713983"/>
              </a:xfrm>
              <a:prstGeom prst="rect">
                <a:avLst/>
              </a:prstGeom>
              <a:blipFill rotWithShape="1">
                <a:blip r:embed="rId3"/>
                <a:stretch>
                  <a:fillRect l="-193" t="-209" r="-172" b="-201"/>
                </a:stretch>
              </a:blipFill>
              <a:ln w="19050">
                <a:solidFill>
                  <a:srgbClr val="972022"/>
                </a:solidFill>
                <a:prstDash val="sysDash"/>
              </a:ln>
            </p:spPr>
            <p:txBody>
              <a:bodyPr/>
              <a:lstStyle/>
              <a:p>
                <a:r>
                  <a:rPr lang="zh-CN" altLang="en-US">
                    <a:noFill/>
                  </a:rPr>
                  <a:t> </a:t>
                </a:r>
              </a:p>
            </p:txBody>
          </p:sp>
        </mc:Fallback>
      </mc:AlternateContent>
      <p:sp>
        <p:nvSpPr>
          <p:cNvPr id="22" name="文本框 21"/>
          <p:cNvSpPr txBox="1"/>
          <p:nvPr/>
        </p:nvSpPr>
        <p:spPr>
          <a:xfrm>
            <a:off x="6413043" y="1184824"/>
            <a:ext cx="1967386"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期权合成现货</a:t>
            </a:r>
          </a:p>
        </p:txBody>
      </p:sp>
      <mc:AlternateContent xmlns:mc="http://schemas.openxmlformats.org/markup-compatibility/2006" xmlns:a14="http://schemas.microsoft.com/office/drawing/2010/main">
        <mc:Choice Requires="a14">
          <p:sp>
            <p:nvSpPr>
              <p:cNvPr id="23" name="文本框 22"/>
              <p:cNvSpPr txBox="1"/>
              <p:nvPr/>
            </p:nvSpPr>
            <p:spPr>
              <a:xfrm>
                <a:off x="6413042" y="1554156"/>
                <a:ext cx="4989844" cy="1687129"/>
              </a:xfrm>
              <a:prstGeom prst="rect">
                <a:avLst/>
              </a:prstGeom>
              <a:noFill/>
              <a:ln w="19050">
                <a:solidFill>
                  <a:srgbClr val="972022"/>
                </a:solidFill>
                <a:prstDash val="sysDash"/>
              </a:ln>
            </p:spPr>
            <p:txBody>
              <a:bodyPr wrap="square" rtlCol="0">
                <a:spAutoFit/>
              </a:bodyPr>
              <a:lstStyle/>
              <a:p>
                <a:pPr>
                  <a:lnSpc>
                    <a:spcPct val="130000"/>
                  </a:lnSpc>
                  <a:defRPr/>
                </a:pPr>
                <a:endParaRPr lang="nl-NL" altLang="zh-CN" sz="1600" i="1" kern="100" dirty="0">
                  <a:latin typeface="Cambria Math" panose="02040503050406030204" pitchFamily="18" charset="0"/>
                  <a:ea typeface="华文楷体" panose="02010600040101010101" pitchFamily="2" charset="-122"/>
                  <a:cs typeface="Times New Roman" panose="02020603050405020304" pitchFamily="18" charset="0"/>
                </a:endParaRPr>
              </a:p>
              <a:p>
                <a:pPr>
                  <a:lnSpc>
                    <a:spcPct val="130000"/>
                  </a:lnSpc>
                  <a:defRPr/>
                </a:pPr>
                <a14:m>
                  <m:oMathPara xmlns:m="http://schemas.openxmlformats.org/officeDocument/2006/math">
                    <m:oMathParaPr>
                      <m:jc m:val="centerGroup"/>
                    </m:oMathParaPr>
                    <m:oMath xmlns:m="http://schemas.openxmlformats.org/officeDocument/2006/math">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𝑐</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𝑝</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 </m:t>
                      </m:r>
                      <m:sSub>
                        <m:sSubPr>
                          <m:ctrlPr>
                            <a:rPr lang="nl-NL" altLang="zh-CN" sz="1600" i="1" kern="100" smtClean="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0</m:t>
                          </m:r>
                        </m:sub>
                      </m:s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r>
                        <a:rPr lang="nl-NL" altLang="zh-CN" sz="1600" i="1" kern="100">
                          <a:latin typeface="Cambria Math" panose="02040503050406030204" pitchFamily="18" charset="0"/>
                          <a:ea typeface="华文楷体" panose="02010600040101010101" pitchFamily="2" charset="-122"/>
                          <a:cs typeface="Times New Roman" panose="02020603050405020304" pitchFamily="18" charset="0"/>
                        </a:rPr>
                        <m:t>𝐾</m:t>
                      </m:r>
                      <m:sSup>
                        <m:sSupPr>
                          <m:ctrlPr>
                            <a:rPr lang="nl-NL" altLang="zh-CN" sz="1600" i="1" kern="100" smtClean="0">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𝑟𝑇</m:t>
                          </m:r>
                        </m:sup>
                      </m:sSup>
                    </m:oMath>
                  </m:oMathPara>
                </a14:m>
                <a:endParaRPr lang="en-US" altLang="zh-CN" sz="1600" dirty="0"/>
              </a:p>
              <a:p>
                <a:pPr>
                  <a:lnSpc>
                    <a:spcPct val="130000"/>
                  </a:lnSpc>
                  <a:defRPr/>
                </a:pPr>
                <a:endParaRPr lang="en-US" altLang="zh-CN" sz="1600" dirty="0"/>
              </a:p>
              <a:p>
                <a:pPr marL="285750" indent="-285750">
                  <a:lnSpc>
                    <a:spcPct val="130000"/>
                  </a:lnSpc>
                  <a:spcBef>
                    <a:spcPts val="200"/>
                  </a:spcBef>
                  <a:spcAft>
                    <a:spcPts val="200"/>
                  </a:spcAft>
                  <a:buFont typeface="Arial" panose="020B0604020202020204" pitchFamily="34" charset="0"/>
                  <a:buChar char="•"/>
                  <a:defRPr/>
                </a:pPr>
                <a:r>
                  <a:rPr lang="zh-CN" altLang="en-US" sz="1600" dirty="0"/>
                  <a:t>通过购买一份看涨期权和同样执行价的看跌期权，可以合成标的的多头，与现货市场进行套利。</a:t>
                </a:r>
                <a:endParaRPr lang="en-US" altLang="zh-CN" sz="1600" dirty="0"/>
              </a:p>
            </p:txBody>
          </p:sp>
        </mc:Choice>
        <mc:Fallback xmlns="">
          <p:sp>
            <p:nvSpPr>
              <p:cNvPr id="23" name="文本框 22"/>
              <p:cNvSpPr txBox="1">
                <a:spLocks noRot="1" noChangeAspect="1" noMove="1" noResize="1" noEditPoints="1" noAdjustHandles="1" noChangeArrowheads="1" noChangeShapeType="1" noTextEdit="1"/>
              </p:cNvSpPr>
              <p:nvPr/>
            </p:nvSpPr>
            <p:spPr>
              <a:xfrm>
                <a:off x="6413042" y="1554156"/>
                <a:ext cx="4989844" cy="1687129"/>
              </a:xfrm>
              <a:prstGeom prst="rect">
                <a:avLst/>
              </a:prstGeom>
              <a:blipFill rotWithShape="1">
                <a:blip r:embed="rId4"/>
                <a:stretch>
                  <a:fillRect l="-194" t="-583" r="-187" b="-550"/>
                </a:stretch>
              </a:blipFill>
              <a:ln w="19050">
                <a:solidFill>
                  <a:srgbClr val="972022"/>
                </a:solidFill>
                <a:prstDash val="sysDash"/>
              </a:ln>
            </p:spPr>
            <p:txBody>
              <a:bodyPr/>
              <a:lstStyle/>
              <a:p>
                <a:r>
                  <a:rPr lang="zh-CN" altLang="en-US">
                    <a:noFill/>
                  </a:rPr>
                  <a:t> </a:t>
                </a:r>
              </a:p>
            </p:txBody>
          </p:sp>
        </mc:Fallback>
      </mc:AlternateContent>
      <p:pic>
        <p:nvPicPr>
          <p:cNvPr id="5" name="图片 4"/>
          <p:cNvPicPr>
            <a:picLocks noChangeAspect="1"/>
          </p:cNvPicPr>
          <p:nvPr/>
        </p:nvPicPr>
        <p:blipFill>
          <a:blip r:embed="rId5"/>
          <a:stretch>
            <a:fillRect/>
          </a:stretch>
        </p:blipFill>
        <p:spPr>
          <a:xfrm>
            <a:off x="6975362" y="3388279"/>
            <a:ext cx="4148740" cy="296499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17525" y="41910"/>
            <a:ext cx="10515600" cy="1011555"/>
          </a:xfrm>
        </p:spPr>
        <p:txBody>
          <a:bodyPr>
            <a:normAutofit/>
          </a:bodyPr>
          <a:lstStyle/>
          <a:p>
            <a:pPr>
              <a:lnSpc>
                <a:spcPct val="100000"/>
              </a:lnSpc>
              <a:spcAft>
                <a:spcPts val="50"/>
              </a:spcAft>
            </a:pPr>
            <a:r>
              <a:rPr lang="en-US" altLang="zh-CN" i="1" dirty="0">
                <a:solidFill>
                  <a:prstClr val="black"/>
                </a:solidFill>
                <a:latin typeface="Times New Roman" panose="02020603050405020304"/>
                <a:ea typeface="微软雅黑" panose="020B0503020204020204" pitchFamily="34" charset="-122"/>
                <a:cs typeface="+mn-ea"/>
                <a:sym typeface="+mn-lt"/>
              </a:rPr>
              <a:t>Arbitrage Strategy Ⅱ</a:t>
            </a:r>
            <a:endParaRPr lang="en-US" altLang="zh-CN" i="1" dirty="0">
              <a:latin typeface="+mn-lt"/>
              <a:ea typeface="+mn-ea"/>
              <a:cs typeface="+mn-ea"/>
              <a:sym typeface="+mn-lt"/>
            </a:endParaRPr>
          </a:p>
        </p:txBody>
      </p:sp>
      <p:sp>
        <p:nvSpPr>
          <p:cNvPr id="31" name="文本框 30"/>
          <p:cNvSpPr txBox="1"/>
          <p:nvPr/>
        </p:nvSpPr>
        <p:spPr>
          <a:xfrm>
            <a:off x="517525" y="892593"/>
            <a:ext cx="2235102"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不同定价误差</a:t>
            </a:r>
          </a:p>
        </p:txBody>
      </p:sp>
      <p:sp>
        <p:nvSpPr>
          <p:cNvPr id="2" name="灯片编号占位符 1"/>
          <p:cNvSpPr>
            <a:spLocks noGrp="1"/>
          </p:cNvSpPr>
          <p:nvPr>
            <p:ph type="sldNum" sz="quarter" idx="12"/>
          </p:nvPr>
        </p:nvSpPr>
        <p:spPr/>
        <p:txBody>
          <a:bodyPr/>
          <a:lstStyle/>
          <a:p>
            <a:fld id="{1EA6C56D-0CE0-47FB-86BA-7B1B4E55B176}" type="slidenum">
              <a:rPr lang="zh-CN" altLang="en-US" smtClean="0"/>
              <a:t>62</a:t>
            </a:fld>
            <a:endParaRPr lang="zh-CN" altLang="en-US" dirty="0"/>
          </a:p>
        </p:txBody>
      </p:sp>
      <mc:AlternateContent xmlns:mc="http://schemas.openxmlformats.org/markup-compatibility/2006" xmlns:a14="http://schemas.microsoft.com/office/drawing/2010/main">
        <mc:Choice Requires="a14">
          <p:sp>
            <p:nvSpPr>
              <p:cNvPr id="19" name="文本框 18"/>
              <p:cNvSpPr txBox="1"/>
              <p:nvPr/>
            </p:nvSpPr>
            <p:spPr>
              <a:xfrm>
                <a:off x="517522" y="1261925"/>
                <a:ext cx="5261436" cy="5469061"/>
              </a:xfrm>
              <a:prstGeom prst="rect">
                <a:avLst/>
              </a:prstGeom>
              <a:noFill/>
              <a:ln w="19050">
                <a:solidFill>
                  <a:srgbClr val="972022"/>
                </a:solidFill>
                <a:prstDash val="sysDash"/>
              </a:ln>
            </p:spPr>
            <p:txBody>
              <a:bodyPr wrap="square" rtlCol="0">
                <a:spAutoFit/>
              </a:bodyPr>
              <a:lstStyle/>
              <a:p>
                <a:pPr marL="285750" indent="-285750">
                  <a:lnSpc>
                    <a:spcPct val="120000"/>
                  </a:lnSpc>
                  <a:buFont typeface="Arial" panose="020B0604020202020204" pitchFamily="34" charset="0"/>
                  <a:buChar char="•"/>
                  <a:defRPr/>
                </a:pPr>
                <a:r>
                  <a:rPr lang="zh-CN" altLang="en-US" sz="1600" dirty="0"/>
                  <a:t>扫描同一到期日的任意两个执行价的看涨或看跌期权：</a:t>
                </a:r>
                <a:endParaRPr lang="en-US" altLang="zh-CN" sz="1600" dirty="0"/>
              </a:p>
              <a:p>
                <a:pPr marL="285750" indent="-285750">
                  <a:lnSpc>
                    <a:spcPct val="120000"/>
                  </a:lnSpc>
                  <a:buFont typeface="Wingdings" panose="05000000000000000000" pitchFamily="2" charset="2"/>
                  <a:buChar char="ü"/>
                  <a:defRPr/>
                </a:pPr>
                <a14:m>
                  <m:oMath xmlns:m="http://schemas.openxmlformats.org/officeDocument/2006/math">
                    <m:sSup>
                      <m:sSupPr>
                        <m:ctrlPr>
                          <a:rPr lang="nl-NL" altLang="zh-CN" sz="1600" i="1" kern="100" smtClean="0">
                            <a:latin typeface="Cambria Math" panose="02040503050406030204" pitchFamily="18" charset="0"/>
                            <a:ea typeface="华文楷体" panose="02010600040101010101" pitchFamily="2" charset="-122"/>
                            <a:cs typeface="Times New Roman" panose="02020603050405020304" pitchFamily="18" charset="0"/>
                          </a:rPr>
                        </m:ctrlPr>
                      </m:sSupPr>
                      <m:e>
                        <m:sSub>
                          <m:sSubPr>
                            <m:ctrlP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0&lt;</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 </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𝑜𝑟</m:t>
                        </m:r>
                        <m:sSub>
                          <m:sSubPr>
                            <m:ctrlP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 </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&lt;(</m:t>
                        </m:r>
                        <m:sSub>
                          <m:sSubPr>
                            <m:ctrlP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𝐾</m:t>
                            </m:r>
                          </m:e>
                          <m: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𝐾</m:t>
                            </m:r>
                          </m:e>
                          <m: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𝑟𝑇</m:t>
                        </m:r>
                      </m:sup>
                    </m:sSup>
                  </m:oMath>
                </a14:m>
                <a:endParaRPr lang="en-US" altLang="zh-CN" sz="1600" dirty="0"/>
              </a:p>
              <a:p>
                <a:pPr marL="285750" indent="-285750">
                  <a:lnSpc>
                    <a:spcPct val="120000"/>
                  </a:lnSpc>
                  <a:buFont typeface="Wingdings" panose="05000000000000000000" pitchFamily="2" charset="2"/>
                  <a:buChar char="ü"/>
                  <a:defRPr/>
                </a:pPr>
                <a:r>
                  <a:rPr lang="zh-CN" altLang="en-US" sz="1600" dirty="0"/>
                  <a:t>构建</a:t>
                </a:r>
                <a:r>
                  <a:rPr lang="en-US" altLang="zh-CN" sz="1600" i="1" dirty="0"/>
                  <a:t>Bull Spread</a:t>
                </a:r>
                <a:r>
                  <a:rPr lang="zh-CN" altLang="en-US" sz="1600" dirty="0"/>
                  <a:t>或</a:t>
                </a:r>
                <a:r>
                  <a:rPr lang="en-US" altLang="zh-CN" sz="1600" i="1" dirty="0"/>
                  <a:t>Bear spread</a:t>
                </a:r>
                <a:r>
                  <a:rPr lang="zh-CN" altLang="en-US" sz="1600" dirty="0"/>
                  <a:t>套利</a:t>
                </a:r>
                <a:endParaRPr lang="en-US" altLang="zh-CN" sz="1600" dirty="0"/>
              </a:p>
              <a:p>
                <a:pPr marL="285750" indent="-285750">
                  <a:lnSpc>
                    <a:spcPct val="120000"/>
                  </a:lnSpc>
                  <a:spcBef>
                    <a:spcPts val="1200"/>
                  </a:spcBef>
                  <a:buFont typeface="Arial" panose="020B0604020202020204" pitchFamily="34" charset="0"/>
                  <a:buChar char="•"/>
                  <a:defRPr/>
                </a:pPr>
                <a:r>
                  <a:rPr lang="zh-CN" altLang="en-US" sz="1600" dirty="0"/>
                  <a:t>扫描同一到期日的任意两个执行价的看涨和看跌期权：</a:t>
                </a:r>
                <a:endParaRPr lang="en-US" altLang="zh-CN" sz="1600" dirty="0"/>
              </a:p>
              <a:p>
                <a:pPr marL="285750" indent="-285750">
                  <a:lnSpc>
                    <a:spcPct val="120000"/>
                  </a:lnSpc>
                  <a:buFont typeface="Wingdings" panose="05000000000000000000" pitchFamily="2" charset="2"/>
                  <a:buChar char="ü"/>
                  <a:defRPr/>
                </a:pPr>
                <a14:m>
                  <m:oMath xmlns:m="http://schemas.openxmlformats.org/officeDocument/2006/math">
                    <m:sSup>
                      <m:sSupPr>
                        <m:ctrlPr>
                          <a:rPr lang="nl-NL" altLang="zh-CN" sz="1600" i="1" kern="100" smtClean="0">
                            <a:latin typeface="Cambria Math" panose="02040503050406030204" pitchFamily="18" charset="0"/>
                            <a:ea typeface="华文楷体" panose="02010600040101010101" pitchFamily="2" charset="-122"/>
                            <a:cs typeface="Times New Roman" panose="02020603050405020304" pitchFamily="18" charset="0"/>
                          </a:rPr>
                        </m:ctrlPr>
                      </m:sSupPr>
                      <m:e>
                        <m:sSub>
                          <m:sSubPr>
                            <m:ctrlP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𝐾</m:t>
                            </m:r>
                          </m:e>
                          <m: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𝐾</m:t>
                            </m:r>
                          </m:e>
                          <m: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0" i="1" kern="100" smtClean="0">
                            <a:latin typeface="Cambria Math" panose="02040503050406030204" pitchFamily="18" charset="0"/>
                            <a:ea typeface="华文楷体" panose="02010600040101010101" pitchFamily="2" charset="-122"/>
                            <a:cs typeface="Times New Roman" panose="02020603050405020304" pitchFamily="18" charset="0"/>
                          </a:rPr>
                          <m:t>𝑟𝑇</m:t>
                        </m:r>
                      </m:sup>
                    </m:sSup>
                  </m:oMath>
                </a14:m>
                <a:endParaRPr lang="en-US" altLang="zh-CN" sz="1600" dirty="0"/>
              </a:p>
              <a:p>
                <a:pPr marL="285750" indent="-285750">
                  <a:lnSpc>
                    <a:spcPct val="120000"/>
                  </a:lnSpc>
                  <a:buFont typeface="Wingdings" panose="05000000000000000000" pitchFamily="2" charset="2"/>
                  <a:buChar char="ü"/>
                  <a:defRPr/>
                </a:pPr>
                <a:r>
                  <a:rPr lang="zh-CN" altLang="en-US" sz="1600" dirty="0"/>
                  <a:t>构建</a:t>
                </a:r>
                <a:r>
                  <a:rPr lang="en-US" altLang="zh-CN" sz="1600" i="1" dirty="0"/>
                  <a:t>Box Spread</a:t>
                </a:r>
                <a:r>
                  <a:rPr lang="zh-CN" altLang="en-US" sz="1600" dirty="0"/>
                  <a:t>套利</a:t>
                </a:r>
                <a:endParaRPr lang="en-US" altLang="zh-CN" sz="1600" dirty="0"/>
              </a:p>
              <a:p>
                <a:pPr marL="285750" indent="-285750">
                  <a:lnSpc>
                    <a:spcPct val="120000"/>
                  </a:lnSpc>
                  <a:spcBef>
                    <a:spcPts val="1200"/>
                  </a:spcBef>
                  <a:buFont typeface="Arial" panose="020B0604020202020204" pitchFamily="34" charset="0"/>
                  <a:buChar char="•"/>
                  <a:defRPr/>
                </a:pPr>
                <a:r>
                  <a:rPr lang="zh-CN" altLang="en-US" sz="1600" dirty="0"/>
                  <a:t>扫描同一到期日，三个不同执行价的看涨或看跌期权：</a:t>
                </a:r>
                <a:endParaRPr lang="en-US" altLang="zh-CN" sz="1600" dirty="0"/>
              </a:p>
              <a:p>
                <a:pPr marL="285750" indent="-285750">
                  <a:lnSpc>
                    <a:spcPct val="120000"/>
                  </a:lnSpc>
                  <a:buFont typeface="Wingdings" panose="05000000000000000000" pitchFamily="2" charset="2"/>
                  <a:buChar char="ü"/>
                  <a:defRPr/>
                </a:pPr>
                <a14:m>
                  <m:oMath xmlns:m="http://schemas.openxmlformats.org/officeDocument/2006/math">
                    <m:f>
                      <m:fPr>
                        <m:ctrlPr>
                          <a:rPr lang="zh-CN" altLang="zh-CN" sz="1800" i="1" smtClean="0">
                            <a:effectLst/>
                            <a:latin typeface="Cambria Math" panose="02040503050406030204" pitchFamily="18" charset="0"/>
                            <a:ea typeface="Cambria Math" panose="02040503050406030204" pitchFamily="18" charset="0"/>
                          </a:rPr>
                        </m:ctrlPr>
                      </m:fPr>
                      <m:num>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𝐾</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𝐾</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2</m:t>
                            </m:r>
                          </m:sub>
                        </m:sSub>
                      </m:num>
                      <m:den>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𝐾</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𝐾</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m:t>
                            </m:r>
                          </m:sub>
                        </m:sSub>
                      </m:den>
                    </m:f>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𝐶</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m:t>
                        </m:r>
                        <m:f>
                          <m:fPr>
                            <m:ctrlPr>
                              <a:rPr lang="zh-CN" altLang="zh-CN" sz="1800" i="1">
                                <a:effectLst/>
                                <a:latin typeface="Cambria Math" panose="02040503050406030204" pitchFamily="18" charset="0"/>
                                <a:ea typeface="Cambria Math" panose="02040503050406030204" pitchFamily="18" charset="0"/>
                              </a:rPr>
                            </m:ctrlPr>
                          </m:fPr>
                          <m:num>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𝐾</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𝐾</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2</m:t>
                                </m:r>
                              </m:sub>
                            </m:sSub>
                          </m:num>
                          <m:den>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𝐾</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𝐾</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m:t>
                                </m:r>
                              </m:sub>
                            </m:sSub>
                          </m:den>
                        </m:f>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𝐶</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𝐶</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m:t>
                    </m:r>
                  </m:oMath>
                </a14:m>
                <a:endParaRPr lang="en-US" altLang="zh-CN" sz="1600" dirty="0"/>
              </a:p>
              <a:p>
                <a:pPr marL="285750" indent="-285750">
                  <a:lnSpc>
                    <a:spcPct val="120000"/>
                  </a:lnSpc>
                  <a:buFont typeface="Wingdings" panose="05000000000000000000" pitchFamily="2" charset="2"/>
                  <a:buChar char="ü"/>
                  <a:defRPr/>
                </a:pPr>
                <a:r>
                  <a:rPr lang="zh-CN" altLang="en-US" sz="1600" dirty="0"/>
                  <a:t>构建</a:t>
                </a:r>
                <a:r>
                  <a:rPr lang="en-US" altLang="zh-CN" sz="1600" i="1" dirty="0"/>
                  <a:t>Butterfly Spread</a:t>
                </a:r>
                <a:r>
                  <a:rPr lang="zh-CN" altLang="en-US" sz="1600" dirty="0"/>
                  <a:t>套利</a:t>
                </a:r>
                <a:endParaRPr lang="en-US" altLang="zh-CN" sz="1600" dirty="0"/>
              </a:p>
              <a:p>
                <a:pPr marL="285750" indent="-285750">
                  <a:lnSpc>
                    <a:spcPct val="120000"/>
                  </a:lnSpc>
                  <a:spcBef>
                    <a:spcPts val="1200"/>
                  </a:spcBef>
                  <a:buFont typeface="Arial" panose="020B0604020202020204" pitchFamily="34" charset="0"/>
                  <a:buChar char="•"/>
                  <a:defRPr/>
                </a:pPr>
                <a:r>
                  <a:rPr lang="zh-CN" altLang="en-US" sz="1600" dirty="0"/>
                  <a:t>扫描同一到期日的任意四个执行价的看涨或看跌期权</a:t>
                </a:r>
                <a:endParaRPr lang="en-US" altLang="zh-CN" sz="1600" dirty="0"/>
              </a:p>
              <a:p>
                <a:pPr marL="285750" indent="-285750">
                  <a:lnSpc>
                    <a:spcPct val="120000"/>
                  </a:lnSpc>
                  <a:buFont typeface="Wingdings" panose="05000000000000000000" pitchFamily="2" charset="2"/>
                  <a:buChar char="ü"/>
                  <a:defRPr/>
                </a:pPr>
                <a14:m>
                  <m:oMath xmlns:m="http://schemas.openxmlformats.org/officeDocument/2006/math">
                    <m:f>
                      <m:fPr>
                        <m:ctrlPr>
                          <a:rPr lang="zh-CN" altLang="zh-CN" sz="1800" i="1" smtClean="0">
                            <a:effectLst/>
                            <a:latin typeface="Cambria Math" panose="02040503050406030204" pitchFamily="18" charset="0"/>
                            <a:ea typeface="Cambria Math" panose="020405030504060302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𝐾</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4</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𝐾</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𝐾</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2</m:t>
                            </m:r>
                          </m:sub>
                        </m:sSub>
                      </m:num>
                      <m:den>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𝐾</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4</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𝐾</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m:t>
                            </m:r>
                          </m:sub>
                        </m:sSub>
                      </m:den>
                    </m:f>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𝐶</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𝐾</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𝐾</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−2∗</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𝐾</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m:t>
                            </m:r>
                          </m:sub>
                        </m:sSub>
                      </m:num>
                      <m:den>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𝐾</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4</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𝐾</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m:t>
                            </m:r>
                          </m:sub>
                        </m:sSub>
                      </m:den>
                    </m:f>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𝐶</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4</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𝐶</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𝐶</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&gt;0</m:t>
                    </m:r>
                  </m:oMath>
                </a14:m>
                <a:endParaRPr lang="en-US" altLang="zh-CN" sz="1800" dirty="0">
                  <a:effectLst/>
                  <a:ea typeface="华文楷体" panose="02010600040101010101" pitchFamily="2" charset="-122"/>
                  <a:cs typeface="Times New Roman" panose="02020603050405020304" pitchFamily="18" charset="0"/>
                </a:endParaRPr>
              </a:p>
              <a:p>
                <a:pPr marL="285750" indent="-285750">
                  <a:lnSpc>
                    <a:spcPct val="120000"/>
                  </a:lnSpc>
                  <a:buFont typeface="Wingdings" panose="05000000000000000000" pitchFamily="2" charset="2"/>
                  <a:buChar char="ü"/>
                  <a:defRPr/>
                </a:pPr>
                <a:r>
                  <a:rPr lang="zh-CN" altLang="en-US" sz="1600" dirty="0"/>
                  <a:t>构建</a:t>
                </a:r>
                <a:r>
                  <a:rPr lang="en-US" altLang="zh-CN" sz="1600" i="1" dirty="0"/>
                  <a:t>Condor</a:t>
                </a:r>
                <a:r>
                  <a:rPr lang="zh-CN" altLang="en-US" sz="1600" dirty="0"/>
                  <a:t>套利</a:t>
                </a:r>
                <a:endParaRPr lang="en-US" altLang="zh-CN" sz="1600" dirty="0"/>
              </a:p>
              <a:p>
                <a:pPr marL="285750" indent="-285750">
                  <a:lnSpc>
                    <a:spcPct val="120000"/>
                  </a:lnSpc>
                  <a:buFont typeface="Wingdings" panose="05000000000000000000" pitchFamily="2" charset="2"/>
                  <a:buChar char="ü"/>
                  <a:defRPr/>
                </a:pPr>
                <a:endParaRPr lang="en-US" altLang="zh-CN" sz="1600" dirty="0"/>
              </a:p>
              <a:p>
                <a:pPr marL="285750" indent="-285750">
                  <a:lnSpc>
                    <a:spcPct val="120000"/>
                  </a:lnSpc>
                  <a:buFont typeface="Arial" panose="020B0604020202020204" pitchFamily="34" charset="0"/>
                  <a:buChar char="•"/>
                  <a:defRPr/>
                </a:pPr>
                <a:r>
                  <a:rPr lang="zh-CN" altLang="en-US" sz="1600" dirty="0"/>
                  <a:t>扫描不同到期日的同一执行价的看涨或看跌期权：</a:t>
                </a:r>
                <a:endParaRPr lang="en-US" altLang="zh-CN" sz="1600" dirty="0"/>
              </a:p>
              <a:p>
                <a:pPr marL="285750" indent="-285750">
                  <a:lnSpc>
                    <a:spcPct val="120000"/>
                  </a:lnSpc>
                  <a:buFont typeface="Wingdings" panose="05000000000000000000" pitchFamily="2" charset="2"/>
                  <a:buChar char="ü"/>
                  <a:defRPr/>
                </a:pPr>
                <a:r>
                  <a:rPr lang="zh-CN" altLang="en-US" sz="1600" dirty="0"/>
                  <a:t>期限越长价格反而越低，构建 </a:t>
                </a:r>
                <a:r>
                  <a:rPr lang="en-US" altLang="zh-CN" sz="1600" i="1" dirty="0"/>
                  <a:t>Calendar Spread </a:t>
                </a:r>
                <a:r>
                  <a:rPr lang="zh-CN" altLang="en-US" sz="1600" dirty="0"/>
                  <a:t>套利</a:t>
                </a:r>
                <a:endParaRPr lang="en-US" altLang="zh-CN" sz="160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517522" y="1261925"/>
                <a:ext cx="5261436" cy="5469061"/>
              </a:xfrm>
              <a:prstGeom prst="rect">
                <a:avLst/>
              </a:prstGeom>
              <a:blipFill rotWithShape="1">
                <a:blip r:embed="rId3"/>
                <a:stretch>
                  <a:fillRect l="-193" t="-177" r="-172" b="-3147"/>
                </a:stretch>
              </a:blipFill>
              <a:ln w="19050">
                <a:solidFill>
                  <a:srgbClr val="972022"/>
                </a:solidFill>
                <a:prstDash val="sysDash"/>
              </a:ln>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8951480" y="3976382"/>
            <a:ext cx="3240520" cy="2343870"/>
          </a:xfrm>
          <a:prstGeom prst="rect">
            <a:avLst/>
          </a:prstGeom>
        </p:spPr>
      </p:pic>
      <p:pic>
        <p:nvPicPr>
          <p:cNvPr id="13" name="图片 12"/>
          <p:cNvPicPr>
            <a:picLocks noChangeAspect="1"/>
          </p:cNvPicPr>
          <p:nvPr/>
        </p:nvPicPr>
        <p:blipFill>
          <a:blip r:embed="rId5"/>
          <a:stretch>
            <a:fillRect/>
          </a:stretch>
        </p:blipFill>
        <p:spPr>
          <a:xfrm>
            <a:off x="5890197" y="3693573"/>
            <a:ext cx="3101120" cy="2343870"/>
          </a:xfrm>
          <a:prstGeom prst="rect">
            <a:avLst/>
          </a:prstGeom>
        </p:spPr>
      </p:pic>
      <p:pic>
        <p:nvPicPr>
          <p:cNvPr id="8" name="图片 7"/>
          <p:cNvPicPr>
            <a:picLocks noChangeAspect="1"/>
          </p:cNvPicPr>
          <p:nvPr/>
        </p:nvPicPr>
        <p:blipFill>
          <a:blip r:embed="rId6"/>
          <a:stretch>
            <a:fillRect/>
          </a:stretch>
        </p:blipFill>
        <p:spPr>
          <a:xfrm>
            <a:off x="5928619" y="1261925"/>
            <a:ext cx="3062698" cy="2270436"/>
          </a:xfrm>
          <a:prstGeom prst="rect">
            <a:avLst/>
          </a:prstGeom>
        </p:spPr>
      </p:pic>
      <p:pic>
        <p:nvPicPr>
          <p:cNvPr id="12" name="图片 11"/>
          <p:cNvPicPr>
            <a:picLocks noChangeAspect="1"/>
          </p:cNvPicPr>
          <p:nvPr/>
        </p:nvPicPr>
        <p:blipFill>
          <a:blip r:embed="rId7"/>
          <a:stretch>
            <a:fillRect/>
          </a:stretch>
        </p:blipFill>
        <p:spPr>
          <a:xfrm>
            <a:off x="9004028" y="1104855"/>
            <a:ext cx="3171720" cy="25272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指数增强：期权</a:t>
            </a:r>
            <a:r>
              <a:rPr lang="en-US" altLang="zh-CN" dirty="0"/>
              <a:t>BuyWrite</a:t>
            </a:r>
          </a:p>
        </p:txBody>
      </p:sp>
      <p:sp>
        <p:nvSpPr>
          <p:cNvPr id="3" name="灯片编号占位符 2"/>
          <p:cNvSpPr>
            <a:spLocks noGrp="1"/>
          </p:cNvSpPr>
          <p:nvPr>
            <p:ph type="sldNum" sz="quarter" idx="12"/>
          </p:nvPr>
        </p:nvSpPr>
        <p:spPr/>
        <p:txBody>
          <a:bodyPr/>
          <a:lstStyle/>
          <a:p>
            <a:fld id="{1827CD8D-0C45-4313-8514-3276C2338651}" type="slidenum">
              <a:rPr lang="zh-CN" altLang="en-US" smtClean="0"/>
              <a:t>63</a:t>
            </a:fld>
            <a:endParaRPr lang="zh-CN" altLang="en-US" dirty="0"/>
          </a:p>
        </p:txBody>
      </p:sp>
      <p:pic>
        <p:nvPicPr>
          <p:cNvPr id="5" name="图片 4"/>
          <p:cNvPicPr>
            <a:picLocks noChangeAspect="1"/>
          </p:cNvPicPr>
          <p:nvPr/>
        </p:nvPicPr>
        <p:blipFill>
          <a:blip r:embed="rId2"/>
          <a:stretch>
            <a:fillRect/>
          </a:stretch>
        </p:blipFill>
        <p:spPr>
          <a:xfrm>
            <a:off x="438785" y="2339340"/>
            <a:ext cx="5471160" cy="3166745"/>
          </a:xfrm>
          <a:prstGeom prst="rect">
            <a:avLst/>
          </a:prstGeom>
        </p:spPr>
      </p:pic>
      <p:pic>
        <p:nvPicPr>
          <p:cNvPr id="6" name="图片 5"/>
          <p:cNvPicPr>
            <a:picLocks noChangeAspect="1"/>
          </p:cNvPicPr>
          <p:nvPr/>
        </p:nvPicPr>
        <p:blipFill>
          <a:blip r:embed="rId3"/>
          <a:stretch>
            <a:fillRect/>
          </a:stretch>
        </p:blipFill>
        <p:spPr>
          <a:xfrm>
            <a:off x="6288405" y="2339340"/>
            <a:ext cx="5625465" cy="3223260"/>
          </a:xfrm>
          <a:prstGeom prst="rect">
            <a:avLst/>
          </a:prstGeom>
        </p:spPr>
      </p:pic>
      <p:sp>
        <p:nvSpPr>
          <p:cNvPr id="7" name="文本框 6"/>
          <p:cNvSpPr txBox="1"/>
          <p:nvPr/>
        </p:nvSpPr>
        <p:spPr>
          <a:xfrm>
            <a:off x="758190" y="5716905"/>
            <a:ext cx="4831715" cy="645160"/>
          </a:xfrm>
          <a:prstGeom prst="rect">
            <a:avLst/>
          </a:prstGeom>
          <a:noFill/>
        </p:spPr>
        <p:txBody>
          <a:bodyPr wrap="square" rtlCol="0">
            <a:spAutoFit/>
          </a:bodyPr>
          <a:lstStyle/>
          <a:p>
            <a:r>
              <a:rPr lang="en-US" altLang="zh-CN"/>
              <a:t>BXM</a:t>
            </a:r>
            <a:r>
              <a:rPr lang="zh-CN" altLang="en-US"/>
              <a:t>：标普</a:t>
            </a:r>
            <a:r>
              <a:rPr lang="en-US" altLang="zh-CN"/>
              <a:t>500 BuyWrite Index</a:t>
            </a:r>
          </a:p>
          <a:p>
            <a:r>
              <a:rPr lang="en-US" altLang="zh-CN"/>
              <a:t>BXY</a:t>
            </a:r>
            <a:r>
              <a:rPr lang="zh-CN" altLang="en-US"/>
              <a:t>：卖出虚值</a:t>
            </a:r>
            <a:r>
              <a:rPr lang="en-US" altLang="zh-CN"/>
              <a:t>2%</a:t>
            </a:r>
            <a:r>
              <a:rPr lang="zh-CN" altLang="en-US"/>
              <a:t>的</a:t>
            </a:r>
            <a:r>
              <a:rPr lang="en-US" altLang="zh-CN"/>
              <a:t>S&amp;P 500 Call option</a:t>
            </a:r>
          </a:p>
        </p:txBody>
      </p:sp>
      <p:sp>
        <p:nvSpPr>
          <p:cNvPr id="8" name="文本框 7"/>
          <p:cNvSpPr txBox="1"/>
          <p:nvPr/>
        </p:nvSpPr>
        <p:spPr>
          <a:xfrm>
            <a:off x="7128510" y="5953125"/>
            <a:ext cx="4831715" cy="368300"/>
          </a:xfrm>
          <a:prstGeom prst="rect">
            <a:avLst/>
          </a:prstGeom>
          <a:noFill/>
        </p:spPr>
        <p:txBody>
          <a:bodyPr wrap="square" rtlCol="0">
            <a:spAutoFit/>
          </a:bodyPr>
          <a:lstStyle/>
          <a:p>
            <a:r>
              <a:rPr lang="en-US" altLang="zh-CN"/>
              <a:t>BX</a:t>
            </a:r>
            <a:r>
              <a:rPr lang="en-US"/>
              <a:t>D</a:t>
            </a:r>
            <a:r>
              <a:rPr lang="zh-CN" altLang="en-US"/>
              <a:t>：以道琼斯工业指数为标的</a:t>
            </a:r>
          </a:p>
        </p:txBody>
      </p:sp>
      <p:sp>
        <p:nvSpPr>
          <p:cNvPr id="9" name="文本框 8"/>
          <p:cNvSpPr txBox="1"/>
          <p:nvPr/>
        </p:nvSpPr>
        <p:spPr>
          <a:xfrm>
            <a:off x="251460" y="766445"/>
            <a:ext cx="11837035" cy="1476375"/>
          </a:xfrm>
          <a:prstGeom prst="rect">
            <a:avLst/>
          </a:prstGeom>
          <a:noFill/>
        </p:spPr>
        <p:txBody>
          <a:bodyPr wrap="square" rtlCol="0">
            <a:spAutoFit/>
          </a:bodyPr>
          <a:lstStyle/>
          <a:p>
            <a:r>
              <a:rPr lang="en-US" altLang="zh-CN" b="1"/>
              <a:t>    </a:t>
            </a:r>
            <a:r>
              <a:rPr lang="zh-CN" altLang="en-US" b="1"/>
              <a:t>备兑开仓（</a:t>
            </a:r>
            <a:r>
              <a:rPr lang="en-US" altLang="zh-CN" b="1"/>
              <a:t>Buywrite</a:t>
            </a:r>
            <a:r>
              <a:rPr lang="zh-CN" altLang="en-US" b="1"/>
              <a:t>）：</a:t>
            </a:r>
            <a:r>
              <a:rPr lang="zh-CN" altLang="en-US"/>
              <a:t>指投资者在拥有标的证券（含当日买入）的基础上，卖出相应的认购期权（百分之百现券担保，不需现金保证金），即通过备兑开仓增加备兑持仓头寸。由于有相应等份的现券作为担保，可以用于被行权时交付现券，因而称为“备兑”。</a:t>
            </a:r>
          </a:p>
          <a:p>
            <a:r>
              <a:rPr lang="en-US" altLang="zh-CN"/>
              <a:t>    BuyWrite</a:t>
            </a:r>
            <a:r>
              <a:rPr lang="zh-CN" altLang="en-US"/>
              <a:t>策略比基准指数回撤更小，波动更小，在市场行情</a:t>
            </a:r>
            <a:r>
              <a:rPr lang="zh-CN" altLang="en-US" b="1"/>
              <a:t>上涨时无法超过</a:t>
            </a:r>
            <a:r>
              <a:rPr lang="zh-CN" altLang="en-US"/>
              <a:t>标的指数，市场行情</a:t>
            </a:r>
            <a:r>
              <a:rPr lang="zh-CN" altLang="en-US" b="1"/>
              <a:t>下跌时好于</a:t>
            </a:r>
            <a:r>
              <a:rPr lang="zh-CN" altLang="en-US"/>
              <a:t>标的指数。（负</a:t>
            </a:r>
            <a:r>
              <a:rPr lang="en-US" altLang="zh-CN"/>
              <a:t>Gamma</a:t>
            </a:r>
            <a:r>
              <a:rPr lang="zh-CN" altLang="en-US"/>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指数增强：期权</a:t>
            </a:r>
            <a:r>
              <a:rPr lang="en-US" altLang="zh-CN" dirty="0"/>
              <a:t>BuyWrite</a:t>
            </a:r>
            <a:r>
              <a:rPr lang="zh-CN" altLang="en-US" dirty="0"/>
              <a:t>收益结构</a:t>
            </a:r>
          </a:p>
        </p:txBody>
      </p:sp>
      <p:sp>
        <p:nvSpPr>
          <p:cNvPr id="3" name="灯片编号占位符 2"/>
          <p:cNvSpPr>
            <a:spLocks noGrp="1"/>
          </p:cNvSpPr>
          <p:nvPr>
            <p:ph type="sldNum" sz="quarter" idx="12"/>
          </p:nvPr>
        </p:nvSpPr>
        <p:spPr/>
        <p:txBody>
          <a:bodyPr/>
          <a:lstStyle/>
          <a:p>
            <a:fld id="{1827CD8D-0C45-4313-8514-3276C2338651}" type="slidenum">
              <a:rPr lang="zh-CN" altLang="en-US" smtClean="0"/>
              <a:t>64</a:t>
            </a:fld>
            <a:endParaRPr lang="zh-CN" altLang="en-US" dirty="0"/>
          </a:p>
        </p:txBody>
      </p:sp>
      <p:sp>
        <p:nvSpPr>
          <p:cNvPr id="9" name="文本框 8"/>
          <p:cNvSpPr txBox="1"/>
          <p:nvPr/>
        </p:nvSpPr>
        <p:spPr>
          <a:xfrm>
            <a:off x="758190" y="930275"/>
            <a:ext cx="10850245" cy="368300"/>
          </a:xfrm>
          <a:prstGeom prst="rect">
            <a:avLst/>
          </a:prstGeom>
          <a:noFill/>
        </p:spPr>
        <p:txBody>
          <a:bodyPr wrap="square" rtlCol="0">
            <a:spAutoFit/>
          </a:bodyPr>
          <a:lstStyle/>
          <a:p>
            <a:r>
              <a:rPr lang="zh-CN" altLang="en-US" b="1"/>
              <a:t>组合结构：</a:t>
            </a:r>
            <a:r>
              <a:rPr lang="en-US" altLang="zh-CN"/>
              <a:t>Writing covered call</a:t>
            </a:r>
            <a:r>
              <a:rPr lang="zh-CN" altLang="en-US"/>
              <a:t>，正收益截断。</a:t>
            </a:r>
          </a:p>
        </p:txBody>
      </p:sp>
      <p:pic>
        <p:nvPicPr>
          <p:cNvPr id="10" name="图片 9"/>
          <p:cNvPicPr>
            <a:picLocks noChangeAspect="1"/>
          </p:cNvPicPr>
          <p:nvPr/>
        </p:nvPicPr>
        <p:blipFill>
          <a:blip r:embed="rId2"/>
          <a:stretch>
            <a:fillRect/>
          </a:stretch>
        </p:blipFill>
        <p:spPr>
          <a:xfrm>
            <a:off x="5120005" y="1604645"/>
            <a:ext cx="6958965" cy="3900805"/>
          </a:xfrm>
          <a:prstGeom prst="rect">
            <a:avLst/>
          </a:prstGeom>
        </p:spPr>
      </p:pic>
      <p:pic>
        <p:nvPicPr>
          <p:cNvPr id="11" name="图片 10"/>
          <p:cNvPicPr>
            <a:picLocks noChangeAspect="1"/>
          </p:cNvPicPr>
          <p:nvPr/>
        </p:nvPicPr>
        <p:blipFill>
          <a:blip r:embed="rId3"/>
          <a:stretch>
            <a:fillRect/>
          </a:stretch>
        </p:blipFill>
        <p:spPr>
          <a:xfrm>
            <a:off x="400685" y="1604645"/>
            <a:ext cx="4538980" cy="3810635"/>
          </a:xfrm>
          <a:prstGeom prst="rect">
            <a:avLst/>
          </a:prstGeom>
        </p:spPr>
      </p:pic>
      <p:sp>
        <p:nvSpPr>
          <p:cNvPr id="12" name="文本框 11"/>
          <p:cNvSpPr txBox="1"/>
          <p:nvPr/>
        </p:nvSpPr>
        <p:spPr>
          <a:xfrm>
            <a:off x="1120140" y="5415280"/>
            <a:ext cx="3630930" cy="1198880"/>
          </a:xfrm>
          <a:prstGeom prst="rect">
            <a:avLst/>
          </a:prstGeom>
          <a:noFill/>
        </p:spPr>
        <p:txBody>
          <a:bodyPr wrap="square" rtlCol="0">
            <a:spAutoFit/>
          </a:bodyPr>
          <a:lstStyle/>
          <a:p>
            <a:r>
              <a:rPr lang="zh-CN" altLang="en-US"/>
              <a:t>注：上图是</a:t>
            </a:r>
            <a:r>
              <a:rPr lang="en-US" altLang="zh-CN"/>
              <a:t>Probability vs Return</a:t>
            </a:r>
          </a:p>
          <a:p>
            <a:r>
              <a:rPr lang="en-US" altLang="zh-CN"/>
              <a:t>A</a:t>
            </a:r>
            <a:r>
              <a:rPr lang="zh-CN" altLang="en-US"/>
              <a:t>：</a:t>
            </a:r>
            <a:r>
              <a:rPr lang="en-US" altLang="zh-CN"/>
              <a:t>Writing covered call</a:t>
            </a:r>
          </a:p>
          <a:p>
            <a:r>
              <a:rPr lang="en-US" altLang="zh-CN"/>
              <a:t>B</a:t>
            </a:r>
            <a:r>
              <a:rPr lang="zh-CN" altLang="en-US"/>
              <a:t>：</a:t>
            </a:r>
            <a:r>
              <a:rPr lang="en-US" altLang="zh-CN"/>
              <a:t>Writing naked ATM call</a:t>
            </a:r>
          </a:p>
          <a:p>
            <a:r>
              <a:rPr lang="en-US" altLang="zh-CN"/>
              <a:t>C</a:t>
            </a:r>
            <a:r>
              <a:rPr lang="zh-CN" altLang="en-US"/>
              <a:t>：</a:t>
            </a:r>
            <a:r>
              <a:rPr lang="en-US" altLang="zh-CN"/>
              <a:t>Buying ATM puts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指数增强：</a:t>
            </a:r>
            <a:r>
              <a:rPr lang="en-US" dirty="0"/>
              <a:t>Protective Put</a:t>
            </a:r>
          </a:p>
        </p:txBody>
      </p:sp>
      <p:sp>
        <p:nvSpPr>
          <p:cNvPr id="3" name="灯片编号占位符 2"/>
          <p:cNvSpPr>
            <a:spLocks noGrp="1"/>
          </p:cNvSpPr>
          <p:nvPr>
            <p:ph type="sldNum" sz="quarter" idx="12"/>
          </p:nvPr>
        </p:nvSpPr>
        <p:spPr/>
        <p:txBody>
          <a:bodyPr/>
          <a:lstStyle/>
          <a:p>
            <a:fld id="{1827CD8D-0C45-4313-8514-3276C2338651}" type="slidenum">
              <a:rPr lang="zh-CN" altLang="en-US" smtClean="0"/>
              <a:t>65</a:t>
            </a:fld>
            <a:endParaRPr lang="zh-CN" altLang="en-US" dirty="0"/>
          </a:p>
        </p:txBody>
      </p:sp>
      <p:sp>
        <p:nvSpPr>
          <p:cNvPr id="9" name="文本框 8"/>
          <p:cNvSpPr txBox="1"/>
          <p:nvPr/>
        </p:nvSpPr>
        <p:spPr>
          <a:xfrm>
            <a:off x="758190" y="930275"/>
            <a:ext cx="10850245" cy="368300"/>
          </a:xfrm>
          <a:prstGeom prst="rect">
            <a:avLst/>
          </a:prstGeom>
          <a:noFill/>
        </p:spPr>
        <p:txBody>
          <a:bodyPr wrap="square" rtlCol="0">
            <a:spAutoFit/>
          </a:bodyPr>
          <a:lstStyle/>
          <a:p>
            <a:r>
              <a:rPr lang="zh-CN" altLang="en-US" b="1"/>
              <a:t>组合结构：</a:t>
            </a:r>
            <a:r>
              <a:rPr lang="en-US" altLang="zh-CN"/>
              <a:t>Buying put </a:t>
            </a:r>
            <a:r>
              <a:rPr lang="en-US" altLang="zh-CN">
                <a:sym typeface="+mn-ea"/>
              </a:rPr>
              <a:t>(protective put) </a:t>
            </a:r>
            <a:r>
              <a:rPr lang="en-US" altLang="zh-CN"/>
              <a:t>options</a:t>
            </a:r>
            <a:r>
              <a:rPr lang="zh-CN" altLang="en-US"/>
              <a:t>，负收益截断。</a:t>
            </a:r>
          </a:p>
        </p:txBody>
      </p:sp>
      <p:sp>
        <p:nvSpPr>
          <p:cNvPr id="12" name="文本框 11"/>
          <p:cNvSpPr txBox="1"/>
          <p:nvPr/>
        </p:nvSpPr>
        <p:spPr>
          <a:xfrm>
            <a:off x="1210310" y="5132070"/>
            <a:ext cx="3630930" cy="1753235"/>
          </a:xfrm>
          <a:prstGeom prst="rect">
            <a:avLst/>
          </a:prstGeom>
          <a:noFill/>
        </p:spPr>
        <p:txBody>
          <a:bodyPr wrap="square" rtlCol="0">
            <a:spAutoFit/>
          </a:bodyPr>
          <a:lstStyle/>
          <a:p>
            <a:r>
              <a:rPr lang="zh-CN" altLang="en-US"/>
              <a:t>收益率右偏，可以止损。</a:t>
            </a:r>
          </a:p>
          <a:p>
            <a:r>
              <a:rPr lang="en-US" altLang="zh-CN"/>
              <a:t>A</a:t>
            </a:r>
            <a:r>
              <a:rPr lang="zh-CN" altLang="en-US"/>
              <a:t>：股票组合</a:t>
            </a:r>
          </a:p>
          <a:p>
            <a:r>
              <a:rPr lang="en-US" altLang="zh-CN"/>
              <a:t>B</a:t>
            </a:r>
            <a:r>
              <a:rPr lang="zh-CN" altLang="en-US"/>
              <a:t>：买覆盖比率</a:t>
            </a:r>
            <a:r>
              <a:rPr lang="en-US" altLang="zh-CN"/>
              <a:t>25%</a:t>
            </a:r>
            <a:r>
              <a:rPr lang="zh-CN" altLang="en-US"/>
              <a:t>的</a:t>
            </a:r>
            <a:r>
              <a:rPr lang="en-US" altLang="zh-CN"/>
              <a:t>Put Option</a:t>
            </a:r>
          </a:p>
          <a:p>
            <a:r>
              <a:rPr lang="en-US" altLang="zh-CN">
                <a:sym typeface="+mn-ea"/>
              </a:rPr>
              <a:t>C</a:t>
            </a:r>
            <a:r>
              <a:rPr lang="zh-CN" altLang="en-US">
                <a:sym typeface="+mn-ea"/>
              </a:rPr>
              <a:t>：买覆盖比率</a:t>
            </a:r>
            <a:r>
              <a:rPr lang="en-US" altLang="zh-CN">
                <a:sym typeface="+mn-ea"/>
              </a:rPr>
              <a:t>50%</a:t>
            </a:r>
            <a:r>
              <a:rPr lang="zh-CN" altLang="en-US">
                <a:sym typeface="+mn-ea"/>
              </a:rPr>
              <a:t>的</a:t>
            </a:r>
            <a:r>
              <a:rPr lang="en-US" altLang="zh-CN">
                <a:sym typeface="+mn-ea"/>
              </a:rPr>
              <a:t>Put Option</a:t>
            </a:r>
            <a:endParaRPr lang="en-US" altLang="zh-CN"/>
          </a:p>
          <a:p>
            <a:r>
              <a:rPr lang="en-US" altLang="zh-CN">
                <a:sym typeface="+mn-ea"/>
              </a:rPr>
              <a:t>D</a:t>
            </a:r>
            <a:r>
              <a:rPr lang="zh-CN" altLang="en-US">
                <a:sym typeface="+mn-ea"/>
              </a:rPr>
              <a:t>：买覆盖比率</a:t>
            </a:r>
            <a:r>
              <a:rPr lang="en-US" altLang="zh-CN">
                <a:sym typeface="+mn-ea"/>
              </a:rPr>
              <a:t>75%</a:t>
            </a:r>
            <a:r>
              <a:rPr lang="zh-CN" altLang="en-US">
                <a:sym typeface="+mn-ea"/>
              </a:rPr>
              <a:t>的</a:t>
            </a:r>
            <a:r>
              <a:rPr lang="en-US" altLang="zh-CN">
                <a:sym typeface="+mn-ea"/>
              </a:rPr>
              <a:t>Put Option</a:t>
            </a:r>
            <a:endParaRPr lang="en-US" altLang="zh-CN"/>
          </a:p>
          <a:p>
            <a:endParaRPr lang="en-US" altLang="zh-CN"/>
          </a:p>
        </p:txBody>
      </p:sp>
      <p:sp>
        <p:nvSpPr>
          <p:cNvPr id="4" name="文本框 3"/>
          <p:cNvSpPr txBox="1"/>
          <p:nvPr/>
        </p:nvSpPr>
        <p:spPr>
          <a:xfrm>
            <a:off x="6401435" y="5415280"/>
            <a:ext cx="4707255" cy="645160"/>
          </a:xfrm>
          <a:prstGeom prst="rect">
            <a:avLst/>
          </a:prstGeom>
          <a:noFill/>
        </p:spPr>
        <p:txBody>
          <a:bodyPr wrap="square" rtlCol="0">
            <a:spAutoFit/>
          </a:bodyPr>
          <a:lstStyle/>
          <a:p>
            <a:r>
              <a:rPr lang="zh-CN"/>
              <a:t>当</a:t>
            </a:r>
            <a:r>
              <a:rPr lang="en-US" altLang="zh-CN"/>
              <a:t>Protective Put</a:t>
            </a:r>
            <a:r>
              <a:rPr lang="zh-CN" altLang="en-US"/>
              <a:t>刚好覆盖证券多头，称为</a:t>
            </a:r>
            <a:r>
              <a:rPr lang="en-US" altLang="zh-CN"/>
              <a:t>Married Put</a:t>
            </a:r>
          </a:p>
        </p:txBody>
      </p:sp>
      <p:pic>
        <p:nvPicPr>
          <p:cNvPr id="5" name="图片 4"/>
          <p:cNvPicPr>
            <a:picLocks noChangeAspect="1"/>
          </p:cNvPicPr>
          <p:nvPr/>
        </p:nvPicPr>
        <p:blipFill>
          <a:blip r:embed="rId2"/>
          <a:stretch>
            <a:fillRect/>
          </a:stretch>
        </p:blipFill>
        <p:spPr>
          <a:xfrm>
            <a:off x="782320" y="1531620"/>
            <a:ext cx="4307205" cy="3600450"/>
          </a:xfrm>
          <a:prstGeom prst="rect">
            <a:avLst/>
          </a:prstGeom>
        </p:spPr>
      </p:pic>
      <p:pic>
        <p:nvPicPr>
          <p:cNvPr id="6" name="图片 5"/>
          <p:cNvPicPr>
            <a:picLocks noChangeAspect="1"/>
          </p:cNvPicPr>
          <p:nvPr/>
        </p:nvPicPr>
        <p:blipFill>
          <a:blip r:embed="rId3"/>
          <a:stretch>
            <a:fillRect/>
          </a:stretch>
        </p:blipFill>
        <p:spPr>
          <a:xfrm>
            <a:off x="5862955" y="1489710"/>
            <a:ext cx="5654675" cy="356171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交易波动率：利用期权组合</a:t>
            </a:r>
          </a:p>
        </p:txBody>
      </p:sp>
      <p:sp>
        <p:nvSpPr>
          <p:cNvPr id="3" name="灯片编号占位符 2"/>
          <p:cNvSpPr>
            <a:spLocks noGrp="1"/>
          </p:cNvSpPr>
          <p:nvPr>
            <p:ph type="sldNum" sz="quarter" idx="12"/>
          </p:nvPr>
        </p:nvSpPr>
        <p:spPr/>
        <p:txBody>
          <a:bodyPr/>
          <a:lstStyle/>
          <a:p>
            <a:fld id="{1827CD8D-0C45-4313-8514-3276C2338651}" type="slidenum">
              <a:rPr lang="zh-CN" altLang="en-US" smtClean="0"/>
              <a:t>66</a:t>
            </a:fld>
            <a:endParaRPr lang="zh-CN" altLang="en-US" dirty="0"/>
          </a:p>
        </p:txBody>
      </p:sp>
      <p:sp>
        <p:nvSpPr>
          <p:cNvPr id="9" name="文本框 8"/>
          <p:cNvSpPr txBox="1"/>
          <p:nvPr/>
        </p:nvSpPr>
        <p:spPr>
          <a:xfrm>
            <a:off x="758190" y="930275"/>
            <a:ext cx="10850245" cy="368300"/>
          </a:xfrm>
          <a:prstGeom prst="rect">
            <a:avLst/>
          </a:prstGeom>
          <a:noFill/>
        </p:spPr>
        <p:txBody>
          <a:bodyPr wrap="square" rtlCol="0">
            <a:spAutoFit/>
          </a:bodyPr>
          <a:lstStyle/>
          <a:p>
            <a:r>
              <a:rPr lang="zh-CN" altLang="en-US" b="1"/>
              <a:t>做多波动率，正</a:t>
            </a:r>
            <a:r>
              <a:rPr lang="en-US" altLang="zh-CN" b="1"/>
              <a:t>Gamma</a:t>
            </a:r>
            <a:r>
              <a:rPr lang="zh-CN" altLang="en-US" b="1"/>
              <a:t>；做空波动率，负</a:t>
            </a:r>
            <a:r>
              <a:rPr lang="en-US" altLang="zh-CN" b="1"/>
              <a:t>Gamma</a:t>
            </a:r>
            <a:r>
              <a:rPr lang="zh-CN" altLang="en-US" b="1"/>
              <a:t>。</a:t>
            </a:r>
          </a:p>
        </p:txBody>
      </p:sp>
      <p:sp>
        <p:nvSpPr>
          <p:cNvPr id="4" name="文本框 3"/>
          <p:cNvSpPr txBox="1"/>
          <p:nvPr/>
        </p:nvSpPr>
        <p:spPr>
          <a:xfrm>
            <a:off x="582295" y="5384165"/>
            <a:ext cx="4707255" cy="368300"/>
          </a:xfrm>
          <a:prstGeom prst="rect">
            <a:avLst/>
          </a:prstGeom>
          <a:noFill/>
        </p:spPr>
        <p:txBody>
          <a:bodyPr wrap="square" rtlCol="0">
            <a:spAutoFit/>
          </a:bodyPr>
          <a:lstStyle/>
          <a:p>
            <a:r>
              <a:rPr lang="zh-CN"/>
              <a:t>做空波动率，可以做空一个</a:t>
            </a:r>
            <a:r>
              <a:rPr lang="en-US" altLang="zh-CN"/>
              <a:t>strangle/straddle</a:t>
            </a:r>
          </a:p>
        </p:txBody>
      </p:sp>
      <p:pic>
        <p:nvPicPr>
          <p:cNvPr id="102" name="图片 101"/>
          <p:cNvPicPr/>
          <p:nvPr/>
        </p:nvPicPr>
        <p:blipFill>
          <a:blip r:embed="rId2"/>
          <a:srcRect r="-48" b="15208"/>
          <a:stretch>
            <a:fillRect/>
          </a:stretch>
        </p:blipFill>
        <p:spPr>
          <a:xfrm>
            <a:off x="405765" y="1683385"/>
            <a:ext cx="5059680" cy="3315970"/>
          </a:xfrm>
          <a:prstGeom prst="rect">
            <a:avLst/>
          </a:prstGeom>
          <a:noFill/>
          <a:ln w="9525">
            <a:noFill/>
          </a:ln>
        </p:spPr>
      </p:pic>
      <p:sp>
        <p:nvSpPr>
          <p:cNvPr id="7" name="文本框 6"/>
          <p:cNvSpPr txBox="1"/>
          <p:nvPr/>
        </p:nvSpPr>
        <p:spPr>
          <a:xfrm>
            <a:off x="6033135" y="1683385"/>
            <a:ext cx="5489575" cy="3542030"/>
          </a:xfrm>
          <a:prstGeom prst="rect">
            <a:avLst/>
          </a:prstGeom>
          <a:noFill/>
        </p:spPr>
        <p:txBody>
          <a:bodyPr wrap="square" rtlCol="0">
            <a:spAutoFit/>
          </a:bodyPr>
          <a:lstStyle/>
          <a:p>
            <a:pPr fontAlgn="auto">
              <a:lnSpc>
                <a:spcPct val="120000"/>
              </a:lnSpc>
              <a:spcAft>
                <a:spcPts val="1200"/>
              </a:spcAft>
            </a:pPr>
            <a:r>
              <a:rPr lang="en-US" altLang="zh-CN"/>
              <a:t>    </a:t>
            </a:r>
            <a:r>
              <a:rPr lang="zh-CN" altLang="en-US"/>
              <a:t>用当月或者近月的平价期权（ATM）通过对冲Delta的方式构造跨式期权。平价期权拥有更大的Gamma值，但是近月合约由于有更好的流动性，其敏感程度要相对于远月合约小的多，即Vega相对较小，主要是Gamma负责盈利，Theta负责亏损。</a:t>
            </a:r>
            <a:r>
              <a:rPr lang="en-US" altLang="zh-CN"/>
              <a:t>        </a:t>
            </a:r>
          </a:p>
          <a:p>
            <a:pPr fontAlgn="auto">
              <a:lnSpc>
                <a:spcPct val="120000"/>
              </a:lnSpc>
              <a:spcAft>
                <a:spcPts val="1200"/>
              </a:spcAft>
            </a:pPr>
            <a:r>
              <a:rPr lang="en-US" altLang="zh-CN">
                <a:sym typeface="+mn-ea"/>
              </a:rPr>
              <a:t>    </a:t>
            </a:r>
            <a:r>
              <a:rPr lang="zh-CN" altLang="en-US">
                <a:sym typeface="+mn-ea"/>
              </a:rPr>
              <a:t>买入上述跨式期权则拥有零Delta，正Gamma，负Theta和正Vega的特点。</a:t>
            </a:r>
            <a:endParaRPr lang="zh-CN" altLang="en-US"/>
          </a:p>
          <a:p>
            <a:pPr fontAlgn="auto">
              <a:lnSpc>
                <a:spcPct val="120000"/>
              </a:lnSpc>
              <a:spcAft>
                <a:spcPts val="1200"/>
              </a:spcAft>
            </a:pPr>
            <a:r>
              <a:rPr lang="en-US" altLang="zh-CN"/>
              <a:t>    预期波动率&gt;隐含波动率，做多Gamma。</a:t>
            </a:r>
          </a:p>
          <a:p>
            <a:pPr fontAlgn="auto">
              <a:lnSpc>
                <a:spcPct val="120000"/>
              </a:lnSpc>
              <a:spcAft>
                <a:spcPts val="1200"/>
              </a:spcAft>
            </a:pPr>
            <a:r>
              <a:rPr lang="en-US" altLang="zh-CN"/>
              <a:t>    预期波动率&lt;隐含波动率，做空Gamma。</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交易波动率：</a:t>
            </a:r>
            <a:r>
              <a:rPr lang="zh-CN" altLang="en-US" dirty="0">
                <a:sym typeface="+mn-ea"/>
              </a:rPr>
              <a:t>利用期权组合</a:t>
            </a:r>
            <a:endParaRPr lang="zh-CN" altLang="en-US" dirty="0"/>
          </a:p>
        </p:txBody>
      </p:sp>
      <p:sp>
        <p:nvSpPr>
          <p:cNvPr id="3" name="灯片编号占位符 2"/>
          <p:cNvSpPr>
            <a:spLocks noGrp="1"/>
          </p:cNvSpPr>
          <p:nvPr>
            <p:ph type="sldNum" sz="quarter" idx="12"/>
          </p:nvPr>
        </p:nvSpPr>
        <p:spPr/>
        <p:txBody>
          <a:bodyPr/>
          <a:lstStyle/>
          <a:p>
            <a:fld id="{1827CD8D-0C45-4313-8514-3276C2338651}" type="slidenum">
              <a:rPr lang="zh-CN" altLang="en-US" smtClean="0"/>
              <a:t>67</a:t>
            </a:fld>
            <a:endParaRPr lang="zh-CN" altLang="en-US" dirty="0"/>
          </a:p>
        </p:txBody>
      </p:sp>
      <p:sp>
        <p:nvSpPr>
          <p:cNvPr id="9" name="文本框 8"/>
          <p:cNvSpPr txBox="1"/>
          <p:nvPr/>
        </p:nvSpPr>
        <p:spPr>
          <a:xfrm>
            <a:off x="758190" y="930275"/>
            <a:ext cx="10850245" cy="368300"/>
          </a:xfrm>
          <a:prstGeom prst="rect">
            <a:avLst/>
          </a:prstGeom>
          <a:noFill/>
        </p:spPr>
        <p:txBody>
          <a:bodyPr wrap="square" rtlCol="0">
            <a:spAutoFit/>
          </a:bodyPr>
          <a:lstStyle/>
          <a:p>
            <a:r>
              <a:rPr lang="zh-CN" altLang="en-US" b="1"/>
              <a:t>策略：卖空近月</a:t>
            </a:r>
            <a:r>
              <a:rPr lang="en-US" altLang="zh-CN" b="1"/>
              <a:t>2%</a:t>
            </a:r>
            <a:r>
              <a:rPr lang="zh-CN" altLang="en-US" b="1"/>
              <a:t>的</a:t>
            </a:r>
            <a:r>
              <a:rPr lang="en-US" altLang="zh-CN" b="1"/>
              <a:t>S&amp;P 500</a:t>
            </a:r>
            <a:r>
              <a:rPr lang="zh-CN" altLang="en-US" b="1"/>
              <a:t>虚值</a:t>
            </a:r>
            <a:r>
              <a:rPr lang="en-US" altLang="zh-CN" b="1"/>
              <a:t>strangle</a:t>
            </a:r>
          </a:p>
        </p:txBody>
      </p:sp>
      <p:sp>
        <p:nvSpPr>
          <p:cNvPr id="6" name="文本框 5"/>
          <p:cNvSpPr txBox="1"/>
          <p:nvPr/>
        </p:nvSpPr>
        <p:spPr>
          <a:xfrm>
            <a:off x="3724275" y="5988685"/>
            <a:ext cx="5851525" cy="368300"/>
          </a:xfrm>
          <a:prstGeom prst="rect">
            <a:avLst/>
          </a:prstGeom>
          <a:noFill/>
        </p:spPr>
        <p:txBody>
          <a:bodyPr wrap="square" rtlCol="0">
            <a:spAutoFit/>
          </a:bodyPr>
          <a:lstStyle/>
          <a:p>
            <a:r>
              <a:rPr lang="zh-CN"/>
              <a:t>收益率好于</a:t>
            </a:r>
            <a:r>
              <a:rPr lang="en-US" altLang="zh-CN"/>
              <a:t>S&amp;P 500</a:t>
            </a:r>
            <a:r>
              <a:rPr lang="zh-CN" altLang="en-US"/>
              <a:t>，且波动率更小</a:t>
            </a:r>
          </a:p>
        </p:txBody>
      </p:sp>
      <p:pic>
        <p:nvPicPr>
          <p:cNvPr id="7" name="图片 6"/>
          <p:cNvPicPr>
            <a:picLocks noChangeAspect="1"/>
          </p:cNvPicPr>
          <p:nvPr/>
        </p:nvPicPr>
        <p:blipFill>
          <a:blip r:embed="rId2"/>
          <a:stretch>
            <a:fillRect/>
          </a:stretch>
        </p:blipFill>
        <p:spPr>
          <a:xfrm>
            <a:off x="2249805" y="1478915"/>
            <a:ext cx="7016115" cy="420116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交易波动率：利用</a:t>
            </a:r>
            <a:r>
              <a:rPr lang="en-US" altLang="zh-CN" dirty="0"/>
              <a:t>VIX</a:t>
            </a:r>
            <a:r>
              <a:rPr lang="zh-CN" altLang="en-US" dirty="0"/>
              <a:t>（S&amp;P500指数期权的隐含波动率）</a:t>
            </a:r>
          </a:p>
        </p:txBody>
      </p:sp>
      <p:sp>
        <p:nvSpPr>
          <p:cNvPr id="3" name="灯片编号占位符 2"/>
          <p:cNvSpPr>
            <a:spLocks noGrp="1"/>
          </p:cNvSpPr>
          <p:nvPr>
            <p:ph type="sldNum" sz="quarter" idx="12"/>
          </p:nvPr>
        </p:nvSpPr>
        <p:spPr/>
        <p:txBody>
          <a:bodyPr/>
          <a:lstStyle/>
          <a:p>
            <a:fld id="{1827CD8D-0C45-4313-8514-3276C2338651}" type="slidenum">
              <a:rPr lang="zh-CN" altLang="en-US" smtClean="0"/>
              <a:t>68</a:t>
            </a:fld>
            <a:endParaRPr lang="zh-CN" altLang="en-US" dirty="0"/>
          </a:p>
        </p:txBody>
      </p:sp>
      <p:pic>
        <p:nvPicPr>
          <p:cNvPr id="103" name="图片 102"/>
          <p:cNvPicPr/>
          <p:nvPr/>
        </p:nvPicPr>
        <p:blipFill>
          <a:blip r:embed="rId2"/>
          <a:stretch>
            <a:fillRect/>
          </a:stretch>
        </p:blipFill>
        <p:spPr>
          <a:xfrm>
            <a:off x="2135505" y="1342390"/>
            <a:ext cx="7204075" cy="3121025"/>
          </a:xfrm>
          <a:prstGeom prst="rect">
            <a:avLst/>
          </a:prstGeom>
          <a:noFill/>
          <a:ln w="9525">
            <a:noFill/>
          </a:ln>
        </p:spPr>
      </p:pic>
      <p:sp>
        <p:nvSpPr>
          <p:cNvPr id="6" name="文本框 5"/>
          <p:cNvSpPr txBox="1"/>
          <p:nvPr/>
        </p:nvSpPr>
        <p:spPr>
          <a:xfrm>
            <a:off x="2520315" y="4841875"/>
            <a:ext cx="6819265" cy="1419860"/>
          </a:xfrm>
          <a:prstGeom prst="rect">
            <a:avLst/>
          </a:prstGeom>
          <a:noFill/>
        </p:spPr>
        <p:txBody>
          <a:bodyPr wrap="square" rtlCol="0">
            <a:spAutoFit/>
          </a:bodyPr>
          <a:lstStyle/>
          <a:p>
            <a:pPr>
              <a:lnSpc>
                <a:spcPct val="120000"/>
              </a:lnSpc>
            </a:pPr>
            <a:r>
              <a:rPr lang="zh-CN"/>
              <a:t>做多或做空</a:t>
            </a:r>
            <a:r>
              <a:rPr lang="en-US" altLang="zh-CN"/>
              <a:t>VIX</a:t>
            </a:r>
            <a:r>
              <a:rPr lang="zh-CN" altLang="en-US"/>
              <a:t>指数相当于做多</a:t>
            </a:r>
            <a:r>
              <a:rPr lang="en-US" altLang="zh-CN"/>
              <a:t>/</a:t>
            </a:r>
            <a:r>
              <a:rPr lang="zh-CN" altLang="en-US"/>
              <a:t>做空隐含波动率。</a:t>
            </a:r>
          </a:p>
          <a:p>
            <a:pPr>
              <a:lnSpc>
                <a:spcPct val="120000"/>
              </a:lnSpc>
            </a:pPr>
            <a:r>
              <a:rPr lang="zh-CN"/>
              <a:t>做空波动率受投资者欢迎。通过观察</a:t>
            </a:r>
            <a:r>
              <a:rPr lang="en-US" altLang="zh-CN"/>
              <a:t>VIX</a:t>
            </a:r>
            <a:r>
              <a:rPr lang="zh-CN" altLang="en-US"/>
              <a:t>指数，发现通常在大的</a:t>
            </a:r>
            <a:r>
              <a:rPr lang="en-US" altLang="zh-CN"/>
              <a:t>shock</a:t>
            </a:r>
            <a:r>
              <a:rPr lang="zh-CN" altLang="en-US"/>
              <a:t>后市场需要一定时间</a:t>
            </a:r>
            <a:r>
              <a:rPr lang="en-US" altLang="zh-CN"/>
              <a:t>calm down</a:t>
            </a:r>
            <a:r>
              <a:rPr lang="zh-CN" altLang="en-US"/>
              <a:t>回到均值附近，下行区间较好把握，</a:t>
            </a:r>
            <a:r>
              <a:rPr lang="en-US" altLang="zh-CN"/>
              <a:t>bet against fear</a:t>
            </a:r>
            <a:r>
              <a:rPr lang="zh-CN" altLang="en-US"/>
              <a:t>（做空波动率）时常都是有效的。</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交易波动率：</a:t>
            </a:r>
            <a:r>
              <a:rPr lang="en-US" altLang="zh-CN" dirty="0"/>
              <a:t>XIV</a:t>
            </a:r>
          </a:p>
        </p:txBody>
      </p:sp>
      <p:sp>
        <p:nvSpPr>
          <p:cNvPr id="3" name="灯片编号占位符 2"/>
          <p:cNvSpPr>
            <a:spLocks noGrp="1"/>
          </p:cNvSpPr>
          <p:nvPr>
            <p:ph type="sldNum" sz="quarter" idx="12"/>
          </p:nvPr>
        </p:nvSpPr>
        <p:spPr/>
        <p:txBody>
          <a:bodyPr/>
          <a:lstStyle/>
          <a:p>
            <a:fld id="{1827CD8D-0C45-4313-8514-3276C2338651}" type="slidenum">
              <a:rPr lang="zh-CN" altLang="en-US" smtClean="0"/>
              <a:t>69</a:t>
            </a:fld>
            <a:endParaRPr lang="zh-CN" altLang="en-US" dirty="0"/>
          </a:p>
        </p:txBody>
      </p:sp>
      <p:sp>
        <p:nvSpPr>
          <p:cNvPr id="9" name="文本框 8"/>
          <p:cNvSpPr txBox="1"/>
          <p:nvPr/>
        </p:nvSpPr>
        <p:spPr>
          <a:xfrm>
            <a:off x="758190" y="740410"/>
            <a:ext cx="10850245" cy="1614170"/>
          </a:xfrm>
          <a:prstGeom prst="rect">
            <a:avLst/>
          </a:prstGeom>
          <a:noFill/>
        </p:spPr>
        <p:txBody>
          <a:bodyPr wrap="square" rtlCol="0">
            <a:spAutoFit/>
          </a:bodyPr>
          <a:lstStyle/>
          <a:p>
            <a:pPr>
              <a:lnSpc>
                <a:spcPct val="110000"/>
              </a:lnSpc>
            </a:pPr>
            <a:r>
              <a:rPr lang="en-US" altLang="zh-CN" b="1"/>
              <a:t>    XIV ETN</a:t>
            </a:r>
            <a:r>
              <a:rPr lang="zh-CN" altLang="en-US" b="1"/>
              <a:t>：</a:t>
            </a:r>
            <a:r>
              <a:rPr lang="zh-CN" altLang="en-US">
                <a:sym typeface="+mn-ea"/>
              </a:rPr>
              <a:t>波动率反向交易型票据，Vix Short ET</a:t>
            </a:r>
            <a:r>
              <a:rPr lang="en-US" altLang="zh-CN">
                <a:sym typeface="+mn-ea"/>
              </a:rPr>
              <a:t>N</a:t>
            </a:r>
            <a:r>
              <a:rPr lang="zh-CN" altLang="en-US">
                <a:sym typeface="+mn-ea"/>
              </a:rPr>
              <a:t>。</a:t>
            </a:r>
            <a:r>
              <a:rPr lang="en-US" altLang="zh-CN">
                <a:sym typeface="+mn-ea"/>
              </a:rPr>
              <a:t>XIV</a:t>
            </a:r>
            <a:r>
              <a:rPr lang="zh-CN" altLang="en-US">
                <a:sym typeface="+mn-ea"/>
              </a:rPr>
              <a:t>有每天日内报价，可以交易，因此行为和交易型基金（ETF）很像。</a:t>
            </a:r>
            <a:r>
              <a:rPr lang="en-US" altLang="zh-CN">
                <a:sym typeface="+mn-ea"/>
              </a:rPr>
              <a:t>XIV</a:t>
            </a:r>
            <a:r>
              <a:rPr lang="zh-CN" altLang="en-US">
                <a:sym typeface="+mn-ea"/>
              </a:rPr>
              <a:t>与波动率V</a:t>
            </a:r>
            <a:r>
              <a:rPr lang="en-US" altLang="zh-CN">
                <a:sym typeface="+mn-ea"/>
              </a:rPr>
              <a:t>IX</a:t>
            </a:r>
            <a:r>
              <a:rPr lang="zh-CN" altLang="en-US">
                <a:sym typeface="+mn-ea"/>
              </a:rPr>
              <a:t>的升跌幅度相等，方向相反，它主要持仓是波动率期货的空头合约。</a:t>
            </a:r>
          </a:p>
          <a:p>
            <a:pPr>
              <a:lnSpc>
                <a:spcPct val="110000"/>
              </a:lnSpc>
            </a:pPr>
            <a:r>
              <a:rPr lang="en-US" altLang="zh-CN">
                <a:sym typeface="+mn-ea"/>
              </a:rPr>
              <a:t>    XIV ETN</a:t>
            </a:r>
            <a:r>
              <a:rPr lang="zh-CN" altLang="en-US">
                <a:sym typeface="+mn-ea"/>
              </a:rPr>
              <a:t>的优点：投资者喜欢做空波动率（前述做空波动率的原因）；波动率期货的期限结构的升水特性，通过</a:t>
            </a:r>
            <a:r>
              <a:rPr lang="en-US" altLang="zh-CN">
                <a:sym typeface="+mn-ea"/>
              </a:rPr>
              <a:t>long</a:t>
            </a:r>
            <a:r>
              <a:rPr lang="zh-CN" altLang="en-US">
                <a:sym typeface="+mn-ea"/>
              </a:rPr>
              <a:t>远月</a:t>
            </a:r>
            <a:r>
              <a:rPr lang="en-US" altLang="zh-CN">
                <a:sym typeface="+mn-ea"/>
              </a:rPr>
              <a:t>short</a:t>
            </a:r>
            <a:r>
              <a:rPr lang="zh-CN" altLang="en-US">
                <a:sym typeface="+mn-ea"/>
              </a:rPr>
              <a:t>近月套利。</a:t>
            </a:r>
          </a:p>
          <a:p>
            <a:pPr>
              <a:lnSpc>
                <a:spcPct val="110000"/>
              </a:lnSpc>
            </a:pPr>
            <a:r>
              <a:rPr lang="en-US" altLang="zh-CN">
                <a:sym typeface="+mn-ea"/>
              </a:rPr>
              <a:t>    </a:t>
            </a:r>
            <a:r>
              <a:rPr lang="zh-CN" altLang="en-US">
                <a:sym typeface="+mn-ea"/>
              </a:rPr>
              <a:t>仅交易波动率的缺点：波动率若变化与判断不一致则会遭受很大损失。</a:t>
            </a:r>
          </a:p>
        </p:txBody>
      </p:sp>
      <p:sp>
        <p:nvSpPr>
          <p:cNvPr id="6" name="文本框 5"/>
          <p:cNvSpPr txBox="1"/>
          <p:nvPr/>
        </p:nvSpPr>
        <p:spPr>
          <a:xfrm>
            <a:off x="1186180" y="5829935"/>
            <a:ext cx="4729480" cy="368300"/>
          </a:xfrm>
          <a:prstGeom prst="rect">
            <a:avLst/>
          </a:prstGeom>
          <a:noFill/>
        </p:spPr>
        <p:txBody>
          <a:bodyPr wrap="square" rtlCol="0">
            <a:spAutoFit/>
          </a:bodyPr>
          <a:lstStyle/>
          <a:p>
            <a:r>
              <a:rPr lang="en-US" altLang="zh-CN"/>
              <a:t>S&amp;P 500 Index</a:t>
            </a:r>
            <a:r>
              <a:rPr lang="zh-CN" altLang="en-US"/>
              <a:t>于</a:t>
            </a:r>
            <a:r>
              <a:rPr lang="en-US" altLang="zh-CN"/>
              <a:t>2008</a:t>
            </a:r>
            <a:r>
              <a:rPr lang="zh-CN" altLang="en-US"/>
              <a:t>年波动率陡增</a:t>
            </a:r>
          </a:p>
        </p:txBody>
      </p:sp>
      <p:pic>
        <p:nvPicPr>
          <p:cNvPr id="104" name="图片 103"/>
          <p:cNvPicPr/>
          <p:nvPr/>
        </p:nvPicPr>
        <p:blipFill>
          <a:blip r:embed="rId2"/>
          <a:stretch>
            <a:fillRect/>
          </a:stretch>
        </p:blipFill>
        <p:spPr>
          <a:xfrm>
            <a:off x="706755" y="2428875"/>
            <a:ext cx="5093335" cy="2969260"/>
          </a:xfrm>
          <a:prstGeom prst="rect">
            <a:avLst/>
          </a:prstGeom>
          <a:noFill/>
          <a:ln w="9525">
            <a:noFill/>
          </a:ln>
        </p:spPr>
      </p:pic>
      <p:pic>
        <p:nvPicPr>
          <p:cNvPr id="105" name="图片 104"/>
          <p:cNvPicPr/>
          <p:nvPr/>
        </p:nvPicPr>
        <p:blipFill>
          <a:blip r:embed="rId3"/>
          <a:stretch>
            <a:fillRect/>
          </a:stretch>
        </p:blipFill>
        <p:spPr>
          <a:xfrm>
            <a:off x="6396038" y="2428875"/>
            <a:ext cx="4962525" cy="3314700"/>
          </a:xfrm>
          <a:prstGeom prst="rect">
            <a:avLst/>
          </a:prstGeom>
          <a:noFill/>
          <a:ln w="9525">
            <a:noFill/>
          </a:ln>
        </p:spPr>
      </p:pic>
      <p:sp>
        <p:nvSpPr>
          <p:cNvPr id="5" name="文本框 4"/>
          <p:cNvSpPr txBox="1"/>
          <p:nvPr/>
        </p:nvSpPr>
        <p:spPr>
          <a:xfrm>
            <a:off x="6892925" y="5743575"/>
            <a:ext cx="4400550" cy="645160"/>
          </a:xfrm>
          <a:prstGeom prst="rect">
            <a:avLst/>
          </a:prstGeom>
          <a:noFill/>
        </p:spPr>
        <p:txBody>
          <a:bodyPr wrap="square" rtlCol="0" anchor="t">
            <a:spAutoFit/>
          </a:bodyPr>
          <a:lstStyle/>
          <a:p>
            <a:r>
              <a:rPr lang="en-US" altLang="zh-CN"/>
              <a:t>2008</a:t>
            </a:r>
            <a:r>
              <a:rPr lang="zh-CN" altLang="en-US"/>
              <a:t>年黑色星期一，</a:t>
            </a:r>
            <a:r>
              <a:rPr lang="en-US" altLang="zh-CN"/>
              <a:t>XIV ETN</a:t>
            </a:r>
            <a:r>
              <a:rPr lang="zh-CN" altLang="en-US"/>
              <a:t>两天内暴跌</a:t>
            </a:r>
            <a:r>
              <a:rPr lang="en-US" altLang="zh-CN"/>
              <a:t>95%+</a:t>
            </a:r>
            <a:r>
              <a:rPr lang="zh-CN" altLang="en-US"/>
              <a:t>，导致许多</a:t>
            </a:r>
            <a:r>
              <a:rPr lang="en-US" altLang="zh-CN"/>
              <a:t>VIX</a:t>
            </a:r>
            <a:r>
              <a:rPr lang="zh-CN" altLang="en-US"/>
              <a:t>空头爆仓。</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远期和期货的定价</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7</a:t>
            </a:fld>
            <a:endParaRPr lang="zh-CN" altLang="en-US" dirty="0"/>
          </a:p>
        </p:txBody>
      </p:sp>
      <p:sp>
        <p:nvSpPr>
          <p:cNvPr id="4" name="文本框 3"/>
          <p:cNvSpPr txBox="1"/>
          <p:nvPr/>
        </p:nvSpPr>
        <p:spPr>
          <a:xfrm>
            <a:off x="375919" y="1544806"/>
            <a:ext cx="11531600" cy="1923604"/>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cs typeface="+mn-ea"/>
                <a:sym typeface="+mn-lt"/>
              </a:rPr>
              <a:t>远期</a:t>
            </a:r>
            <a:r>
              <a:rPr kumimoji="0" lang="zh-CN" altLang="en-US" sz="1600" i="0" u="none" strike="noStrike" kern="1200" cap="none" spc="0" normalizeH="0" baseline="0" noProof="0" dirty="0">
                <a:ln>
                  <a:noFill/>
                </a:ln>
                <a:solidFill>
                  <a:prstClr val="black"/>
                </a:solidFill>
                <a:effectLst/>
                <a:uLnTx/>
                <a:uFillTx/>
                <a:cs typeface="+mn-ea"/>
                <a:sym typeface="+mn-lt"/>
              </a:rPr>
              <a:t>（</a:t>
            </a:r>
            <a:r>
              <a:rPr kumimoji="0" lang="zh-CN" altLang="en-US" sz="1600" b="0" i="0" u="none" strike="noStrike" kern="1200" cap="none" spc="0" normalizeH="0" baseline="0" noProof="0" dirty="0">
                <a:ln>
                  <a:noFill/>
                </a:ln>
                <a:solidFill>
                  <a:prstClr val="black"/>
                </a:solidFill>
                <a:effectLst/>
                <a:uLnTx/>
                <a:uFillTx/>
                <a:cs typeface="+mn-ea"/>
                <a:sym typeface="+mn-lt"/>
              </a:rPr>
              <a:t>期货）价格：使得远期</a:t>
            </a:r>
            <a:r>
              <a:rPr lang="zh-CN" altLang="en-US" sz="1600" dirty="0">
                <a:solidFill>
                  <a:prstClr val="black"/>
                </a:solidFill>
                <a:cs typeface="+mn-ea"/>
                <a:sym typeface="+mn-lt"/>
              </a:rPr>
              <a:t>（</a:t>
            </a:r>
            <a:r>
              <a:rPr kumimoji="0" lang="zh-CN" altLang="en-US" sz="1600" b="0" i="0" u="none" strike="noStrike" kern="1200" cap="none" spc="0" normalizeH="0" baseline="0" noProof="0" dirty="0">
                <a:ln>
                  <a:noFill/>
                </a:ln>
                <a:solidFill>
                  <a:prstClr val="black"/>
                </a:solidFill>
                <a:effectLst/>
                <a:uLnTx/>
                <a:uFillTx/>
                <a:cs typeface="+mn-ea"/>
                <a:sym typeface="+mn-lt"/>
              </a:rPr>
              <a:t>期货）合约价值为</a:t>
            </a:r>
            <a:r>
              <a:rPr lang="zh-CN" altLang="en-US" sz="1600" dirty="0">
                <a:solidFill>
                  <a:prstClr val="black"/>
                </a:solidFill>
                <a:cs typeface="+mn-ea"/>
                <a:sym typeface="+mn-lt"/>
              </a:rPr>
              <a:t>零</a:t>
            </a:r>
            <a:r>
              <a:rPr kumimoji="0" lang="zh-CN" altLang="en-US" sz="1600" b="0" i="0" u="none" strike="noStrike" kern="1200" cap="none" spc="0" normalizeH="0" baseline="0" noProof="0" dirty="0">
                <a:ln>
                  <a:noFill/>
                </a:ln>
                <a:solidFill>
                  <a:prstClr val="black"/>
                </a:solidFill>
                <a:effectLst/>
                <a:uLnTx/>
                <a:uFillTx/>
                <a:cs typeface="+mn-ea"/>
                <a:sym typeface="+mn-lt"/>
              </a:rPr>
              <a:t>的</a:t>
            </a:r>
            <a:r>
              <a:rPr kumimoji="0" lang="zh-CN" altLang="en-US" sz="1600" b="1" i="0" u="none" strike="noStrike" kern="1200" cap="none" spc="0" normalizeH="0" baseline="0" noProof="0" dirty="0">
                <a:ln>
                  <a:noFill/>
                </a:ln>
                <a:solidFill>
                  <a:prstClr val="black"/>
                </a:solidFill>
                <a:effectLst/>
                <a:uLnTx/>
                <a:uFillTx/>
                <a:cs typeface="+mn-ea"/>
                <a:sym typeface="+mn-lt"/>
              </a:rPr>
              <a:t>理论交割价格</a:t>
            </a:r>
            <a:r>
              <a:rPr kumimoji="0" lang="zh-CN" altLang="en-US" sz="1600" b="0" i="0" u="none" strike="noStrike" kern="1200" cap="none" spc="0" normalizeH="0" baseline="0" noProof="0" dirty="0">
                <a:ln>
                  <a:noFill/>
                </a:ln>
                <a:solidFill>
                  <a:prstClr val="black"/>
                </a:solidFill>
                <a:effectLst/>
                <a:uLnTx/>
                <a:uFillTx/>
                <a:cs typeface="+mn-ea"/>
                <a:sym typeface="+mn-lt"/>
              </a:rPr>
              <a:t>。</a:t>
            </a: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342900" indent="-342900">
              <a:spcAft>
                <a:spcPts val="50"/>
              </a:spcAft>
              <a:buFont typeface="Arial" panose="020B0604020202020204" pitchFamily="34" charset="0"/>
              <a:buChar char="•"/>
              <a:defRPr/>
            </a:pPr>
            <a:r>
              <a:rPr lang="zh-CN" altLang="en-US" sz="1600" dirty="0"/>
              <a:t>标的资产价格与利率正相关时，期货价格大于远期价格：</a:t>
            </a:r>
            <a:endParaRPr lang="en-US" altLang="zh-CN" sz="1600" dirty="0"/>
          </a:p>
          <a:p>
            <a:pPr marL="800100" lvl="1" indent="-342900">
              <a:spcAft>
                <a:spcPts val="50"/>
              </a:spcAft>
              <a:buFont typeface="Arial" panose="020B0604020202020204" pitchFamily="34" charset="0"/>
              <a:buChar char="•"/>
              <a:defRPr/>
            </a:pPr>
            <a:r>
              <a:rPr lang="zh-CN" altLang="en-US" sz="1600" dirty="0"/>
              <a:t>标的资产价格上升，期货价格上升带来收益，此时利率变大，可按照高于平均的利率进行再投资；</a:t>
            </a:r>
            <a:endParaRPr lang="en-US" altLang="zh-CN" sz="1600" dirty="0"/>
          </a:p>
          <a:p>
            <a:pPr marL="800100" lvl="1" indent="-342900">
              <a:spcAft>
                <a:spcPts val="50"/>
              </a:spcAft>
              <a:buFont typeface="Arial" panose="020B0604020202020204" pitchFamily="34" charset="0"/>
              <a:buChar char="•"/>
              <a:defRPr/>
            </a:pPr>
            <a:r>
              <a:rPr lang="zh-CN" altLang="en-US" sz="1600" dirty="0"/>
              <a:t>标的资产价格下降，期货价格下降造成亏损，此时利率变小，可按照低于平均的利率融资以补充保证金；</a:t>
            </a:r>
            <a:endParaRPr lang="en-US" altLang="zh-CN" sz="1600" dirty="0"/>
          </a:p>
          <a:p>
            <a:pPr marL="342900" indent="-342900">
              <a:spcAft>
                <a:spcPts val="50"/>
              </a:spcAft>
              <a:buFont typeface="Arial" panose="020B0604020202020204" pitchFamily="34" charset="0"/>
              <a:buChar char="•"/>
              <a:defRPr/>
            </a:pPr>
            <a:r>
              <a:rPr lang="zh-CN" altLang="en-US" sz="1600" dirty="0"/>
              <a:t>标的资产价格与利率负相关时，期货价格小于远期价格。</a:t>
            </a:r>
            <a:endParaRPr lang="en-US" altLang="zh-CN" sz="1600" dirty="0"/>
          </a:p>
          <a:p>
            <a:pPr marL="342900" indent="-342900">
              <a:spcAft>
                <a:spcPts val="50"/>
              </a:spcAft>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cs typeface="+mn-ea"/>
                <a:sym typeface="+mn-lt"/>
              </a:rPr>
              <a:t>当</a:t>
            </a:r>
            <a:r>
              <a:rPr kumimoji="0" lang="zh-CN" altLang="en-US" sz="1600" b="1" i="0" u="none" strike="noStrike" kern="1200" cap="none" spc="0" normalizeH="0" baseline="0" noProof="0" dirty="0">
                <a:ln>
                  <a:noFill/>
                </a:ln>
                <a:solidFill>
                  <a:prstClr val="black"/>
                </a:solidFill>
                <a:effectLst/>
                <a:uLnTx/>
                <a:uFillTx/>
                <a:cs typeface="+mn-ea"/>
                <a:sym typeface="+mn-lt"/>
              </a:rPr>
              <a:t>无风险利率对所有期限均为常数</a:t>
            </a:r>
            <a:r>
              <a:rPr kumimoji="0" lang="zh-CN" altLang="en-US" sz="1600" b="0" i="0" u="none" strike="noStrike" kern="1200" cap="none" spc="0" normalizeH="0" baseline="0" noProof="0" dirty="0">
                <a:ln>
                  <a:noFill/>
                </a:ln>
                <a:solidFill>
                  <a:prstClr val="black"/>
                </a:solidFill>
                <a:effectLst/>
                <a:uLnTx/>
                <a:uFillTx/>
                <a:cs typeface="+mn-ea"/>
                <a:sym typeface="+mn-lt"/>
              </a:rPr>
              <a:t>时，同一期限以及标的资产的远期和期货价格相等，见</a:t>
            </a:r>
            <a:r>
              <a:rPr lang="en-US" altLang="zh-CN" sz="1600" dirty="0">
                <a:hlinkClick r:id="rId3"/>
              </a:rPr>
              <a:t>TechnicalNote24.pdf (utoronto.ca)</a:t>
            </a:r>
            <a:r>
              <a:rPr lang="zh-CN" altLang="en-US" sz="1600" dirty="0"/>
              <a:t>。</a:t>
            </a:r>
            <a:endParaRPr lang="en-US" altLang="zh-CN" sz="1600" dirty="0"/>
          </a:p>
          <a:p>
            <a:pPr marL="342900" indent="-342900">
              <a:spcAft>
                <a:spcPts val="50"/>
              </a:spcAft>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cs typeface="+mn-ea"/>
                <a:sym typeface="+mn-lt"/>
              </a:rPr>
              <a:t>对于大多数情形，仍然可以合理</a:t>
            </a:r>
            <a:r>
              <a:rPr kumimoji="0" lang="zh-CN" altLang="en-US" sz="1600" b="1" i="0" u="none" strike="noStrike" kern="1200" cap="none" spc="0" normalizeH="0" baseline="0" noProof="0" dirty="0">
                <a:ln>
                  <a:noFill/>
                </a:ln>
                <a:solidFill>
                  <a:prstClr val="black"/>
                </a:solidFill>
                <a:effectLst/>
                <a:uLnTx/>
                <a:uFillTx/>
                <a:cs typeface="+mn-ea"/>
                <a:sym typeface="+mn-lt"/>
              </a:rPr>
              <a:t>假设远期价格和期货价格相等</a:t>
            </a:r>
            <a:r>
              <a:rPr kumimoji="0" lang="zh-CN" altLang="en-US" sz="1600" b="0" i="0" u="none" strike="noStrike" kern="1200" cap="none" spc="0" normalizeH="0" baseline="0" noProof="0" dirty="0">
                <a:ln>
                  <a:noFill/>
                </a:ln>
                <a:solidFill>
                  <a:prstClr val="black"/>
                </a:solidFill>
                <a:effectLst/>
                <a:uLnTx/>
                <a:uFillTx/>
                <a:cs typeface="+mn-ea"/>
                <a:sym typeface="+mn-lt"/>
              </a:rPr>
              <a:t>。</a:t>
            </a:r>
            <a:endParaRPr kumimoji="0" lang="en-US" altLang="zh-CN" sz="1600" b="0" i="0" u="none" strike="noStrike" kern="1200" cap="none" spc="0" normalizeH="0" baseline="0" noProof="0" dirty="0">
              <a:ln>
                <a:noFill/>
              </a:ln>
              <a:solidFill>
                <a:prstClr val="black"/>
              </a:solidFill>
              <a:effectLst/>
              <a:uLnTx/>
              <a:uFillTx/>
              <a:cs typeface="+mn-ea"/>
              <a:sym typeface="+mn-lt"/>
            </a:endParaRPr>
          </a:p>
        </p:txBody>
      </p:sp>
      <p:sp>
        <p:nvSpPr>
          <p:cNvPr id="5" name="文本框 4"/>
          <p:cNvSpPr txBox="1"/>
          <p:nvPr/>
        </p:nvSpPr>
        <p:spPr>
          <a:xfrm>
            <a:off x="375919" y="1175474"/>
            <a:ext cx="2386946"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远期价格和期货价格</a:t>
            </a:r>
          </a:p>
        </p:txBody>
      </p:sp>
      <p:sp>
        <p:nvSpPr>
          <p:cNvPr id="10" name="文本框 9"/>
          <p:cNvSpPr txBox="1"/>
          <p:nvPr/>
        </p:nvSpPr>
        <p:spPr>
          <a:xfrm>
            <a:off x="375919" y="4068498"/>
            <a:ext cx="11531600" cy="1633781"/>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b="1" dirty="0">
                <a:solidFill>
                  <a:prstClr val="black"/>
                </a:solidFill>
                <a:cs typeface="+mn-ea"/>
                <a:sym typeface="+mn-lt"/>
              </a:rPr>
              <a:t>投资资产：</a:t>
            </a:r>
            <a:r>
              <a:rPr lang="zh-CN" altLang="zh-CN" sz="1600" dirty="0">
                <a:solidFill>
                  <a:prstClr val="black"/>
                </a:solidFill>
                <a:cs typeface="+mn-ea"/>
              </a:rPr>
              <a:t>主要关注其风险收益特征而非资产本身</a:t>
            </a: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600" dirty="0">
                <a:solidFill>
                  <a:prstClr val="black"/>
                </a:solidFill>
                <a:cs typeface="+mn-ea"/>
                <a:sym typeface="+mn-lt"/>
              </a:rPr>
              <a:t>不提供中间收益的资产</a:t>
            </a:r>
            <a:r>
              <a:rPr kumimoji="0" lang="zh-CN" altLang="en-US" sz="1600" b="0" i="0" u="none" strike="noStrike" kern="1200" cap="none" spc="0" normalizeH="0" baseline="0" noProof="0" dirty="0">
                <a:ln>
                  <a:noFill/>
                </a:ln>
                <a:solidFill>
                  <a:prstClr val="black"/>
                </a:solidFill>
                <a:effectLst/>
                <a:uLnTx/>
                <a:uFillTx/>
                <a:cs typeface="+mn-ea"/>
                <a:sym typeface="+mn-lt"/>
              </a:rPr>
              <a:t>，例如无股息股票和零息债券；</a:t>
            </a: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600" dirty="0">
                <a:solidFill>
                  <a:prstClr val="black"/>
                </a:solidFill>
                <a:cs typeface="+mn-ea"/>
                <a:sym typeface="+mn-lt"/>
              </a:rPr>
              <a:t>已知现金收益的资产</a:t>
            </a:r>
            <a:r>
              <a:rPr kumimoji="0" lang="zh-CN" altLang="en-US" sz="1600" b="0" i="0" u="none" strike="noStrike" kern="1200" cap="none" spc="0" normalizeH="0" baseline="0" noProof="0" dirty="0">
                <a:ln>
                  <a:noFill/>
                </a:ln>
                <a:solidFill>
                  <a:prstClr val="black"/>
                </a:solidFill>
                <a:effectLst/>
                <a:uLnTx/>
                <a:uFillTx/>
                <a:cs typeface="+mn-ea"/>
                <a:sym typeface="+mn-lt"/>
              </a:rPr>
              <a:t>，例如提供股息的股票和提供利息的债券；</a:t>
            </a: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600" dirty="0">
                <a:solidFill>
                  <a:prstClr val="black"/>
                </a:solidFill>
                <a:cs typeface="+mn-ea"/>
                <a:sym typeface="+mn-lt"/>
              </a:rPr>
              <a:t>已知收益率的资产</a:t>
            </a:r>
            <a:r>
              <a:rPr kumimoji="0" lang="zh-CN" altLang="en-US" sz="1600" b="0" i="0" u="none" strike="noStrike" kern="1200" cap="none" spc="0" normalizeH="0" baseline="0" noProof="0" dirty="0">
                <a:ln>
                  <a:noFill/>
                </a:ln>
                <a:solidFill>
                  <a:prstClr val="black"/>
                </a:solidFill>
                <a:effectLst/>
                <a:uLnTx/>
                <a:uFillTx/>
                <a:cs typeface="+mn-ea"/>
                <a:sym typeface="+mn-lt"/>
              </a:rPr>
              <a:t>，例如外汇、股指、利率；</a:t>
            </a: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600" dirty="0">
                <a:solidFill>
                  <a:prstClr val="black"/>
                </a:solidFill>
                <a:cs typeface="+mn-ea"/>
                <a:sym typeface="+mn-lt"/>
              </a:rPr>
              <a:t>商品资产，</a:t>
            </a:r>
            <a:r>
              <a:rPr kumimoji="0" lang="zh-CN" altLang="en-US" sz="1600" b="0" i="0" u="none" strike="noStrike" kern="1200" cap="none" spc="0" normalizeH="0" baseline="0" noProof="0" dirty="0">
                <a:ln>
                  <a:noFill/>
                </a:ln>
                <a:solidFill>
                  <a:prstClr val="black"/>
                </a:solidFill>
                <a:effectLst/>
                <a:uLnTx/>
                <a:uFillTx/>
                <a:cs typeface="+mn-ea"/>
                <a:sym typeface="+mn-lt"/>
              </a:rPr>
              <a:t>例如黄金和白银；</a:t>
            </a:r>
            <a:endParaRPr lang="en-US" altLang="zh-CN" sz="16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600" b="1" dirty="0">
                <a:solidFill>
                  <a:prstClr val="black"/>
                </a:solidFill>
                <a:cs typeface="+mn-ea"/>
                <a:sym typeface="+mn-lt"/>
              </a:rPr>
              <a:t>消费资产</a:t>
            </a:r>
            <a:r>
              <a:rPr lang="zh-CN" altLang="en-US" sz="1600" dirty="0">
                <a:solidFill>
                  <a:prstClr val="black"/>
                </a:solidFill>
                <a:cs typeface="+mn-ea"/>
                <a:sym typeface="+mn-lt"/>
              </a:rPr>
              <a:t>：资产本身具有一定的消费价值，如铜、原油、猪肉等。</a:t>
            </a:r>
            <a:endParaRPr lang="en-US" altLang="zh-CN" sz="1600" dirty="0">
              <a:solidFill>
                <a:prstClr val="black"/>
              </a:solidFill>
              <a:cs typeface="+mn-ea"/>
              <a:sym typeface="+mn-lt"/>
            </a:endParaRPr>
          </a:p>
        </p:txBody>
      </p:sp>
      <p:sp>
        <p:nvSpPr>
          <p:cNvPr id="11" name="文本框 10"/>
          <p:cNvSpPr txBox="1"/>
          <p:nvPr/>
        </p:nvSpPr>
        <p:spPr>
          <a:xfrm>
            <a:off x="375919" y="3699164"/>
            <a:ext cx="764623" cy="369333"/>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资产</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3"/>
          <p:cNvSpPr txBox="1"/>
          <p:nvPr/>
        </p:nvSpPr>
        <p:spPr>
          <a:xfrm>
            <a:off x="0" y="4531393"/>
            <a:ext cx="12192000"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50"/>
              </a:spcAft>
            </a:pPr>
            <a:r>
              <a:rPr lang="zh-CN" altLang="en-US" sz="4000" b="1" dirty="0">
                <a:solidFill>
                  <a:srgbClr val="9C0308"/>
                </a:solidFill>
                <a:latin typeface="+mn-lt"/>
                <a:ea typeface="+mn-ea"/>
                <a:cs typeface="+mn-ea"/>
                <a:sym typeface="+mn-lt"/>
              </a:rPr>
              <a:t>北京大学量化交易协会</a:t>
            </a:r>
          </a:p>
        </p:txBody>
      </p:sp>
      <p:sp>
        <p:nvSpPr>
          <p:cNvPr id="11" name="椭圆 10"/>
          <p:cNvSpPr/>
          <p:nvPr/>
        </p:nvSpPr>
        <p:spPr>
          <a:xfrm>
            <a:off x="4953000" y="1202512"/>
            <a:ext cx="2286000" cy="2286000"/>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50"/>
              </a:spcAft>
            </a:pPr>
            <a:endParaRPr lang="zh-CN" altLang="en-US">
              <a:cs typeface="+mn-ea"/>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投资资产的远期定价</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8</a:t>
            </a:fld>
            <a:endParaRPr lang="zh-CN" altLang="en-US" dirty="0"/>
          </a:p>
        </p:txBody>
      </p:sp>
      <mc:AlternateContent xmlns:mc="http://schemas.openxmlformats.org/markup-compatibility/2006" xmlns:a14="http://schemas.microsoft.com/office/drawing/2010/main">
        <mc:Choice Requires="a14">
          <p:sp>
            <p:nvSpPr>
              <p:cNvPr id="10" name="文本框 9"/>
              <p:cNvSpPr txBox="1"/>
              <p:nvPr/>
            </p:nvSpPr>
            <p:spPr>
              <a:xfrm>
                <a:off x="375919" y="1440089"/>
                <a:ext cx="11531600" cy="584775"/>
              </a:xfrm>
              <a:prstGeom prst="rect">
                <a:avLst/>
              </a:prstGeom>
              <a:noFill/>
              <a:ln w="19050">
                <a:solidFill>
                  <a:srgbClr val="972022"/>
                </a:solidFill>
                <a:prstDash val="sysDash"/>
              </a:ln>
            </p:spPr>
            <p:txBody>
              <a:bodyPr wrap="square" rtlCol="0">
                <a:spAutoFit/>
              </a:bodyPr>
              <a:lstStyle/>
              <a:p>
                <a:pPr>
                  <a:spcAft>
                    <a:spcPts val="50"/>
                  </a:spcAft>
                  <a:defRPr/>
                </a:pPr>
                <a:r>
                  <a:rPr lang="zh-CN" altLang="en-US" sz="1600" dirty="0">
                    <a:solidFill>
                      <a:prstClr val="black"/>
                    </a:solidFill>
                    <a:cs typeface="+mn-ea"/>
                    <a:sym typeface="+mn-lt"/>
                  </a:rPr>
                  <a:t>构建两个在到期日</a:t>
                </a:r>
                <a14:m>
                  <m:oMath xmlns:m="http://schemas.openxmlformats.org/officeDocument/2006/math">
                    <m:r>
                      <a:rPr lang="en-US" altLang="zh-CN" sz="1600" b="0" i="1" smtClean="0">
                        <a:solidFill>
                          <a:prstClr val="black"/>
                        </a:solidFill>
                        <a:latin typeface="Cambria Math" panose="02040503050406030204" pitchFamily="18" charset="0"/>
                        <a:cs typeface="+mn-ea"/>
                        <a:sym typeface="+mn-lt"/>
                      </a:rPr>
                      <m:t>𝑇</m:t>
                    </m:r>
                  </m:oMath>
                </a14:m>
                <a:r>
                  <a:rPr lang="zh-CN" altLang="en-US" sz="1600" dirty="0">
                    <a:solidFill>
                      <a:prstClr val="black"/>
                    </a:solidFill>
                    <a:cs typeface="+mn-ea"/>
                    <a:sym typeface="+mn-lt"/>
                  </a:rPr>
                  <a:t>的价值相等的投资组合，则其</a:t>
                </a:r>
                <a14:m>
                  <m:oMath xmlns:m="http://schemas.openxmlformats.org/officeDocument/2006/math">
                    <m:r>
                      <a:rPr lang="en-US" altLang="zh-CN" sz="1600" b="0" i="1" smtClean="0">
                        <a:solidFill>
                          <a:prstClr val="black"/>
                        </a:solidFill>
                        <a:latin typeface="Cambria Math" panose="02040503050406030204" pitchFamily="18" charset="0"/>
                        <a:cs typeface="+mn-ea"/>
                        <a:sym typeface="+mn-lt"/>
                      </a:rPr>
                      <m:t>𝑡</m:t>
                    </m:r>
                  </m:oMath>
                </a14:m>
                <a:r>
                  <a:rPr lang="zh-CN" altLang="en-US" sz="1600" dirty="0">
                    <a:solidFill>
                      <a:prstClr val="black"/>
                    </a:solidFill>
                    <a:cs typeface="+mn-ea"/>
                    <a:sym typeface="+mn-lt"/>
                  </a:rPr>
                  <a:t>时刻的现值也一定相等，否则可进行套利（即卖出现值较高的组合，买入现值较低的组合，并持有到</a:t>
                </a:r>
                <a14:m>
                  <m:oMath xmlns:m="http://schemas.openxmlformats.org/officeDocument/2006/math">
                    <m:r>
                      <a:rPr lang="en-US" altLang="zh-CN" sz="1600" b="0" i="1" smtClean="0">
                        <a:solidFill>
                          <a:prstClr val="black"/>
                        </a:solidFill>
                        <a:latin typeface="Cambria Math" panose="02040503050406030204" pitchFamily="18" charset="0"/>
                        <a:cs typeface="+mn-ea"/>
                        <a:sym typeface="+mn-lt"/>
                      </a:rPr>
                      <m:t>𝑇</m:t>
                    </m:r>
                  </m:oMath>
                </a14:m>
                <a:r>
                  <a:rPr kumimoji="0" lang="zh-CN" altLang="en-US" sz="1600" b="0" i="0" u="none" strike="noStrike" kern="1200" cap="none" spc="0" normalizeH="0" baseline="0" noProof="0" dirty="0">
                    <a:ln>
                      <a:noFill/>
                    </a:ln>
                    <a:solidFill>
                      <a:prstClr val="black"/>
                    </a:solidFill>
                    <a:effectLst/>
                    <a:uLnTx/>
                    <a:uFillTx/>
                    <a:cs typeface="+mn-ea"/>
                    <a:sym typeface="+mn-lt"/>
                  </a:rPr>
                  <a:t>时刻，即可赚取无风险收益）。</a:t>
                </a:r>
                <a:endParaRPr kumimoji="0" lang="en-US" altLang="zh-CN" sz="1600" b="0" i="0" u="none" strike="noStrike" kern="1200" cap="none" spc="0" normalizeH="0" baseline="0" noProof="0" dirty="0">
                  <a:ln>
                    <a:noFill/>
                  </a:ln>
                  <a:solidFill>
                    <a:prstClr val="black"/>
                  </a:solidFill>
                  <a:effectLst/>
                  <a:uLnTx/>
                  <a:uFillTx/>
                  <a:cs typeface="+mn-ea"/>
                  <a:sym typeface="+mn-lt"/>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75919" y="1440089"/>
                <a:ext cx="11531600" cy="584775"/>
              </a:xfrm>
              <a:prstGeom prst="rect">
                <a:avLst/>
              </a:prstGeom>
              <a:blipFill rotWithShape="1">
                <a:blip r:embed="rId3"/>
                <a:stretch>
                  <a:fillRect l="-88" t="-1722" r="-77" b="-1546"/>
                </a:stretch>
              </a:blipFill>
              <a:ln w="19050">
                <a:solidFill>
                  <a:srgbClr val="972022"/>
                </a:solidFill>
                <a:prstDash val="sysDash"/>
              </a:ln>
            </p:spPr>
            <p:txBody>
              <a:bodyPr/>
              <a:lstStyle/>
              <a:p>
                <a:r>
                  <a:rPr lang="zh-CN" altLang="en-US">
                    <a:noFill/>
                  </a:rPr>
                  <a:t> </a:t>
                </a:r>
              </a:p>
            </p:txBody>
          </p:sp>
        </mc:Fallback>
      </mc:AlternateContent>
      <p:sp>
        <p:nvSpPr>
          <p:cNvPr id="11" name="文本框 10"/>
          <p:cNvSpPr txBox="1"/>
          <p:nvPr/>
        </p:nvSpPr>
        <p:spPr>
          <a:xfrm>
            <a:off x="375919" y="1070756"/>
            <a:ext cx="1583510"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无套利定价法</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mc:AlternateContent xmlns:mc="http://schemas.openxmlformats.org/markup-compatibility/2006" xmlns:a14="http://schemas.microsoft.com/office/drawing/2010/main">
        <mc:Choice Requires="a14">
          <p:graphicFrame>
            <p:nvGraphicFramePr>
              <p:cNvPr id="12" name="表格 6"/>
              <p:cNvGraphicFramePr>
                <a:graphicFrameLocks noGrp="1"/>
              </p:cNvGraphicFramePr>
              <p:nvPr/>
            </p:nvGraphicFramePr>
            <p:xfrm>
              <a:off x="478261" y="2170287"/>
              <a:ext cx="11269087" cy="2697592"/>
            </p:xfrm>
            <a:graphic>
              <a:graphicData uri="http://schemas.openxmlformats.org/drawingml/2006/table">
                <a:tbl>
                  <a:tblPr firstRow="1" bandRow="1">
                    <a:tableStyleId>{5C22544A-7EE6-4342-B048-85BDC9FD1C3A}</a:tableStyleId>
                  </a:tblPr>
                  <a:tblGrid>
                    <a:gridCol w="1212890">
                      <a:extLst>
                        <a:ext uri="{9D8B030D-6E8A-4147-A177-3AD203B41FA5}">
                          <a16:colId xmlns:a16="http://schemas.microsoft.com/office/drawing/2014/main" val="20000"/>
                        </a:ext>
                      </a:extLst>
                    </a:gridCol>
                    <a:gridCol w="617938">
                      <a:extLst>
                        <a:ext uri="{9D8B030D-6E8A-4147-A177-3AD203B41FA5}">
                          <a16:colId xmlns:a16="http://schemas.microsoft.com/office/drawing/2014/main" val="20001"/>
                        </a:ext>
                      </a:extLst>
                    </a:gridCol>
                    <a:gridCol w="728401">
                      <a:extLst>
                        <a:ext uri="{9D8B030D-6E8A-4147-A177-3AD203B41FA5}">
                          <a16:colId xmlns:a16="http://schemas.microsoft.com/office/drawing/2014/main" val="20002"/>
                        </a:ext>
                      </a:extLst>
                    </a:gridCol>
                    <a:gridCol w="4466896">
                      <a:extLst>
                        <a:ext uri="{9D8B030D-6E8A-4147-A177-3AD203B41FA5}">
                          <a16:colId xmlns:a16="http://schemas.microsoft.com/office/drawing/2014/main" val="20003"/>
                        </a:ext>
                      </a:extLst>
                    </a:gridCol>
                    <a:gridCol w="1082566">
                      <a:extLst>
                        <a:ext uri="{9D8B030D-6E8A-4147-A177-3AD203B41FA5}">
                          <a16:colId xmlns:a16="http://schemas.microsoft.com/office/drawing/2014/main" val="20004"/>
                        </a:ext>
                      </a:extLst>
                    </a:gridCol>
                    <a:gridCol w="1450427">
                      <a:extLst>
                        <a:ext uri="{9D8B030D-6E8A-4147-A177-3AD203B41FA5}">
                          <a16:colId xmlns:a16="http://schemas.microsoft.com/office/drawing/2014/main" val="20005"/>
                        </a:ext>
                      </a:extLst>
                    </a:gridCol>
                    <a:gridCol w="1709969">
                      <a:extLst>
                        <a:ext uri="{9D8B030D-6E8A-4147-A177-3AD203B41FA5}">
                          <a16:colId xmlns:a16="http://schemas.microsoft.com/office/drawing/2014/main" val="20006"/>
                        </a:ext>
                      </a:extLst>
                    </a:gridCol>
                  </a:tblGrid>
                  <a:tr h="0">
                    <a:tc>
                      <a:txBody>
                        <a:bodyPr/>
                        <a:lstStyle/>
                        <a:p>
                          <a:pPr algn="ctr"/>
                          <a:endParaRPr lang="zh-CN" altLang="en-US" sz="1400" b="0" dirty="0">
                            <a:solidFill>
                              <a:schemeClr val="tx1"/>
                            </a:solidFill>
                          </a:endParaRPr>
                        </a:p>
                      </a:txBody>
                      <a:tcPr anchor="ctr">
                        <a:noFill/>
                      </a:tcPr>
                    </a:tc>
                    <a:tc gridSpan="2">
                      <a:txBody>
                        <a:bodyPr/>
                        <a:lstStyle/>
                        <a:p>
                          <a:pPr algn="ctr"/>
                          <a:endParaRPr lang="zh-CN" altLang="en-US" sz="1400" dirty="0"/>
                        </a:p>
                      </a:txBody>
                      <a:tcPr anchor="ctr">
                        <a:noFill/>
                      </a:tcPr>
                    </a:tc>
                    <a:tc hMerge="1">
                      <a:txBody>
                        <a:bodyPr/>
                        <a:lstStyle/>
                        <a:p>
                          <a:endParaRPr lang="zh-CN"/>
                        </a:p>
                      </a:txBody>
                      <a:tcPr anchor="ctr">
                        <a:solidFill>
                          <a:srgbClr val="B23E3E"/>
                        </a:solidFill>
                      </a:tcPr>
                    </a:tc>
                    <a:tc>
                      <a:txBody>
                        <a:bodyPr/>
                        <a:lstStyle/>
                        <a:p>
                          <a:pPr algn="ctr"/>
                          <a:endParaRPr lang="zh-CN" altLang="en-US" sz="1400" dirty="0"/>
                        </a:p>
                      </a:txBody>
                      <a:tcPr anchor="ctr">
                        <a:noFill/>
                      </a:tcPr>
                    </a:tc>
                    <a:tc>
                      <a:txBody>
                        <a:bodyPr/>
                        <a:lstStyle/>
                        <a:p>
                          <a:pPr algn="ctr"/>
                          <a14:m>
                            <m:oMath xmlns:m="http://schemas.openxmlformats.org/officeDocument/2006/math">
                              <m:r>
                                <a:rPr lang="en-US" altLang="zh-CN" sz="1400" b="1" i="1" smtClean="0">
                                  <a:latin typeface="Cambria Math" panose="02040503050406030204" pitchFamily="18" charset="0"/>
                                </a:rPr>
                                <m:t>𝑻</m:t>
                              </m:r>
                            </m:oMath>
                          </a14:m>
                          <a:r>
                            <a:rPr lang="zh-CN" altLang="en-US" sz="1400" dirty="0"/>
                            <a:t>时刻终值</a:t>
                          </a:r>
                        </a:p>
                      </a:txBody>
                      <a:tcPr anchor="ctr">
                        <a:solidFill>
                          <a:srgbClr val="B23E3E"/>
                        </a:solidFill>
                      </a:tcPr>
                    </a:tc>
                    <a:tc>
                      <a:txBody>
                        <a:bodyPr/>
                        <a:lstStyle/>
                        <a:p>
                          <a:pPr algn="ctr"/>
                          <a14:m>
                            <m:oMath xmlns:m="http://schemas.openxmlformats.org/officeDocument/2006/math">
                              <m:r>
                                <a:rPr lang="en-US" altLang="zh-CN" sz="1400" b="1" i="1" smtClean="0">
                                  <a:latin typeface="Cambria Math" panose="02040503050406030204" pitchFamily="18" charset="0"/>
                                </a:rPr>
                                <m:t>𝒕</m:t>
                              </m:r>
                            </m:oMath>
                          </a14:m>
                          <a:r>
                            <a:rPr lang="zh-CN" altLang="en-US" sz="1400" dirty="0"/>
                            <a:t>时刻现值</a:t>
                          </a:r>
                        </a:p>
                      </a:txBody>
                      <a:tcPr anchor="ctr">
                        <a:solidFill>
                          <a:srgbClr val="B23E3E"/>
                        </a:solidFill>
                      </a:tcPr>
                    </a:tc>
                    <a:tc>
                      <a:txBody>
                        <a:bodyPr/>
                        <a:lstStyle/>
                        <a:p>
                          <a:pPr algn="ctr"/>
                          <a:r>
                            <a:rPr lang="zh-CN" altLang="en-US" sz="1400" dirty="0"/>
                            <a:t>远期价格</a:t>
                          </a:r>
                        </a:p>
                      </a:txBody>
                      <a:tcPr anchor="ctr">
                        <a:solidFill>
                          <a:srgbClr val="B23E3E"/>
                        </a:solidFill>
                      </a:tcPr>
                    </a:tc>
                    <a:extLst>
                      <a:ext uri="{0D108BD9-81ED-4DB2-BD59-A6C34878D82A}">
                        <a16:rowId xmlns:a16="http://schemas.microsoft.com/office/drawing/2014/main" val="10000"/>
                      </a:ext>
                    </a:extLst>
                  </a:tr>
                  <a:tr h="627017">
                    <a:tc gridSpan="2">
                      <a:txBody>
                        <a:bodyPr/>
                        <a:lstStyle/>
                        <a:p>
                          <a:pPr algn="ctr"/>
                          <a:endParaRPr lang="zh-CN" altLang="en-US" sz="1400" dirty="0"/>
                        </a:p>
                      </a:txBody>
                      <a:tcPr anchor="ctr">
                        <a:noFill/>
                      </a:tcPr>
                    </a:tc>
                    <a:tc hMerge="1">
                      <a:txBody>
                        <a:bodyPr/>
                        <a:lstStyle/>
                        <a:p>
                          <a:endParaRPr lang="zh-CN"/>
                        </a:p>
                      </a:txBody>
                      <a:tcPr anchor="ctr">
                        <a:solidFill>
                          <a:schemeClr val="bg1">
                            <a:lumMod val="85000"/>
                          </a:schemeClr>
                        </a:solidFill>
                      </a:tcPr>
                    </a:tc>
                    <a:tc>
                      <a:txBody>
                        <a:bodyPr/>
                        <a:lstStyle/>
                        <a:p>
                          <a:pPr algn="ctr"/>
                          <a:r>
                            <a:rPr lang="zh-CN" altLang="en-US" sz="1400" b="0" dirty="0">
                              <a:solidFill>
                                <a:schemeClr val="tx1"/>
                              </a:solidFill>
                            </a:rPr>
                            <a:t>组合</a:t>
                          </a:r>
                          <a:r>
                            <a:rPr lang="en-US" altLang="zh-CN" sz="1400" b="0" dirty="0">
                              <a:solidFill>
                                <a:schemeClr val="tx1"/>
                              </a:solidFill>
                            </a:rPr>
                            <a:t>A</a:t>
                          </a:r>
                          <a:endParaRPr lang="zh-CN" altLang="en-US" sz="1400" dirty="0"/>
                        </a:p>
                      </a:txBody>
                      <a:tcPr anchor="ctr">
                        <a:solidFill>
                          <a:schemeClr val="bg2"/>
                        </a:solidFill>
                      </a:tcPr>
                    </a:tc>
                    <a:tc>
                      <a:txBody>
                        <a:bodyPr/>
                        <a:lstStyle/>
                        <a:p>
                          <a:pPr algn="ctr"/>
                          <a:r>
                            <a:rPr kumimoji="0" lang="zh-CN" altLang="en-US" sz="1400" b="0" i="0" u="none" strike="noStrike" kern="1200" cap="none" spc="0" normalizeH="0" baseline="0" noProof="0" dirty="0">
                              <a:ln>
                                <a:noFill/>
                              </a:ln>
                              <a:solidFill>
                                <a:prstClr val="black"/>
                              </a:solidFill>
                              <a:effectLst/>
                              <a:uLnTx/>
                              <a:uFillTx/>
                              <a:cs typeface="+mn-ea"/>
                              <a:sym typeface="+mn-lt"/>
                            </a:rPr>
                            <a:t>远期合约多头 </a:t>
                          </a:r>
                          <a:r>
                            <a:rPr kumimoji="0" lang="en-US" altLang="zh-CN" sz="1400" b="0" i="0" u="none" strike="noStrike" kern="1200" cap="none" spc="0" normalizeH="0" baseline="0" noProof="0" dirty="0">
                              <a:ln>
                                <a:noFill/>
                              </a:ln>
                              <a:solidFill>
                                <a:prstClr val="black"/>
                              </a:solidFill>
                              <a:effectLst/>
                              <a:uLnTx/>
                              <a:uFillTx/>
                              <a:cs typeface="+mn-ea"/>
                              <a:sym typeface="+mn-lt"/>
                            </a:rPr>
                            <a:t>+ </a:t>
                          </a:r>
                          <a:r>
                            <a:rPr kumimoji="0" lang="zh-CN" altLang="en-US" sz="1400" b="0" i="0" u="none" strike="noStrike" kern="1200" cap="none" spc="0" normalizeH="0" baseline="0" noProof="0" dirty="0">
                              <a:ln>
                                <a:noFill/>
                              </a:ln>
                              <a:solidFill>
                                <a:prstClr val="black"/>
                              </a:solidFill>
                              <a:effectLst/>
                              <a:uLnTx/>
                              <a:uFillTx/>
                              <a:cs typeface="+mn-ea"/>
                              <a:sym typeface="+mn-lt"/>
                            </a:rPr>
                            <a:t>数额为</a:t>
                          </a:r>
                          <a14:m>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𝐾</m:t>
                              </m:r>
                              <m:sSup>
                                <m:sSupPr>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p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𝑒</m:t>
                                  </m:r>
                                </m:e>
                                <m:sup>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𝑟</m:t>
                                  </m:r>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𝑇</m:t>
                                  </m:r>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sup>
                              </m:sSup>
                            </m:oMath>
                          </a14:m>
                          <a:r>
                            <a:rPr kumimoji="0" lang="zh-CN" altLang="en-US" sz="1400" b="0" i="0" u="none" strike="noStrike" kern="1200" cap="none" spc="0" normalizeH="0" baseline="0" noProof="0" dirty="0">
                              <a:ln>
                                <a:noFill/>
                              </a:ln>
                              <a:solidFill>
                                <a:prstClr val="black"/>
                              </a:solidFill>
                              <a:effectLst/>
                              <a:uLnTx/>
                              <a:uFillTx/>
                              <a:cs typeface="+mn-ea"/>
                              <a:sym typeface="+mn-lt"/>
                            </a:rPr>
                            <a:t>的现金（进行无风险投资）</a:t>
                          </a:r>
                          <a:endParaRPr lang="zh-CN" altLang="en-US" sz="1400" dirty="0"/>
                        </a:p>
                      </a:txBody>
                      <a:tcPr anchor="ctr">
                        <a:solidFill>
                          <a:schemeClr val="bg2"/>
                        </a:solidFill>
                      </a:tcPr>
                    </a:tc>
                    <a:tc rowSpan="4">
                      <a:txBody>
                        <a:bodyPr/>
                        <a:lstStyle/>
                        <a:p>
                          <a:pPr algn="ctr"/>
                          <a:r>
                            <a:rPr kumimoji="0" lang="zh-CN" altLang="en-US" sz="1400" b="0" i="0" u="none" strike="noStrike" kern="1200" cap="none" spc="0" normalizeH="0" baseline="0" noProof="0" dirty="0">
                              <a:ln>
                                <a:noFill/>
                              </a:ln>
                              <a:solidFill>
                                <a:prstClr val="black"/>
                              </a:solidFill>
                              <a:effectLst/>
                              <a:uLnTx/>
                              <a:uFillTx/>
                              <a:latin typeface="+mn-lt"/>
                              <a:cs typeface="+mn-ea"/>
                              <a:sym typeface="+mn-lt"/>
                            </a:rPr>
                            <a:t>标的资产</a:t>
                          </a:r>
                          <a14:m>
                            <m:oMath xmlns:m="http://schemas.openxmlformats.org/officeDocument/2006/math">
                              <m:r>
                                <a:rPr kumimoji="0" lang="zh-CN" altLang="en-US" sz="1400" b="0" i="0"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即期</m:t>
                              </m:r>
                              <m:r>
                                <a:rPr kumimoji="0" lang="zh-CN" alt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价格</m:t>
                              </m:r>
                              <m:sSub>
                                <m:sSubPr>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𝑆</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𝑇</m:t>
                                  </m:r>
                                </m:sub>
                              </m:sSub>
                            </m:oMath>
                          </a14:m>
                          <a:endParaRPr lang="zh-CN" altLang="en-US" sz="1400" dirty="0"/>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𝑓</m:t>
                                </m:r>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m:rPr>
                                    <m:nor/>
                                  </m:rPr>
                                  <a:rPr lang="en-US" altLang="zh-CN" sz="1400" dirty="0">
                                    <a:solidFill>
                                      <a:prstClr val="black"/>
                                    </a:solidFill>
                                    <a:latin typeface="Cambria Math" panose="02040503050406030204" pitchFamily="18" charset="0"/>
                                    <a:cs typeface="+mn-ea"/>
                                    <a:sym typeface="+mn-lt"/>
                                  </a:rPr>
                                  <m:t> </m:t>
                                </m:r>
                                <m:r>
                                  <a:rPr lang="en-US" altLang="zh-CN" sz="1400" i="1">
                                    <a:solidFill>
                                      <a:prstClr val="black"/>
                                    </a:solidFill>
                                    <a:latin typeface="Cambria Math" panose="02040503050406030204" pitchFamily="18" charset="0"/>
                                    <a:cs typeface="+mn-ea"/>
                                    <a:sym typeface="+mn-lt"/>
                                  </a:rPr>
                                  <m:t>𝐾</m:t>
                                </m:r>
                                <m:sSup>
                                  <m:sSupPr>
                                    <m:ctrlPr>
                                      <a:rPr lang="en-US" altLang="zh-CN" sz="1400" i="1">
                                        <a:solidFill>
                                          <a:prstClr val="black"/>
                                        </a:solidFill>
                                        <a:latin typeface="Cambria Math" panose="02040503050406030204" pitchFamily="18" charset="0"/>
                                        <a:cs typeface="+mn-ea"/>
                                        <a:sym typeface="+mn-lt"/>
                                      </a:rPr>
                                    </m:ctrlPr>
                                  </m:sSupPr>
                                  <m:e>
                                    <m:r>
                                      <a:rPr lang="en-US" altLang="zh-CN" sz="1400" i="1">
                                        <a:solidFill>
                                          <a:prstClr val="black"/>
                                        </a:solidFill>
                                        <a:latin typeface="Cambria Math" panose="02040503050406030204" pitchFamily="18" charset="0"/>
                                        <a:cs typeface="+mn-ea"/>
                                        <a:sym typeface="+mn-lt"/>
                                      </a:rPr>
                                      <m:t>𝑒</m:t>
                                    </m:r>
                                  </m:e>
                                  <m:sup>
                                    <m:r>
                                      <a:rPr lang="en-US" altLang="zh-CN" sz="1400" b="0" i="1" smtClean="0">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𝑟</m:t>
                                    </m:r>
                                    <m:r>
                                      <a:rPr lang="en-US" altLang="zh-CN" sz="1400" i="1">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𝑇</m:t>
                                    </m:r>
                                    <m:r>
                                      <a:rPr lang="en-US" altLang="zh-CN" sz="1400" i="1">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𝑡</m:t>
                                    </m:r>
                                    <m:r>
                                      <a:rPr lang="en-US" altLang="zh-CN" sz="1400" i="1">
                                        <a:solidFill>
                                          <a:prstClr val="black"/>
                                        </a:solidFill>
                                        <a:latin typeface="Cambria Math" panose="02040503050406030204" pitchFamily="18" charset="0"/>
                                        <a:cs typeface="+mn-ea"/>
                                        <a:sym typeface="+mn-lt"/>
                                      </a:rPr>
                                      <m:t>)</m:t>
                                    </m:r>
                                  </m:sup>
                                </m:sSup>
                              </m:oMath>
                            </m:oMathPara>
                          </a14:m>
                          <a:endParaRPr lang="zh-CN" altLang="en-US" sz="1400" dirty="0"/>
                        </a:p>
                      </a:txBody>
                      <a:tcPr anchor="ctr">
                        <a:solidFill>
                          <a:schemeClr val="bg2"/>
                        </a:solidFill>
                      </a:tcPr>
                    </a:tc>
                    <a:tc>
                      <a:txBody>
                        <a:bodyPr/>
                        <a:lstStyle/>
                        <a:p>
                          <a:pPr algn="ctr"/>
                          <a:endParaRPr lang="zh-CN" altLang="en-US" sz="1400" dirty="0"/>
                        </a:p>
                      </a:txBody>
                      <a:tcPr anchor="ctr">
                        <a:solidFill>
                          <a:schemeClr val="bg2"/>
                        </a:solidFill>
                      </a:tcPr>
                    </a:tc>
                    <a:extLst>
                      <a:ext uri="{0D108BD9-81ED-4DB2-BD59-A6C34878D82A}">
                        <a16:rowId xmlns:a16="http://schemas.microsoft.com/office/drawing/2014/main" val="10001"/>
                      </a:ext>
                    </a:extLst>
                  </a:tr>
                  <a:tr h="469428">
                    <a:tc gridSpan="2">
                      <a:txBody>
                        <a:bodyPr/>
                        <a:lstStyle/>
                        <a:p>
                          <a:pPr algn="ctr"/>
                          <a:r>
                            <a:rPr lang="zh-CN" altLang="en-US" sz="1400" dirty="0"/>
                            <a:t>无中间收益</a:t>
                          </a:r>
                        </a:p>
                      </a:txBody>
                      <a:tcPr anchor="ctr">
                        <a:solidFill>
                          <a:schemeClr val="bg2"/>
                        </a:solidFill>
                      </a:tcPr>
                    </a:tc>
                    <a:tc hMerge="1">
                      <a:txBody>
                        <a:bodyPr/>
                        <a:lstStyle/>
                        <a:p>
                          <a:endParaRPr lang="zh-CN"/>
                        </a:p>
                      </a:txBody>
                      <a:tcPr anchor="ctr">
                        <a:solidFill>
                          <a:schemeClr val="bg2"/>
                        </a:solidFill>
                      </a:tcPr>
                    </a:tc>
                    <a:tc rowSpan="3">
                      <a:txBody>
                        <a:bodyPr/>
                        <a:lstStyle/>
                        <a:p>
                          <a:pPr algn="ctr"/>
                          <a:r>
                            <a:rPr lang="zh-CN" altLang="en-US" sz="1400" dirty="0"/>
                            <a:t>组合</a:t>
                          </a:r>
                          <a:r>
                            <a:rPr lang="en-US" altLang="zh-CN" sz="1400" dirty="0"/>
                            <a:t>B</a:t>
                          </a:r>
                          <a:endParaRPr lang="zh-CN" altLang="en-US" sz="1400" dirty="0"/>
                        </a:p>
                      </a:txBody>
                      <a:tcPr anchor="ctr">
                        <a:solidFill>
                          <a:schemeClr val="bg2"/>
                        </a:solidFill>
                      </a:tcPr>
                    </a:tc>
                    <a:tc>
                      <a:txBody>
                        <a:bodyPr/>
                        <a:lstStyle/>
                        <a:p>
                          <a:pPr algn="ctr"/>
                          <a:r>
                            <a:rPr lang="zh-CN" altLang="en-US" sz="1400" b="0" i="0" dirty="0">
                              <a:latin typeface="+mn-lt"/>
                            </a:rPr>
                            <a:t>一单位标的资产</a:t>
                          </a:r>
                        </a:p>
                      </a:txBody>
                      <a:tcPr anchor="ctr">
                        <a:solidFill>
                          <a:schemeClr val="bg2"/>
                        </a:solidFill>
                      </a:tcPr>
                    </a:tc>
                    <a:tc vMerge="1">
                      <a:txBody>
                        <a:bodyPr/>
                        <a:lstStyle/>
                        <a:p>
                          <a:endParaRPr lang="zh-CN"/>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prstClr val="black"/>
                                    </a:solidFill>
                                    <a:latin typeface="Cambria Math" panose="02040503050406030204" pitchFamily="18" charset="0"/>
                                    <a:cs typeface="+mn-ea"/>
                                    <a:sym typeface="+mn-lt"/>
                                  </a:rPr>
                                  <m:t>𝑆</m:t>
                                </m:r>
                              </m:oMath>
                            </m:oMathPara>
                          </a14:m>
                          <a:endParaRPr sz="1400" dirty="0"/>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prstClr val="black"/>
                                    </a:solidFill>
                                    <a:latin typeface="Cambria Math" panose="02040503050406030204" pitchFamily="18" charset="0"/>
                                    <a:cs typeface="+mn-ea"/>
                                    <a:sym typeface="+mn-lt"/>
                                  </a:rPr>
                                  <m:t>𝐹</m:t>
                                </m:r>
                                <m:r>
                                  <a:rPr lang="en-US" altLang="zh-CN" sz="1400" b="0" i="1" dirty="0" smtClean="0">
                                    <a:solidFill>
                                      <a:prstClr val="black"/>
                                    </a:solidFill>
                                    <a:latin typeface="Cambria Math" panose="02040503050406030204" pitchFamily="18" charset="0"/>
                                    <a:cs typeface="+mn-ea"/>
                                    <a:sym typeface="+mn-lt"/>
                                  </a:rPr>
                                  <m:t>=</m:t>
                                </m:r>
                                <m:r>
                                  <a:rPr lang="en-US" altLang="zh-CN" sz="1400" i="1" smtClean="0">
                                    <a:solidFill>
                                      <a:prstClr val="black"/>
                                    </a:solidFill>
                                    <a:latin typeface="Cambria Math" panose="02040503050406030204" pitchFamily="18" charset="0"/>
                                    <a:cs typeface="+mn-ea"/>
                                    <a:sym typeface="+mn-lt"/>
                                  </a:rPr>
                                  <m:t>𝑆</m:t>
                                </m:r>
                                <m:sSup>
                                  <m:sSupPr>
                                    <m:ctrlPr>
                                      <a:rPr lang="en-US" altLang="zh-CN" sz="1400" i="1">
                                        <a:solidFill>
                                          <a:prstClr val="black"/>
                                        </a:solidFill>
                                        <a:latin typeface="Cambria Math" panose="02040503050406030204" pitchFamily="18" charset="0"/>
                                        <a:cs typeface="+mn-ea"/>
                                        <a:sym typeface="+mn-lt"/>
                                      </a:rPr>
                                    </m:ctrlPr>
                                  </m:sSupPr>
                                  <m:e>
                                    <m:r>
                                      <a:rPr lang="en-US" altLang="zh-CN" sz="1400" i="1">
                                        <a:solidFill>
                                          <a:prstClr val="black"/>
                                        </a:solidFill>
                                        <a:latin typeface="Cambria Math" panose="02040503050406030204" pitchFamily="18" charset="0"/>
                                        <a:cs typeface="+mn-ea"/>
                                        <a:sym typeface="+mn-lt"/>
                                      </a:rPr>
                                      <m:t>𝑒</m:t>
                                    </m:r>
                                  </m:e>
                                  <m:sup>
                                    <m:r>
                                      <a:rPr lang="en-US" altLang="zh-CN" sz="1400" i="1">
                                        <a:solidFill>
                                          <a:prstClr val="black"/>
                                        </a:solidFill>
                                        <a:latin typeface="Cambria Math" panose="02040503050406030204" pitchFamily="18" charset="0"/>
                                        <a:cs typeface="+mn-ea"/>
                                        <a:sym typeface="+mn-lt"/>
                                      </a:rPr>
                                      <m:t>𝑟</m:t>
                                    </m:r>
                                    <m:r>
                                      <a:rPr lang="en-US" altLang="zh-CN" sz="1400" i="1">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𝑇</m:t>
                                    </m:r>
                                    <m:r>
                                      <a:rPr lang="en-US" altLang="zh-CN" sz="1400" i="1">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𝑡</m:t>
                                    </m:r>
                                    <m:r>
                                      <a:rPr lang="en-US" altLang="zh-CN" sz="1400" i="1">
                                        <a:solidFill>
                                          <a:prstClr val="black"/>
                                        </a:solidFill>
                                        <a:latin typeface="Cambria Math" panose="02040503050406030204" pitchFamily="18" charset="0"/>
                                        <a:cs typeface="+mn-ea"/>
                                        <a:sym typeface="+mn-lt"/>
                                      </a:rPr>
                                      <m:t>)</m:t>
                                    </m:r>
                                  </m:sup>
                                </m:sSup>
                              </m:oMath>
                            </m:oMathPara>
                          </a14:m>
                          <a:endParaRPr dirty="0"/>
                        </a:p>
                      </a:txBody>
                      <a:tcPr anchor="ctr">
                        <a:solidFill>
                          <a:schemeClr val="bg2"/>
                        </a:solidFill>
                      </a:tcPr>
                    </a:tc>
                    <a:extLst>
                      <a:ext uri="{0D108BD9-81ED-4DB2-BD59-A6C34878D82A}">
                        <a16:rowId xmlns:a16="http://schemas.microsoft.com/office/drawing/2014/main" val="10002"/>
                      </a:ext>
                    </a:extLst>
                  </a:tr>
                  <a:tr h="753515">
                    <a:tc gridSpan="2">
                      <a:txBody>
                        <a:bodyPr/>
                        <a:lstStyle/>
                        <a:p>
                          <a:pPr algn="ctr"/>
                          <a:r>
                            <a:rPr lang="zh-CN" altLang="en-US" sz="1400" dirty="0"/>
                            <a:t>已知现金收益的现值为</a:t>
                          </a:r>
                          <a14:m>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𝐼</m:t>
                              </m:r>
                            </m:oMath>
                          </a14:m>
                          <a:endParaRPr lang="zh-CN" altLang="en-US" sz="1400" dirty="0"/>
                        </a:p>
                      </a:txBody>
                      <a:tcPr anchor="ctr">
                        <a:solidFill>
                          <a:schemeClr val="bg2"/>
                        </a:solidFill>
                      </a:tcPr>
                    </a:tc>
                    <a:tc hMerge="1">
                      <a:txBody>
                        <a:bodyPr/>
                        <a:lstStyle/>
                        <a:p>
                          <a:endParaRPr lang="zh-CN"/>
                        </a:p>
                      </a:txBody>
                      <a:tcPr anchor="ctr">
                        <a:solidFill>
                          <a:schemeClr val="bg2"/>
                        </a:solidFill>
                      </a:tcPr>
                    </a:tc>
                    <a:tc vMerge="1">
                      <a:txBody>
                        <a:bodyPr/>
                        <a:lstStyle/>
                        <a:p>
                          <a:endParaRPr lang="zh-C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i="0" dirty="0">
                              <a:latin typeface="+mn-lt"/>
                            </a:rPr>
                            <a:t>一单位标的资产 </a:t>
                          </a:r>
                          <a:r>
                            <a:rPr lang="en-US" altLang="zh-CN" sz="1400" b="0" i="0" dirty="0">
                              <a:latin typeface="+mn-lt"/>
                            </a:rPr>
                            <a:t>+ </a:t>
                          </a:r>
                          <a:r>
                            <a:rPr lang="zh-CN" altLang="en-US" sz="1400" b="0" i="0" dirty="0">
                              <a:solidFill>
                                <a:srgbClr val="9C0308"/>
                              </a:solidFill>
                              <a:latin typeface="+mn-lt"/>
                            </a:rPr>
                            <a:t>本金为</a:t>
                          </a:r>
                          <a14:m>
                            <m:oMath xmlns:m="http://schemas.openxmlformats.org/officeDocument/2006/math">
                              <m:r>
                                <a:rPr kumimoji="0" lang="en-US" altLang="zh-CN" sz="1400" b="0" i="1" u="none" strike="noStrike" kern="1200" cap="none" spc="0" normalizeH="0" baseline="0" noProof="0" smtClean="0">
                                  <a:ln>
                                    <a:noFill/>
                                  </a:ln>
                                  <a:solidFill>
                                    <a:srgbClr val="9C0308"/>
                                  </a:solidFill>
                                  <a:effectLst/>
                                  <a:uLnTx/>
                                  <a:uFillTx/>
                                  <a:latin typeface="Cambria Math" panose="02040503050406030204" pitchFamily="18" charset="0"/>
                                  <a:cs typeface="+mn-ea"/>
                                  <a:sym typeface="+mn-lt"/>
                                </a:rPr>
                                <m:t>𝐼</m:t>
                              </m:r>
                            </m:oMath>
                          </a14:m>
                          <a:r>
                            <a:rPr lang="zh-CN" altLang="en-US" sz="1400" b="0" i="0" dirty="0">
                              <a:solidFill>
                                <a:srgbClr val="9C0308"/>
                              </a:solidFill>
                              <a:latin typeface="+mn-lt"/>
                            </a:rPr>
                            <a:t>的负债</a:t>
                          </a:r>
                          <a:r>
                            <a:rPr lang="zh-CN" altLang="en-US" sz="1400" b="0" i="0" dirty="0">
                              <a:latin typeface="+mn-lt"/>
                            </a:rPr>
                            <a:t>（利率为</a:t>
                          </a:r>
                          <a14:m>
                            <m:oMath xmlns:m="http://schemas.openxmlformats.org/officeDocument/2006/math">
                              <m:r>
                                <a:rPr lang="en-US" altLang="zh-CN" sz="1400" b="0" i="1" smtClean="0">
                                  <a:latin typeface="Cambria Math" panose="02040503050406030204" pitchFamily="18" charset="0"/>
                                </a:rPr>
                                <m:t>𝑟</m:t>
                              </m:r>
                            </m:oMath>
                          </a14:m>
                          <a:r>
                            <a:rPr lang="zh-CN" altLang="en-US" sz="1400" b="0" i="0" dirty="0">
                              <a:latin typeface="+mn-lt"/>
                            </a:rPr>
                            <a:t>，期限为从</a:t>
                          </a:r>
                          <a14:m>
                            <m:oMath xmlns:m="http://schemas.openxmlformats.org/officeDocument/2006/math">
                              <m:r>
                                <a:rPr lang="en-US" altLang="zh-CN" sz="1400" b="0" i="1" smtClean="0">
                                  <a:latin typeface="Cambria Math" panose="02040503050406030204" pitchFamily="18" charset="0"/>
                                </a:rPr>
                                <m:t>𝑡</m:t>
                              </m:r>
                            </m:oMath>
                          </a14:m>
                          <a:r>
                            <a:rPr lang="zh-CN" altLang="en-US" sz="1400" b="0" i="0" dirty="0">
                              <a:latin typeface="+mn-lt"/>
                            </a:rPr>
                            <a:t>时刻到现金派发日）</a:t>
                          </a:r>
                        </a:p>
                      </a:txBody>
                      <a:tcPr anchor="ctr">
                        <a:solidFill>
                          <a:schemeClr val="bg2"/>
                        </a:solidFill>
                      </a:tcPr>
                    </a:tc>
                    <a:tc vMerge="1">
                      <a:txBody>
                        <a:bodyPr/>
                        <a:lstStyle/>
                        <a:p>
                          <a:endParaRPr lang="zh-CN"/>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400" b="0" i="1" smtClean="0">
                                    <a:solidFill>
                                      <a:prstClr val="black"/>
                                    </a:solidFill>
                                    <a:latin typeface="Cambria Math" panose="02040503050406030204" pitchFamily="18" charset="0"/>
                                    <a:cs typeface="+mn-ea"/>
                                    <a:sym typeface="+mn-lt"/>
                                  </a:rPr>
                                  <m:t>𝑆</m:t>
                                </m:r>
                                <m:r>
                                  <a:rPr lang="en-US" altLang="zh-CN" sz="1400" b="0" i="1" smtClean="0">
                                    <a:solidFill>
                                      <a:prstClr val="black"/>
                                    </a:solidFill>
                                    <a:latin typeface="Cambria Math" panose="02040503050406030204" pitchFamily="18" charset="0"/>
                                    <a:cs typeface="+mn-ea"/>
                                    <a:sym typeface="+mn-lt"/>
                                  </a:rPr>
                                  <m:t>−</m:t>
                                </m:r>
                                <m:r>
                                  <a:rPr lang="en-US" altLang="zh-CN" sz="1400" b="0" i="1" smtClean="0">
                                    <a:solidFill>
                                      <a:prstClr val="black"/>
                                    </a:solidFill>
                                    <a:latin typeface="Cambria Math" panose="02040503050406030204" pitchFamily="18" charset="0"/>
                                    <a:cs typeface="+mn-ea"/>
                                    <a:sym typeface="+mn-lt"/>
                                  </a:rPr>
                                  <m:t>𝐼</m:t>
                                </m:r>
                              </m:oMath>
                            </m:oMathPara>
                          </a14:m>
                          <a:endParaRPr lang="en-US" altLang="zh-CN" sz="1400" b="0" dirty="0">
                            <a:solidFill>
                              <a:prstClr val="black"/>
                            </a:solidFill>
                            <a:cs typeface="+mn-ea"/>
                            <a:sym typeface="+mn-lt"/>
                          </a:endParaRPr>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400" b="0" i="1" dirty="0" smtClean="0">
                                    <a:solidFill>
                                      <a:prstClr val="black"/>
                                    </a:solidFill>
                                    <a:latin typeface="Cambria Math" panose="02040503050406030204" pitchFamily="18" charset="0"/>
                                    <a:cs typeface="+mn-ea"/>
                                    <a:sym typeface="+mn-lt"/>
                                  </a:rPr>
                                  <m:t>𝐹</m:t>
                                </m:r>
                                <m:r>
                                  <a:rPr lang="en-US" altLang="zh-CN" sz="1400" i="1" dirty="0" smtClean="0">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𝑆</m:t>
                                </m:r>
                                <m:r>
                                  <a:rPr lang="en-US" altLang="zh-CN" sz="1400" b="0" i="1" smtClean="0">
                                    <a:solidFill>
                                      <a:prstClr val="black"/>
                                    </a:solidFill>
                                    <a:latin typeface="Cambria Math" panose="02040503050406030204" pitchFamily="18" charset="0"/>
                                    <a:cs typeface="+mn-ea"/>
                                    <a:sym typeface="+mn-lt"/>
                                  </a:rPr>
                                  <m:t>−</m:t>
                                </m:r>
                                <m:r>
                                  <a:rPr lang="en-US" altLang="zh-CN" sz="1400" b="0" i="1" smtClean="0">
                                    <a:solidFill>
                                      <a:prstClr val="black"/>
                                    </a:solidFill>
                                    <a:latin typeface="Cambria Math" panose="02040503050406030204" pitchFamily="18" charset="0"/>
                                    <a:cs typeface="+mn-ea"/>
                                    <a:sym typeface="+mn-lt"/>
                                  </a:rPr>
                                  <m:t>𝐼</m:t>
                                </m:r>
                                <m:r>
                                  <a:rPr lang="en-US" altLang="zh-CN" sz="1400" b="0" i="1" smtClean="0">
                                    <a:solidFill>
                                      <a:prstClr val="black"/>
                                    </a:solidFill>
                                    <a:latin typeface="Cambria Math" panose="02040503050406030204" pitchFamily="18" charset="0"/>
                                    <a:cs typeface="+mn-ea"/>
                                    <a:sym typeface="+mn-lt"/>
                                  </a:rPr>
                                  <m:t>)</m:t>
                                </m:r>
                                <m:sSup>
                                  <m:sSupPr>
                                    <m:ctrlPr>
                                      <a:rPr lang="en-US" altLang="zh-CN" sz="1400" i="1">
                                        <a:solidFill>
                                          <a:prstClr val="black"/>
                                        </a:solidFill>
                                        <a:latin typeface="Cambria Math" panose="02040503050406030204" pitchFamily="18" charset="0"/>
                                        <a:cs typeface="+mn-ea"/>
                                        <a:sym typeface="+mn-lt"/>
                                      </a:rPr>
                                    </m:ctrlPr>
                                  </m:sSupPr>
                                  <m:e>
                                    <m:r>
                                      <a:rPr lang="en-US" altLang="zh-CN" sz="1400" i="1">
                                        <a:solidFill>
                                          <a:prstClr val="black"/>
                                        </a:solidFill>
                                        <a:latin typeface="Cambria Math" panose="02040503050406030204" pitchFamily="18" charset="0"/>
                                        <a:cs typeface="+mn-ea"/>
                                        <a:sym typeface="+mn-lt"/>
                                      </a:rPr>
                                      <m:t>𝑒</m:t>
                                    </m:r>
                                  </m:e>
                                  <m:sup>
                                    <m:r>
                                      <a:rPr lang="en-US" altLang="zh-CN" sz="1400" i="1">
                                        <a:solidFill>
                                          <a:prstClr val="black"/>
                                        </a:solidFill>
                                        <a:latin typeface="Cambria Math" panose="02040503050406030204" pitchFamily="18" charset="0"/>
                                        <a:cs typeface="+mn-ea"/>
                                        <a:sym typeface="+mn-lt"/>
                                      </a:rPr>
                                      <m:t>𝑟</m:t>
                                    </m:r>
                                    <m:r>
                                      <a:rPr lang="en-US" altLang="zh-CN" sz="1400" i="1">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𝑇</m:t>
                                    </m:r>
                                    <m:r>
                                      <a:rPr lang="en-US" altLang="zh-CN" sz="1400" i="1">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𝑡</m:t>
                                    </m:r>
                                    <m:r>
                                      <a:rPr lang="en-US" altLang="zh-CN" sz="1400" i="1">
                                        <a:solidFill>
                                          <a:prstClr val="black"/>
                                        </a:solidFill>
                                        <a:latin typeface="Cambria Math" panose="02040503050406030204" pitchFamily="18" charset="0"/>
                                        <a:cs typeface="+mn-ea"/>
                                        <a:sym typeface="+mn-lt"/>
                                      </a:rPr>
                                      <m:t>)</m:t>
                                    </m:r>
                                  </m:sup>
                                </m:sSup>
                              </m:oMath>
                            </m:oMathPara>
                          </a14:m>
                          <a:endParaRPr lang="en-US" altLang="zh-CN" sz="1400" b="0" dirty="0">
                            <a:solidFill>
                              <a:prstClr val="black"/>
                            </a:solidFill>
                            <a:cs typeface="+mn-ea"/>
                            <a:sym typeface="+mn-lt"/>
                          </a:endParaRPr>
                        </a:p>
                      </a:txBody>
                      <a:tcPr anchor="ctr">
                        <a:solidFill>
                          <a:schemeClr val="bg2"/>
                        </a:solidFill>
                      </a:tcPr>
                    </a:tc>
                    <a:extLst>
                      <a:ext uri="{0D108BD9-81ED-4DB2-BD59-A6C34878D82A}">
                        <a16:rowId xmlns:a16="http://schemas.microsoft.com/office/drawing/2014/main" val="10003"/>
                      </a:ext>
                    </a:extLst>
                  </a:tr>
                  <a:tr h="542832">
                    <a:tc gridSpan="2">
                      <a:txBody>
                        <a:bodyPr/>
                        <a:lstStyle/>
                        <a:p>
                          <a:pPr algn="ctr"/>
                          <a:r>
                            <a:rPr kumimoji="0" lang="zh-CN" altLang="en-US" sz="1400" b="0" i="0" u="none" strike="noStrike" kern="1200" cap="none" spc="0" normalizeH="0" baseline="0" noProof="0" dirty="0">
                              <a:ln>
                                <a:noFill/>
                              </a:ln>
                              <a:solidFill>
                                <a:prstClr val="black"/>
                              </a:solidFill>
                              <a:effectLst/>
                              <a:uLnTx/>
                              <a:uFillTx/>
                              <a:cs typeface="+mn-ea"/>
                              <a:sym typeface="+mn-lt"/>
                            </a:rPr>
                            <a:t>已知资产收益率为</a:t>
                          </a:r>
                          <a14:m>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𝑞</m:t>
                              </m:r>
                            </m:oMath>
                          </a14:m>
                          <a:r>
                            <a:rPr kumimoji="0" lang="zh-CN" altLang="en-US" sz="1400" b="0" i="0" u="none" strike="noStrike" kern="1200" cap="none" spc="0" normalizeH="0" baseline="0" noProof="0" dirty="0">
                              <a:ln>
                                <a:noFill/>
                              </a:ln>
                              <a:solidFill>
                                <a:prstClr val="black"/>
                              </a:solidFill>
                              <a:effectLst/>
                              <a:uLnTx/>
                              <a:uFillTx/>
                              <a:cs typeface="+mn-ea"/>
                              <a:sym typeface="+mn-lt"/>
                            </a:rPr>
                            <a:t>（连续复利）</a:t>
                          </a:r>
                          <a:endParaRPr lang="zh-CN" altLang="en-US" sz="1400" dirty="0"/>
                        </a:p>
                      </a:txBody>
                      <a:tcPr anchor="ctr">
                        <a:solidFill>
                          <a:schemeClr val="bg2"/>
                        </a:solidFill>
                      </a:tcPr>
                    </a:tc>
                    <a:tc hMerge="1">
                      <a:txBody>
                        <a:bodyPr/>
                        <a:lstStyle/>
                        <a:p>
                          <a:endParaRPr lang="zh-CN"/>
                        </a:p>
                      </a:txBody>
                      <a:tcPr anchor="ctr">
                        <a:solidFill>
                          <a:schemeClr val="bg2"/>
                        </a:solidFill>
                      </a:tcPr>
                    </a:tc>
                    <a:tc vMerge="1">
                      <a:txBody>
                        <a:bodyPr/>
                        <a:lstStyle/>
                        <a:p>
                          <a:endParaRPr lang="zh-CN"/>
                        </a:p>
                      </a:txBody>
                      <a:tcPr/>
                    </a:tc>
                    <a:tc>
                      <a:txBody>
                        <a:bodyPr/>
                        <a:lstStyle/>
                        <a:p>
                          <a:pPr algn="ctr"/>
                          <a14:m>
                            <m:oMath xmlns:m="http://schemas.openxmlformats.org/officeDocument/2006/math">
                              <m:sSup>
                                <m:sSupPr>
                                  <m:ctrlPr>
                                    <a:rPr kumimoji="0" lang="en-US" altLang="zh-CN" sz="1400" b="0" i="1" u="none" strike="noStrike" kern="1200" cap="none" spc="0" normalizeH="0" baseline="0" noProof="0" smtClean="0">
                                      <a:ln>
                                        <a:noFill/>
                                      </a:ln>
                                      <a:solidFill>
                                        <a:srgbClr val="972022"/>
                                      </a:solidFill>
                                      <a:effectLst/>
                                      <a:uLnTx/>
                                      <a:uFillTx/>
                                      <a:latin typeface="Cambria Math" panose="02040503050406030204" pitchFamily="18" charset="0"/>
                                      <a:cs typeface="+mn-ea"/>
                                      <a:sym typeface="+mn-lt"/>
                                    </a:rPr>
                                  </m:ctrlPr>
                                </m:sSupPr>
                                <m:e>
                                  <m:r>
                                    <a:rPr kumimoji="0" lang="en-US" altLang="zh-CN" sz="1400" b="0" i="1" u="none" strike="noStrike" kern="1200" cap="none" spc="0" normalizeH="0" baseline="0" noProof="0" smtClean="0">
                                      <a:ln>
                                        <a:noFill/>
                                      </a:ln>
                                      <a:solidFill>
                                        <a:srgbClr val="972022"/>
                                      </a:solidFill>
                                      <a:effectLst/>
                                      <a:uLnTx/>
                                      <a:uFillTx/>
                                      <a:latin typeface="Cambria Math" panose="02040503050406030204" pitchFamily="18" charset="0"/>
                                      <a:cs typeface="+mn-ea"/>
                                      <a:sym typeface="+mn-lt"/>
                                    </a:rPr>
                                    <m:t>𝑒</m:t>
                                  </m:r>
                                </m:e>
                                <m:sup>
                                  <m:r>
                                    <a:rPr kumimoji="0" lang="en-US" altLang="zh-CN" sz="1400" b="0" i="1" u="none" strike="noStrike" kern="1200" cap="none" spc="0" normalizeH="0" baseline="0" noProof="0" smtClean="0">
                                      <a:ln>
                                        <a:noFill/>
                                      </a:ln>
                                      <a:solidFill>
                                        <a:srgbClr val="972022"/>
                                      </a:solidFill>
                                      <a:effectLst/>
                                      <a:uLnTx/>
                                      <a:uFillTx/>
                                      <a:latin typeface="Cambria Math" panose="02040503050406030204" pitchFamily="18" charset="0"/>
                                      <a:cs typeface="+mn-ea"/>
                                      <a:sym typeface="+mn-lt"/>
                                    </a:rPr>
                                    <m:t>−</m:t>
                                  </m:r>
                                  <m:r>
                                    <a:rPr kumimoji="0" lang="en-US" altLang="zh-CN" sz="1400" b="0" i="1" u="none" strike="noStrike" kern="1200" cap="none" spc="0" normalizeH="0" baseline="0" noProof="0" smtClean="0">
                                      <a:ln>
                                        <a:noFill/>
                                      </a:ln>
                                      <a:solidFill>
                                        <a:srgbClr val="972022"/>
                                      </a:solidFill>
                                      <a:effectLst/>
                                      <a:uLnTx/>
                                      <a:uFillTx/>
                                      <a:latin typeface="Cambria Math" panose="02040503050406030204" pitchFamily="18" charset="0"/>
                                      <a:cs typeface="+mn-ea"/>
                                      <a:sym typeface="+mn-lt"/>
                                    </a:rPr>
                                    <m:t>𝑞</m:t>
                                  </m:r>
                                  <m:r>
                                    <a:rPr kumimoji="0" lang="en-US" altLang="zh-CN" sz="1400" b="0" i="1" u="none" strike="noStrike" kern="1200" cap="none" spc="0" normalizeH="0" baseline="0" noProof="0" smtClean="0">
                                      <a:ln>
                                        <a:noFill/>
                                      </a:ln>
                                      <a:solidFill>
                                        <a:srgbClr val="972022"/>
                                      </a:solidFill>
                                      <a:effectLst/>
                                      <a:uLnTx/>
                                      <a:uFillTx/>
                                      <a:latin typeface="Cambria Math" panose="02040503050406030204" pitchFamily="18" charset="0"/>
                                      <a:cs typeface="+mn-ea"/>
                                      <a:sym typeface="+mn-lt"/>
                                    </a:rPr>
                                    <m:t>(</m:t>
                                  </m:r>
                                  <m:r>
                                    <a:rPr kumimoji="0" lang="en-US" altLang="zh-CN" sz="1400" b="0" i="1" u="none" strike="noStrike" kern="1200" cap="none" spc="0" normalizeH="0" baseline="0" noProof="0" smtClean="0">
                                      <a:ln>
                                        <a:noFill/>
                                      </a:ln>
                                      <a:solidFill>
                                        <a:srgbClr val="972022"/>
                                      </a:solidFill>
                                      <a:effectLst/>
                                      <a:uLnTx/>
                                      <a:uFillTx/>
                                      <a:latin typeface="Cambria Math" panose="02040503050406030204" pitchFamily="18" charset="0"/>
                                      <a:cs typeface="+mn-ea"/>
                                      <a:sym typeface="+mn-lt"/>
                                    </a:rPr>
                                    <m:t>𝑇</m:t>
                                  </m:r>
                                  <m:r>
                                    <a:rPr kumimoji="0" lang="en-US" altLang="zh-CN" sz="1400" b="0" i="1" u="none" strike="noStrike" kern="1200" cap="none" spc="0" normalizeH="0" baseline="0" noProof="0" smtClean="0">
                                      <a:ln>
                                        <a:noFill/>
                                      </a:ln>
                                      <a:solidFill>
                                        <a:srgbClr val="972022"/>
                                      </a:solidFill>
                                      <a:effectLst/>
                                      <a:uLnTx/>
                                      <a:uFillTx/>
                                      <a:latin typeface="Cambria Math" panose="02040503050406030204" pitchFamily="18" charset="0"/>
                                      <a:cs typeface="+mn-ea"/>
                                      <a:sym typeface="+mn-lt"/>
                                    </a:rPr>
                                    <m:t>−</m:t>
                                  </m:r>
                                  <m:r>
                                    <a:rPr kumimoji="0" lang="en-US" altLang="zh-CN" sz="1400" b="0" i="1" u="none" strike="noStrike" kern="1200" cap="none" spc="0" normalizeH="0" baseline="0" noProof="0" smtClean="0">
                                      <a:ln>
                                        <a:noFill/>
                                      </a:ln>
                                      <a:solidFill>
                                        <a:srgbClr val="972022"/>
                                      </a:solidFill>
                                      <a:effectLst/>
                                      <a:uLnTx/>
                                      <a:uFillTx/>
                                      <a:latin typeface="Cambria Math" panose="02040503050406030204" pitchFamily="18" charset="0"/>
                                      <a:cs typeface="+mn-ea"/>
                                      <a:sym typeface="+mn-lt"/>
                                    </a:rPr>
                                    <m:t>𝑡</m:t>
                                  </m:r>
                                  <m:r>
                                    <a:rPr kumimoji="0" lang="en-US" altLang="zh-CN" sz="1400" b="0" i="1" u="none" strike="noStrike" kern="1200" cap="none" spc="0" normalizeH="0" baseline="0" noProof="0" smtClean="0">
                                      <a:ln>
                                        <a:noFill/>
                                      </a:ln>
                                      <a:solidFill>
                                        <a:srgbClr val="972022"/>
                                      </a:solidFill>
                                      <a:effectLst/>
                                      <a:uLnTx/>
                                      <a:uFillTx/>
                                      <a:latin typeface="Cambria Math" panose="02040503050406030204" pitchFamily="18" charset="0"/>
                                      <a:cs typeface="+mn-ea"/>
                                      <a:sym typeface="+mn-lt"/>
                                    </a:rPr>
                                    <m:t>)</m:t>
                                  </m:r>
                                </m:sup>
                              </m:sSup>
                            </m:oMath>
                          </a14:m>
                          <a:r>
                            <a:rPr lang="zh-CN" altLang="en-US" sz="1400" dirty="0">
                              <a:solidFill>
                                <a:srgbClr val="972022"/>
                              </a:solidFill>
                              <a:cs typeface="+mn-ea"/>
                              <a:sym typeface="+mn-lt"/>
                            </a:rPr>
                            <a:t>单位</a:t>
                          </a:r>
                          <a:r>
                            <a:rPr lang="zh-CN" altLang="en-US" sz="1400" dirty="0">
                              <a:solidFill>
                                <a:prstClr val="black"/>
                              </a:solidFill>
                              <a:cs typeface="+mn-ea"/>
                              <a:sym typeface="+mn-lt"/>
                            </a:rPr>
                            <a:t>标的资产（所有收入都再投资于该资产 ）</a:t>
                          </a:r>
                          <a:endParaRPr lang="zh-CN" altLang="en-US" sz="1400" dirty="0"/>
                        </a:p>
                      </a:txBody>
                      <a:tcPr anchor="ctr">
                        <a:solidFill>
                          <a:schemeClr val="bg2"/>
                        </a:solidFill>
                      </a:tcPr>
                    </a:tc>
                    <a:tc vMerge="1">
                      <a:txBody>
                        <a:bodyPr/>
                        <a:lstStyle/>
                        <a:p>
                          <a:endParaRPr lang="zh-CN"/>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prstClr val="black"/>
                                    </a:solidFill>
                                    <a:latin typeface="Cambria Math" panose="02040503050406030204" pitchFamily="18" charset="0"/>
                                    <a:cs typeface="+mn-ea"/>
                                    <a:sym typeface="+mn-lt"/>
                                  </a:rPr>
                                  <m:t>𝑆</m:t>
                                </m:r>
                                <m:sSup>
                                  <m:sSupPr>
                                    <m:ctrlPr>
                                      <a:rPr lang="en-US" altLang="zh-CN" sz="1400" i="1">
                                        <a:solidFill>
                                          <a:prstClr val="black"/>
                                        </a:solidFill>
                                        <a:latin typeface="Cambria Math" panose="02040503050406030204" pitchFamily="18" charset="0"/>
                                        <a:cs typeface="+mn-ea"/>
                                        <a:sym typeface="+mn-lt"/>
                                      </a:rPr>
                                    </m:ctrlPr>
                                  </m:sSupPr>
                                  <m:e>
                                    <m:r>
                                      <a:rPr lang="en-US" altLang="zh-CN" sz="1400" i="1">
                                        <a:solidFill>
                                          <a:prstClr val="black"/>
                                        </a:solidFill>
                                        <a:latin typeface="Cambria Math" panose="02040503050406030204" pitchFamily="18" charset="0"/>
                                        <a:cs typeface="+mn-ea"/>
                                        <a:sym typeface="+mn-lt"/>
                                      </a:rPr>
                                      <m:t>𝑒</m:t>
                                    </m:r>
                                  </m:e>
                                  <m:sup>
                                    <m:r>
                                      <a:rPr lang="en-US" altLang="zh-CN" sz="1400" i="1">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𝑞</m:t>
                                    </m:r>
                                    <m:r>
                                      <a:rPr lang="en-US" altLang="zh-CN" sz="1400" i="1">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𝑇</m:t>
                                    </m:r>
                                    <m:r>
                                      <a:rPr lang="en-US" altLang="zh-CN" sz="1400" i="1">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𝑡</m:t>
                                    </m:r>
                                    <m:r>
                                      <a:rPr lang="en-US" altLang="zh-CN" sz="1400" i="1">
                                        <a:solidFill>
                                          <a:prstClr val="black"/>
                                        </a:solidFill>
                                        <a:latin typeface="Cambria Math" panose="02040503050406030204" pitchFamily="18" charset="0"/>
                                        <a:cs typeface="+mn-ea"/>
                                        <a:sym typeface="+mn-lt"/>
                                      </a:rPr>
                                      <m:t>)</m:t>
                                    </m:r>
                                  </m:sup>
                                </m:sSup>
                              </m:oMath>
                            </m:oMathPara>
                          </a14:m>
                          <a:endParaRPr lang="zh-CN" altLang="en-US" sz="1400" dirty="0"/>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dirty="0" smtClean="0">
                                    <a:solidFill>
                                      <a:prstClr val="black"/>
                                    </a:solidFill>
                                    <a:latin typeface="Cambria Math" panose="02040503050406030204" pitchFamily="18" charset="0"/>
                                    <a:cs typeface="+mn-ea"/>
                                    <a:sym typeface="+mn-lt"/>
                                  </a:rPr>
                                  <m:t>𝐹</m:t>
                                </m:r>
                                <m:r>
                                  <a:rPr lang="en-US" altLang="zh-CN" sz="1400" b="0" i="1" dirty="0" smtClean="0">
                                    <a:solidFill>
                                      <a:prstClr val="black"/>
                                    </a:solidFill>
                                    <a:latin typeface="Cambria Math" panose="02040503050406030204" pitchFamily="18" charset="0"/>
                                    <a:cs typeface="+mn-ea"/>
                                    <a:sym typeface="+mn-lt"/>
                                  </a:rPr>
                                  <m:t>=</m:t>
                                </m:r>
                                <m:r>
                                  <a:rPr lang="en-US" altLang="zh-CN" sz="1400" b="0" i="1" smtClean="0">
                                    <a:solidFill>
                                      <a:prstClr val="black"/>
                                    </a:solidFill>
                                    <a:latin typeface="Cambria Math" panose="02040503050406030204" pitchFamily="18" charset="0"/>
                                    <a:cs typeface="+mn-ea"/>
                                    <a:sym typeface="+mn-lt"/>
                                  </a:rPr>
                                  <m:t>𝑆</m:t>
                                </m:r>
                                <m:sSup>
                                  <m:sSupPr>
                                    <m:ctrlPr>
                                      <a:rPr lang="en-US" altLang="zh-CN" sz="1400" i="1">
                                        <a:solidFill>
                                          <a:prstClr val="black"/>
                                        </a:solidFill>
                                        <a:latin typeface="Cambria Math" panose="02040503050406030204" pitchFamily="18" charset="0"/>
                                        <a:cs typeface="+mn-ea"/>
                                        <a:sym typeface="+mn-lt"/>
                                      </a:rPr>
                                    </m:ctrlPr>
                                  </m:sSupPr>
                                  <m:e>
                                    <m:r>
                                      <a:rPr lang="en-US" altLang="zh-CN" sz="1400" i="1">
                                        <a:solidFill>
                                          <a:prstClr val="black"/>
                                        </a:solidFill>
                                        <a:latin typeface="Cambria Math" panose="02040503050406030204" pitchFamily="18" charset="0"/>
                                        <a:cs typeface="+mn-ea"/>
                                        <a:sym typeface="+mn-lt"/>
                                      </a:rPr>
                                      <m:t>𝑒</m:t>
                                    </m:r>
                                  </m:e>
                                  <m:sup>
                                    <m:r>
                                      <a:rPr lang="en-US" altLang="zh-CN" sz="1400" b="0" i="1" smtClean="0">
                                        <a:solidFill>
                                          <a:prstClr val="black"/>
                                        </a:solidFill>
                                        <a:latin typeface="Cambria Math" panose="02040503050406030204" pitchFamily="18" charset="0"/>
                                        <a:cs typeface="+mn-ea"/>
                                        <a:sym typeface="+mn-lt"/>
                                      </a:rPr>
                                      <m:t>(</m:t>
                                    </m:r>
                                    <m:r>
                                      <a:rPr lang="en-US" altLang="zh-CN" sz="1400" b="0" i="1" smtClean="0">
                                        <a:solidFill>
                                          <a:prstClr val="black"/>
                                        </a:solidFill>
                                        <a:latin typeface="Cambria Math" panose="02040503050406030204" pitchFamily="18" charset="0"/>
                                        <a:cs typeface="+mn-ea"/>
                                        <a:sym typeface="+mn-lt"/>
                                      </a:rPr>
                                      <m:t>𝑟</m:t>
                                    </m:r>
                                    <m:r>
                                      <a:rPr lang="en-US" altLang="zh-CN" sz="1400" i="1">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𝑞</m:t>
                                    </m:r>
                                    <m:r>
                                      <a:rPr lang="en-US" altLang="zh-CN" sz="1400" b="0" i="1" smtClean="0">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𝑇</m:t>
                                    </m:r>
                                    <m:r>
                                      <a:rPr lang="en-US" altLang="zh-CN" sz="1400" i="1">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𝑡</m:t>
                                    </m:r>
                                    <m:r>
                                      <a:rPr lang="en-US" altLang="zh-CN" sz="1400" i="1">
                                        <a:solidFill>
                                          <a:prstClr val="black"/>
                                        </a:solidFill>
                                        <a:latin typeface="Cambria Math" panose="02040503050406030204" pitchFamily="18" charset="0"/>
                                        <a:cs typeface="+mn-ea"/>
                                        <a:sym typeface="+mn-lt"/>
                                      </a:rPr>
                                      <m:t>)</m:t>
                                    </m:r>
                                  </m:sup>
                                </m:sSup>
                              </m:oMath>
                            </m:oMathPara>
                          </a14:m>
                          <a:endParaRPr lang="zh-CN" altLang="en-US" sz="1400" dirty="0"/>
                        </a:p>
                      </a:txBody>
                      <a:tcPr anchor="ctr">
                        <a:solidFill>
                          <a:schemeClr val="bg2"/>
                        </a:solidFill>
                      </a:tcPr>
                    </a:tc>
                    <a:extLst>
                      <a:ext uri="{0D108BD9-81ED-4DB2-BD59-A6C34878D82A}">
                        <a16:rowId xmlns:a16="http://schemas.microsoft.com/office/drawing/2014/main" val="10004"/>
                      </a:ext>
                    </a:extLst>
                  </a:tr>
                </a:tbl>
              </a:graphicData>
            </a:graphic>
          </p:graphicFrame>
        </mc:Choice>
        <mc:Fallback xmlns="">
          <p:graphicFrame>
            <p:nvGraphicFramePr>
              <p:cNvPr id="12" name="表格 6"/>
              <p:cNvGraphicFramePr>
                <a:graphicFrameLocks noGrp="1"/>
              </p:cNvGraphicFramePr>
              <p:nvPr/>
            </p:nvGraphicFramePr>
            <p:xfrm>
              <a:off x="478261" y="2170287"/>
              <a:ext cx="11269087" cy="2697592"/>
            </p:xfrm>
            <a:graphic>
              <a:graphicData uri="http://schemas.openxmlformats.org/drawingml/2006/table">
                <a:tbl>
                  <a:tblPr firstRow="1" bandRow="1">
                    <a:tableStyleId>{5C22544A-7EE6-4342-B048-85BDC9FD1C3A}</a:tableStyleId>
                  </a:tblPr>
                  <a:tblGrid>
                    <a:gridCol w="1212890"/>
                    <a:gridCol w="617938"/>
                    <a:gridCol w="728401"/>
                    <a:gridCol w="4466896"/>
                    <a:gridCol w="1082566"/>
                    <a:gridCol w="1450427"/>
                    <a:gridCol w="1709969"/>
                  </a:tblGrid>
                  <a:tr h="304800">
                    <a:tc>
                      <a:txBody>
                        <a:bodyPr/>
                        <a:lstStyle/>
                        <a:p>
                          <a:pPr algn="ctr"/>
                          <a:endParaRPr lang="zh-CN" altLang="en-US" sz="1400" b="0" dirty="0">
                            <a:solidFill>
                              <a:schemeClr val="tx1"/>
                            </a:solidFill>
                          </a:endParaRPr>
                        </a:p>
                      </a:txBody>
                      <a:tcPr anchor="ctr">
                        <a:noFill/>
                      </a:tcPr>
                    </a:tc>
                    <a:tc gridSpan="2">
                      <a:txBody>
                        <a:bodyPr/>
                        <a:lstStyle/>
                        <a:p>
                          <a:pPr algn="ctr"/>
                          <a:endParaRPr lang="zh-CN" altLang="en-US" sz="1400" dirty="0"/>
                        </a:p>
                      </a:txBody>
                      <a:tcPr anchor="ctr">
                        <a:noFill/>
                      </a:tcPr>
                    </a:tc>
                    <a:tc hMerge="1">
                      <a:tcPr anchor="ctr">
                        <a:solidFill>
                          <a:srgbClr val="B23E3E"/>
                        </a:solidFill>
                      </a:tcPr>
                    </a:tc>
                    <a:tc>
                      <a:txBody>
                        <a:bodyPr/>
                        <a:lstStyle/>
                        <a:p>
                          <a:pPr algn="ctr"/>
                          <a:endParaRPr lang="zh-CN" altLang="en-US" sz="1400" dirty="0"/>
                        </a:p>
                      </a:txBody>
                      <a:tcPr anchor="ctr">
                        <a:noFill/>
                      </a:tcPr>
                    </a:tc>
                    <a:tc>
                      <a:txBody>
                        <a:bodyPr/>
                        <a:lstStyle/>
                        <a:p>
                          <a:endParaRPr lang="zh-CN"/>
                        </a:p>
                      </a:txBody>
                      <a:tcPr anchor="ctr">
                        <a:blipFill>
                          <a:blip r:embed="rId4"/>
                        </a:blipFill>
                      </a:tcPr>
                    </a:tc>
                    <a:tc>
                      <a:txBody>
                        <a:bodyPr/>
                        <a:lstStyle/>
                        <a:p>
                          <a:endParaRPr lang="zh-CN"/>
                        </a:p>
                      </a:txBody>
                      <a:tcPr anchor="ctr">
                        <a:blipFill>
                          <a:blip r:embed="rId4"/>
                        </a:blipFill>
                      </a:tcPr>
                    </a:tc>
                    <a:tc>
                      <a:txBody>
                        <a:bodyPr/>
                        <a:lstStyle/>
                        <a:p>
                          <a:pPr algn="ctr"/>
                          <a:r>
                            <a:rPr lang="zh-CN" altLang="en-US" sz="1400" dirty="0"/>
                            <a:t>远期价格</a:t>
                          </a:r>
                          <a:endParaRPr lang="zh-CN" altLang="en-US" sz="1400" dirty="0"/>
                        </a:p>
                      </a:txBody>
                      <a:tcPr anchor="ctr">
                        <a:solidFill>
                          <a:srgbClr val="B23E3E"/>
                        </a:solidFill>
                      </a:tcPr>
                    </a:tc>
                  </a:tr>
                  <a:tr h="626745">
                    <a:tc gridSpan="2">
                      <a:txBody>
                        <a:bodyPr/>
                        <a:lstStyle/>
                        <a:p>
                          <a:pPr algn="ctr"/>
                          <a:endParaRPr lang="zh-CN" altLang="en-US" sz="1400" dirty="0"/>
                        </a:p>
                      </a:txBody>
                      <a:tcPr anchor="ctr">
                        <a:noFill/>
                      </a:tcPr>
                    </a:tc>
                    <a:tc hMerge="1">
                      <a:tcPr anchor="ctr">
                        <a:solidFill>
                          <a:schemeClr val="bg1">
                            <a:lumMod val="85000"/>
                          </a:schemeClr>
                        </a:solidFill>
                      </a:tcPr>
                    </a:tc>
                    <a:tc>
                      <a:txBody>
                        <a:bodyPr/>
                        <a:lstStyle/>
                        <a:p>
                          <a:pPr algn="ctr"/>
                          <a:r>
                            <a:rPr lang="zh-CN" altLang="en-US" sz="1400" b="0" dirty="0">
                              <a:solidFill>
                                <a:schemeClr val="tx1"/>
                              </a:solidFill>
                            </a:rPr>
                            <a:t>组合</a:t>
                          </a:r>
                          <a:r>
                            <a:rPr lang="en-US" altLang="zh-CN" sz="1400" b="0" dirty="0">
                              <a:solidFill>
                                <a:schemeClr val="tx1"/>
                              </a:solidFill>
                            </a:rPr>
                            <a:t>A</a:t>
                          </a:r>
                          <a:endParaRPr lang="zh-CN" altLang="en-US" sz="1400" dirty="0"/>
                        </a:p>
                      </a:txBody>
                      <a:tcPr anchor="ctr">
                        <a:solidFill>
                          <a:schemeClr val="bg2"/>
                        </a:solidFill>
                      </a:tcPr>
                    </a:tc>
                    <a:tc>
                      <a:txBody>
                        <a:bodyPr/>
                        <a:lstStyle/>
                        <a:p>
                          <a:endParaRPr lang="zh-CN"/>
                        </a:p>
                      </a:txBody>
                      <a:tcPr anchor="ctr">
                        <a:blipFill>
                          <a:blip r:embed="rId4"/>
                        </a:blipFill>
                      </a:tcPr>
                    </a:tc>
                    <a:tc rowSpan="4">
                      <a:txBody>
                        <a:bodyPr/>
                        <a:lstStyle/>
                        <a:p>
                          <a:endParaRPr lang="zh-CN"/>
                        </a:p>
                      </a:txBody>
                      <a:tcPr anchor="ctr">
                        <a:blipFill>
                          <a:blip r:embed="rId4"/>
                        </a:blipFill>
                      </a:tcPr>
                    </a:tc>
                    <a:tc>
                      <a:txBody>
                        <a:bodyPr/>
                        <a:lstStyle/>
                        <a:p>
                          <a:endParaRPr lang="zh-CN"/>
                        </a:p>
                      </a:txBody>
                      <a:tcPr anchor="ctr">
                        <a:blipFill>
                          <a:blip r:embed="rId4"/>
                        </a:blipFill>
                      </a:tcPr>
                    </a:tc>
                    <a:tc>
                      <a:txBody>
                        <a:bodyPr/>
                        <a:lstStyle/>
                        <a:p>
                          <a:pPr algn="ctr"/>
                          <a:endParaRPr lang="zh-CN" altLang="en-US" sz="1400" dirty="0"/>
                        </a:p>
                      </a:txBody>
                      <a:tcPr anchor="ctr">
                        <a:solidFill>
                          <a:schemeClr val="bg2"/>
                        </a:solidFill>
                      </a:tcPr>
                    </a:tc>
                  </a:tr>
                  <a:tr h="469900">
                    <a:tc gridSpan="2">
                      <a:txBody>
                        <a:bodyPr/>
                        <a:lstStyle/>
                        <a:p>
                          <a:pPr algn="ctr"/>
                          <a:r>
                            <a:rPr lang="zh-CN" altLang="en-US" sz="1400" dirty="0"/>
                            <a:t>无中间收益</a:t>
                          </a:r>
                          <a:endParaRPr lang="zh-CN" altLang="en-US" sz="1400" dirty="0"/>
                        </a:p>
                      </a:txBody>
                      <a:tcPr anchor="ctr">
                        <a:solidFill>
                          <a:schemeClr val="bg2"/>
                        </a:solidFill>
                      </a:tcPr>
                    </a:tc>
                    <a:tc hMerge="1">
                      <a:tcPr anchor="ctr">
                        <a:solidFill>
                          <a:schemeClr val="bg2"/>
                        </a:solidFill>
                      </a:tcPr>
                    </a:tc>
                    <a:tc rowSpan="3">
                      <a:txBody>
                        <a:bodyPr/>
                        <a:lstStyle/>
                        <a:p>
                          <a:pPr algn="ctr"/>
                          <a:r>
                            <a:rPr lang="zh-CN" altLang="en-US" sz="1400" dirty="0"/>
                            <a:t>组合</a:t>
                          </a:r>
                          <a:r>
                            <a:rPr lang="en-US" altLang="zh-CN" sz="1400" dirty="0"/>
                            <a:t>B</a:t>
                          </a:r>
                          <a:endParaRPr lang="zh-CN" altLang="en-US" sz="1400" dirty="0"/>
                        </a:p>
                      </a:txBody>
                      <a:tcPr anchor="ctr">
                        <a:solidFill>
                          <a:schemeClr val="bg2"/>
                        </a:solidFill>
                      </a:tcPr>
                    </a:tc>
                    <a:tc>
                      <a:txBody>
                        <a:bodyPr/>
                        <a:lstStyle/>
                        <a:p>
                          <a:pPr algn="ctr"/>
                          <a:r>
                            <a:rPr lang="zh-CN" altLang="en-US" sz="1400" b="0" i="0" dirty="0">
                              <a:latin typeface="+mn-lt"/>
                            </a:rPr>
                            <a:t>一单位标的资产</a:t>
                          </a:r>
                          <a:endParaRPr lang="zh-CN" altLang="en-US" sz="1400" b="0" i="0" dirty="0">
                            <a:latin typeface="+mn-lt"/>
                          </a:endParaRPr>
                        </a:p>
                      </a:txBody>
                      <a:tcPr anchor="ctr">
                        <a:solidFill>
                          <a:schemeClr val="bg2"/>
                        </a:solidFill>
                      </a:tcPr>
                    </a:tc>
                    <a:tc vMerge="1">
                      <a:tcPr anchor="ctr">
                        <a:solidFill>
                          <a:schemeClr val="bg2"/>
                        </a:solidFill>
                      </a:tcPr>
                    </a:tc>
                    <a:tc>
                      <a:txBody>
                        <a:bodyPr/>
                        <a:lstStyle/>
                        <a:p>
                          <a:endParaRPr lang="zh-CN"/>
                        </a:p>
                      </a:txBody>
                      <a:tcPr anchor="ctr">
                        <a:blipFill>
                          <a:blip r:embed="rId4"/>
                        </a:blipFill>
                      </a:tcPr>
                    </a:tc>
                    <a:tc>
                      <a:txBody>
                        <a:bodyPr/>
                        <a:lstStyle/>
                        <a:p>
                          <a:endParaRPr lang="zh-CN"/>
                        </a:p>
                      </a:txBody>
                      <a:tcPr anchor="ctr">
                        <a:blipFill>
                          <a:blip r:embed="rId4"/>
                        </a:blipFill>
                      </a:tcPr>
                    </a:tc>
                  </a:tr>
                  <a:tr h="753110">
                    <a:tc gridSpan="2">
                      <a:txBody>
                        <a:bodyPr/>
                        <a:lstStyle/>
                        <a:p>
                          <a:endParaRPr lang="zh-CN"/>
                        </a:p>
                      </a:txBody>
                      <a:tcPr anchor="ctr">
                        <a:blipFill>
                          <a:blip r:embed="rId4"/>
                        </a:blipFill>
                      </a:tcPr>
                    </a:tc>
                    <a:tc hMerge="1">
                      <a:tcPr anchor="ctr">
                        <a:solidFill>
                          <a:schemeClr val="bg2"/>
                        </a:solidFill>
                      </a:tcPr>
                    </a:tc>
                    <a:tc vMerge="1">
                      <a:tcPr/>
                    </a:tc>
                    <a:tc>
                      <a:txBody>
                        <a:bodyPr/>
                        <a:lstStyle/>
                        <a:p>
                          <a:endParaRPr lang="zh-CN"/>
                        </a:p>
                      </a:txBody>
                      <a:tcPr anchor="ctr">
                        <a:blipFill>
                          <a:blip r:embed="rId4"/>
                        </a:blipFill>
                      </a:tcPr>
                    </a:tc>
                    <a:tc vMerge="1">
                      <a:tcPr anchor="ctr">
                        <a:solidFill>
                          <a:schemeClr val="bg2"/>
                        </a:solidFill>
                      </a:tcPr>
                    </a:tc>
                    <a:tc>
                      <a:txBody>
                        <a:bodyPr/>
                        <a:lstStyle/>
                        <a:p>
                          <a:endParaRPr lang="zh-CN"/>
                        </a:p>
                      </a:txBody>
                      <a:tcPr anchor="ctr">
                        <a:blipFill>
                          <a:blip r:embed="rId4"/>
                        </a:blipFill>
                      </a:tcPr>
                    </a:tc>
                    <a:tc>
                      <a:txBody>
                        <a:bodyPr/>
                        <a:lstStyle/>
                        <a:p>
                          <a:endParaRPr lang="zh-CN"/>
                        </a:p>
                      </a:txBody>
                      <a:tcPr anchor="ctr">
                        <a:blipFill>
                          <a:blip r:embed="rId4"/>
                        </a:blipFill>
                      </a:tcPr>
                    </a:tc>
                  </a:tr>
                  <a:tr h="542925">
                    <a:tc gridSpan="2">
                      <a:txBody>
                        <a:bodyPr/>
                        <a:lstStyle/>
                        <a:p>
                          <a:endParaRPr lang="zh-CN"/>
                        </a:p>
                      </a:txBody>
                      <a:tcPr anchor="ctr">
                        <a:blipFill>
                          <a:blip r:embed="rId4"/>
                        </a:blipFill>
                      </a:tcPr>
                    </a:tc>
                    <a:tc hMerge="1">
                      <a:tcPr anchor="ctr">
                        <a:solidFill>
                          <a:schemeClr val="bg2"/>
                        </a:solidFill>
                      </a:tcPr>
                    </a:tc>
                    <a:tc vMerge="1">
                      <a:tcPr/>
                    </a:tc>
                    <a:tc>
                      <a:txBody>
                        <a:bodyPr/>
                        <a:lstStyle/>
                        <a:p>
                          <a:endParaRPr lang="zh-CN"/>
                        </a:p>
                      </a:txBody>
                      <a:tcPr anchor="ctr">
                        <a:blipFill>
                          <a:blip r:embed="rId4"/>
                        </a:blipFill>
                      </a:tcPr>
                    </a:tc>
                    <a:tc vMerge="1">
                      <a:tcPr anchor="ctr">
                        <a:solidFill>
                          <a:schemeClr val="bg2"/>
                        </a:solidFill>
                      </a:tcPr>
                    </a:tc>
                    <a:tc>
                      <a:txBody>
                        <a:bodyPr/>
                        <a:lstStyle/>
                        <a:p>
                          <a:endParaRPr lang="zh-CN"/>
                        </a:p>
                      </a:txBody>
                      <a:tcPr anchor="ctr">
                        <a:blipFill>
                          <a:blip r:embed="rId4"/>
                        </a:blipFill>
                      </a:tcPr>
                    </a:tc>
                    <a:tc>
                      <a:txBody>
                        <a:bodyPr/>
                        <a:lstStyle/>
                        <a:p>
                          <a:endParaRPr lang="zh-CN"/>
                        </a:p>
                      </a:txBody>
                      <a:tcPr anchor="ctr">
                        <a:blipFill>
                          <a:blip r:embed="rId4"/>
                        </a:blipFill>
                      </a:tcPr>
                    </a:tc>
                  </a:tr>
                </a:tbl>
              </a:graphicData>
            </a:graphic>
          </p:graphicFrame>
        </mc:Fallback>
      </mc:AlternateContent>
      <mc:AlternateContent xmlns:mc="http://schemas.openxmlformats.org/markup-compatibility/2006" xmlns:a14="http://schemas.microsoft.com/office/drawing/2010/main">
        <mc:Choice Requires="a14">
          <p:sp>
            <p:nvSpPr>
              <p:cNvPr id="13" name="文本框 12"/>
              <p:cNvSpPr txBox="1"/>
              <p:nvPr/>
            </p:nvSpPr>
            <p:spPr>
              <a:xfrm>
                <a:off x="375919" y="5414582"/>
                <a:ext cx="11531600" cy="877163"/>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dirty="0">
                    <a:solidFill>
                      <a:prstClr val="black"/>
                    </a:solidFill>
                    <a:cs typeface="+mn-ea"/>
                    <a:sym typeface="+mn-lt"/>
                  </a:rPr>
                  <a:t>将储存成本视为商品带来的负的收益，利用已知现金收益或收益率的远期定价公式。</a:t>
                </a: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cs typeface="+mn-ea"/>
                    <a:sym typeface="+mn-lt"/>
                  </a:rPr>
                  <a:t>若已知储存费用的贴现值为</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𝑈</m:t>
                    </m:r>
                  </m:oMath>
                </a14:m>
                <a:r>
                  <a:rPr kumimoji="0" lang="zh-CN" altLang="en-US" sz="1600" b="0" i="0" u="none" strike="noStrike" kern="1200" cap="none" spc="0" normalizeH="0" baseline="0" noProof="0" dirty="0">
                    <a:ln>
                      <a:noFill/>
                    </a:ln>
                    <a:solidFill>
                      <a:prstClr val="black"/>
                    </a:solidFill>
                    <a:effectLst/>
                    <a:uLnTx/>
                    <a:uFillTx/>
                    <a:cs typeface="+mn-ea"/>
                    <a:sym typeface="+mn-lt"/>
                  </a:rPr>
                  <a:t>，</a:t>
                </a:r>
                <a:r>
                  <a:rPr lang="zh-CN" altLang="en-US" sz="1600" noProof="0" dirty="0">
                    <a:solidFill>
                      <a:prstClr val="black"/>
                    </a:solidFill>
                    <a:cs typeface="+mn-ea"/>
                    <a:sym typeface="+mn-lt"/>
                  </a:rPr>
                  <a:t>令</a:t>
                </a:r>
                <a14:m>
                  <m:oMath xmlns:m="http://schemas.openxmlformats.org/officeDocument/2006/math">
                    <m:r>
                      <a:rPr lang="en-US" altLang="zh-CN" sz="1600" b="0" i="1" noProof="0" smtClean="0">
                        <a:solidFill>
                          <a:srgbClr val="972022"/>
                        </a:solidFill>
                        <a:latin typeface="Cambria Math" panose="02040503050406030204" pitchFamily="18" charset="0"/>
                        <a:cs typeface="+mn-ea"/>
                        <a:sym typeface="+mn-lt"/>
                      </a:rPr>
                      <m:t>𝐼</m:t>
                    </m:r>
                    <m:r>
                      <a:rPr lang="en-US" altLang="zh-CN" sz="1600" b="0" i="1" noProof="0" smtClean="0">
                        <a:solidFill>
                          <a:srgbClr val="972022"/>
                        </a:solidFill>
                        <a:latin typeface="Cambria Math" panose="02040503050406030204" pitchFamily="18" charset="0"/>
                        <a:cs typeface="+mn-ea"/>
                        <a:sym typeface="+mn-lt"/>
                      </a:rPr>
                      <m:t>=−</m:t>
                    </m:r>
                    <m:r>
                      <a:rPr lang="en-US" altLang="zh-CN" sz="1600" b="0" i="1" noProof="0" smtClean="0">
                        <a:solidFill>
                          <a:srgbClr val="972022"/>
                        </a:solidFill>
                        <a:latin typeface="Cambria Math" panose="02040503050406030204" pitchFamily="18" charset="0"/>
                        <a:cs typeface="+mn-ea"/>
                        <a:sym typeface="+mn-lt"/>
                      </a:rPr>
                      <m:t>𝑈</m:t>
                    </m:r>
                  </m:oMath>
                </a14:m>
                <a:r>
                  <a:rPr kumimoji="0" lang="zh-CN" altLang="en-US" sz="1600" b="0" i="0" u="none" strike="noStrike" kern="1200" cap="none" spc="0" normalizeH="0" baseline="0" noProof="0" dirty="0">
                    <a:ln>
                      <a:noFill/>
                    </a:ln>
                    <a:solidFill>
                      <a:prstClr val="black"/>
                    </a:solidFill>
                    <a:effectLst/>
                    <a:uLnTx/>
                    <a:uFillTx/>
                    <a:cs typeface="+mn-ea"/>
                    <a:sym typeface="+mn-lt"/>
                  </a:rPr>
                  <a:t>，则</a:t>
                </a:r>
                <a14:m>
                  <m:oMath xmlns:m="http://schemas.openxmlformats.org/officeDocument/2006/math">
                    <m:r>
                      <a:rPr lang="en-US" altLang="zh-CN" sz="1600" i="1">
                        <a:solidFill>
                          <a:prstClr val="black"/>
                        </a:solidFill>
                        <a:latin typeface="Cambria Math" panose="02040503050406030204" pitchFamily="18" charset="0"/>
                        <a:cs typeface="+mn-ea"/>
                        <a:sym typeface="+mn-lt"/>
                      </a:rPr>
                      <m:t>𝐹</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𝑆</m:t>
                    </m:r>
                    <m:r>
                      <a:rPr lang="en-US" altLang="zh-CN" sz="1600" b="0" i="1" smtClean="0">
                        <a:solidFill>
                          <a:prstClr val="black"/>
                        </a:solidFill>
                        <a:latin typeface="Cambria Math" panose="02040503050406030204" pitchFamily="18" charset="0"/>
                        <a:cs typeface="+mn-ea"/>
                        <a:sym typeface="+mn-lt"/>
                      </a:rPr>
                      <m:t>+</m:t>
                    </m:r>
                    <m:r>
                      <a:rPr lang="en-US" altLang="zh-CN" sz="1600" b="0" i="1" smtClean="0">
                        <a:solidFill>
                          <a:prstClr val="black"/>
                        </a:solidFill>
                        <a:latin typeface="Cambria Math" panose="02040503050406030204" pitchFamily="18" charset="0"/>
                        <a:cs typeface="+mn-ea"/>
                        <a:sym typeface="+mn-lt"/>
                      </a:rPr>
                      <m:t>𝑈</m:t>
                    </m:r>
                    <m:r>
                      <a:rPr lang="en-US" altLang="zh-CN" sz="1600" i="1">
                        <a:solidFill>
                          <a:prstClr val="black"/>
                        </a:solidFill>
                        <a:latin typeface="Cambria Math" panose="02040503050406030204" pitchFamily="18" charset="0"/>
                        <a:cs typeface="+mn-ea"/>
                        <a:sym typeface="+mn-lt"/>
                      </a:rPr>
                      <m:t>)</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𝑒</m:t>
                        </m:r>
                      </m:e>
                      <m:sup>
                        <m:r>
                          <a:rPr lang="en-US" altLang="zh-CN" sz="1600" i="1">
                            <a:solidFill>
                              <a:prstClr val="black"/>
                            </a:solidFill>
                            <a:latin typeface="Cambria Math" panose="02040503050406030204" pitchFamily="18" charset="0"/>
                            <a:cs typeface="+mn-ea"/>
                            <a:sym typeface="+mn-lt"/>
                          </a:rPr>
                          <m:t>𝑟</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𝑇</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𝑡</m:t>
                        </m:r>
                        <m:r>
                          <a:rPr lang="en-US" altLang="zh-CN" sz="1600" i="1">
                            <a:solidFill>
                              <a:prstClr val="black"/>
                            </a:solidFill>
                            <a:latin typeface="Cambria Math" panose="02040503050406030204" pitchFamily="18" charset="0"/>
                            <a:cs typeface="+mn-ea"/>
                            <a:sym typeface="+mn-lt"/>
                          </a:rPr>
                          <m:t>)</m:t>
                        </m:r>
                      </m:sup>
                    </m:sSup>
                  </m:oMath>
                </a14:m>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800100" lvl="1" indent="-342900">
                  <a:spcAft>
                    <a:spcPts val="50"/>
                  </a:spcAft>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cs typeface="+mn-ea"/>
                    <a:sym typeface="+mn-lt"/>
                  </a:rPr>
                  <a:t>若储存费用占商品价格</a:t>
                </a:r>
                <a:r>
                  <a:rPr lang="zh-CN" altLang="en-US" sz="1600" dirty="0">
                    <a:solidFill>
                      <a:prstClr val="black"/>
                    </a:solidFill>
                    <a:cs typeface="+mn-ea"/>
                    <a:sym typeface="+mn-lt"/>
                  </a:rPr>
                  <a:t>的比例为</a:t>
                </a:r>
                <a14:m>
                  <m:oMath xmlns:m="http://schemas.openxmlformats.org/officeDocument/2006/math">
                    <m:r>
                      <a:rPr lang="en-US" altLang="zh-CN" sz="1600" b="0" i="1" smtClean="0">
                        <a:solidFill>
                          <a:prstClr val="black"/>
                        </a:solidFill>
                        <a:latin typeface="Cambria Math" panose="02040503050406030204" pitchFamily="18" charset="0"/>
                        <a:cs typeface="+mn-ea"/>
                        <a:sym typeface="+mn-lt"/>
                      </a:rPr>
                      <m:t>𝑢</m:t>
                    </m:r>
                  </m:oMath>
                </a14:m>
                <a:r>
                  <a:rPr kumimoji="0" lang="zh-CN" altLang="en-US" sz="1600" b="0" i="0" u="none" strike="noStrike" kern="1200" cap="none" spc="0" normalizeH="0" baseline="0" noProof="0" dirty="0">
                    <a:ln>
                      <a:noFill/>
                    </a:ln>
                    <a:solidFill>
                      <a:prstClr val="black"/>
                    </a:solidFill>
                    <a:effectLst/>
                    <a:uLnTx/>
                    <a:uFillTx/>
                    <a:cs typeface="+mn-ea"/>
                    <a:sym typeface="+mn-lt"/>
                  </a:rPr>
                  <a:t>，</a:t>
                </a:r>
                <a:r>
                  <a:rPr lang="zh-CN" altLang="en-US" sz="1600" dirty="0">
                    <a:solidFill>
                      <a:prstClr val="black"/>
                    </a:solidFill>
                    <a:cs typeface="+mn-ea"/>
                    <a:sym typeface="+mn-lt"/>
                  </a:rPr>
                  <a:t>令</a:t>
                </a:r>
                <a14:m>
                  <m:oMath xmlns:m="http://schemas.openxmlformats.org/officeDocument/2006/math">
                    <m:r>
                      <m:rPr>
                        <m:sty m:val="p"/>
                      </m:rPr>
                      <a:rPr lang="en-US" altLang="zh-CN" sz="1600" smtClean="0">
                        <a:solidFill>
                          <a:srgbClr val="972022"/>
                        </a:solidFill>
                        <a:latin typeface="Cambria Math" panose="02040503050406030204" pitchFamily="18" charset="0"/>
                        <a:cs typeface="+mn-ea"/>
                        <a:sym typeface="+mn-lt"/>
                      </a:rPr>
                      <m:t>q</m:t>
                    </m:r>
                    <m:r>
                      <a:rPr lang="en-US" altLang="zh-CN" sz="1600" i="1">
                        <a:solidFill>
                          <a:srgbClr val="972022"/>
                        </a:solidFill>
                        <a:latin typeface="Cambria Math" panose="02040503050406030204" pitchFamily="18" charset="0"/>
                        <a:cs typeface="+mn-ea"/>
                        <a:sym typeface="+mn-lt"/>
                      </a:rPr>
                      <m:t>=−</m:t>
                    </m:r>
                    <m:r>
                      <a:rPr lang="en-US" altLang="zh-CN" sz="1600" b="0" i="1" smtClean="0">
                        <a:solidFill>
                          <a:srgbClr val="972022"/>
                        </a:solidFill>
                        <a:latin typeface="Cambria Math" panose="02040503050406030204" pitchFamily="18" charset="0"/>
                        <a:cs typeface="+mn-ea"/>
                        <a:sym typeface="+mn-lt"/>
                      </a:rPr>
                      <m:t>𝑢</m:t>
                    </m:r>
                  </m:oMath>
                </a14:m>
                <a:r>
                  <a:rPr lang="zh-CN" altLang="en-US" sz="1600" dirty="0">
                    <a:solidFill>
                      <a:prstClr val="black"/>
                    </a:solidFill>
                    <a:cs typeface="+mn-ea"/>
                    <a:sym typeface="+mn-lt"/>
                  </a:rPr>
                  <a:t>，则</a:t>
                </a:r>
                <a14:m>
                  <m:oMath xmlns:m="http://schemas.openxmlformats.org/officeDocument/2006/math">
                    <m:r>
                      <a:rPr lang="en-US" altLang="zh-CN" sz="1600" i="1">
                        <a:solidFill>
                          <a:prstClr val="black"/>
                        </a:solidFill>
                        <a:latin typeface="Cambria Math" panose="02040503050406030204" pitchFamily="18" charset="0"/>
                        <a:cs typeface="+mn-ea"/>
                        <a:sym typeface="+mn-lt"/>
                      </a:rPr>
                      <m:t>𝐹</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𝑆</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𝑒</m:t>
                        </m:r>
                      </m:e>
                      <m:sup>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𝑟</m:t>
                        </m:r>
                        <m:r>
                          <a:rPr lang="en-US" altLang="zh-CN" sz="1600" b="0" i="1" smtClean="0">
                            <a:solidFill>
                              <a:prstClr val="black"/>
                            </a:solidFill>
                            <a:latin typeface="Cambria Math" panose="02040503050406030204" pitchFamily="18" charset="0"/>
                            <a:cs typeface="+mn-ea"/>
                            <a:sym typeface="+mn-lt"/>
                          </a:rPr>
                          <m:t>+</m:t>
                        </m:r>
                        <m:r>
                          <a:rPr lang="en-US" altLang="zh-CN" sz="1600" b="0" i="1" smtClean="0">
                            <a:solidFill>
                              <a:prstClr val="black"/>
                            </a:solidFill>
                            <a:latin typeface="Cambria Math" panose="02040503050406030204" pitchFamily="18" charset="0"/>
                            <a:cs typeface="+mn-ea"/>
                            <a:sym typeface="+mn-lt"/>
                          </a:rPr>
                          <m:t>𝑢</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𝑇</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𝑡</m:t>
                        </m:r>
                        <m:r>
                          <a:rPr lang="en-US" altLang="zh-CN" sz="1600" i="1">
                            <a:solidFill>
                              <a:prstClr val="black"/>
                            </a:solidFill>
                            <a:latin typeface="Cambria Math" panose="02040503050406030204" pitchFamily="18" charset="0"/>
                            <a:cs typeface="+mn-ea"/>
                            <a:sym typeface="+mn-lt"/>
                          </a:rPr>
                          <m:t>)</m:t>
                        </m:r>
                      </m:sup>
                    </m:sSup>
                  </m:oMath>
                </a14:m>
                <a:endParaRPr kumimoji="0" lang="en-US" altLang="zh-CN" sz="1600" b="0" i="0" u="none" strike="noStrike" kern="1200" cap="none" spc="0" normalizeH="0" baseline="0" noProof="0" dirty="0">
                  <a:ln>
                    <a:noFill/>
                  </a:ln>
                  <a:solidFill>
                    <a:prstClr val="black"/>
                  </a:solidFill>
                  <a:effectLst/>
                  <a:uLnTx/>
                  <a:uFillTx/>
                  <a:cs typeface="+mn-ea"/>
                  <a:sym typeface="+mn-lt"/>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375919" y="5414582"/>
                <a:ext cx="11531600" cy="877163"/>
              </a:xfrm>
              <a:prstGeom prst="rect">
                <a:avLst/>
              </a:prstGeom>
              <a:blipFill rotWithShape="1">
                <a:blip r:embed="rId5"/>
                <a:stretch>
                  <a:fillRect l="-88" t="-1151" r="-77" b="-1067"/>
                </a:stretch>
              </a:blipFill>
              <a:ln w="19050">
                <a:solidFill>
                  <a:srgbClr val="972022"/>
                </a:solidFill>
                <a:prstDash val="sysDash"/>
              </a:ln>
            </p:spPr>
            <p:txBody>
              <a:bodyPr/>
              <a:lstStyle/>
              <a:p>
                <a:r>
                  <a:rPr lang="zh-CN" altLang="en-US">
                    <a:noFill/>
                  </a:rPr>
                  <a:t> </a:t>
                </a:r>
              </a:p>
            </p:txBody>
          </p:sp>
        </mc:Fallback>
      </mc:AlternateContent>
      <p:sp>
        <p:nvSpPr>
          <p:cNvPr id="14" name="文本框 13"/>
          <p:cNvSpPr txBox="1"/>
          <p:nvPr/>
        </p:nvSpPr>
        <p:spPr>
          <a:xfrm>
            <a:off x="375919" y="5045248"/>
            <a:ext cx="1109981" cy="369333"/>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商品资产</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消费资产的远期定价</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9</a:t>
            </a:fld>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375919" y="1299873"/>
                <a:ext cx="11531600" cy="607859"/>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dirty="0">
                    <a:solidFill>
                      <a:prstClr val="black"/>
                    </a:solidFill>
                    <a:cs typeface="+mn-ea"/>
                    <a:sym typeface="+mn-lt"/>
                  </a:rPr>
                  <a:t>需储存成本，并且具有</a:t>
                </a:r>
                <a:r>
                  <a:rPr lang="zh-CN" altLang="en-US" sz="1600" b="1" dirty="0">
                    <a:solidFill>
                      <a:prstClr val="black"/>
                    </a:solidFill>
                    <a:cs typeface="+mn-ea"/>
                    <a:sym typeface="+mn-lt"/>
                  </a:rPr>
                  <a:t>消费价值</a:t>
                </a:r>
                <a:r>
                  <a:rPr lang="zh-CN" altLang="en-US" sz="1600" dirty="0">
                    <a:solidFill>
                      <a:prstClr val="black"/>
                    </a:solidFill>
                    <a:cs typeface="+mn-ea"/>
                    <a:sym typeface="+mn-lt"/>
                  </a:rPr>
                  <a:t>（例如持有原油现货可以保证工厂的正常运作，而原油期货并不能做到）</a:t>
                </a:r>
                <a:endParaRPr lang="en-US" altLang="zh-CN" sz="16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600" dirty="0">
                    <a:solidFill>
                      <a:prstClr val="black"/>
                    </a:solidFill>
                    <a:cs typeface="+mn-ea"/>
                    <a:sym typeface="+mn-lt"/>
                  </a:rPr>
                  <a:t>因此现货存在一定的溢价，导致</a:t>
                </a:r>
                <a14:m>
                  <m:oMath xmlns:m="http://schemas.openxmlformats.org/officeDocument/2006/math">
                    <m:r>
                      <a:rPr lang="en-US" altLang="zh-CN" sz="1600" i="1">
                        <a:solidFill>
                          <a:prstClr val="black"/>
                        </a:solidFill>
                        <a:latin typeface="Cambria Math" panose="02040503050406030204" pitchFamily="18" charset="0"/>
                        <a:cs typeface="+mn-ea"/>
                        <a:sym typeface="+mn-lt"/>
                      </a:rPr>
                      <m:t>𝐹</m:t>
                    </m:r>
                    <m:r>
                      <a:rPr lang="en-US" altLang="zh-CN" sz="1600" i="1">
                        <a:solidFill>
                          <a:prstClr val="black"/>
                        </a:solidFill>
                        <a:latin typeface="Cambria Math" panose="02040503050406030204" pitchFamily="18" charset="0"/>
                        <a:ea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𝑆</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𝑈</m:t>
                    </m:r>
                    <m:r>
                      <a:rPr lang="en-US" altLang="zh-CN" sz="1600" i="1">
                        <a:solidFill>
                          <a:prstClr val="black"/>
                        </a:solidFill>
                        <a:latin typeface="Cambria Math" panose="02040503050406030204" pitchFamily="18" charset="0"/>
                        <a:cs typeface="+mn-ea"/>
                        <a:sym typeface="+mn-lt"/>
                      </a:rPr>
                      <m:t>)</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𝑒</m:t>
                        </m:r>
                      </m:e>
                      <m:sup>
                        <m:r>
                          <a:rPr lang="en-US" altLang="zh-CN" sz="1600" i="1">
                            <a:solidFill>
                              <a:prstClr val="black"/>
                            </a:solidFill>
                            <a:latin typeface="Cambria Math" panose="02040503050406030204" pitchFamily="18" charset="0"/>
                            <a:cs typeface="+mn-ea"/>
                            <a:sym typeface="+mn-lt"/>
                          </a:rPr>
                          <m:t>𝑟</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𝑇</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𝑡</m:t>
                        </m:r>
                        <m:r>
                          <a:rPr lang="en-US" altLang="zh-CN" sz="1600" i="1">
                            <a:solidFill>
                              <a:prstClr val="black"/>
                            </a:solidFill>
                            <a:latin typeface="Cambria Math" panose="02040503050406030204" pitchFamily="18" charset="0"/>
                            <a:cs typeface="+mn-ea"/>
                            <a:sym typeface="+mn-lt"/>
                          </a:rPr>
                          <m:t>)</m:t>
                        </m:r>
                      </m:sup>
                    </m:sSup>
                  </m:oMath>
                </a14:m>
                <a:r>
                  <a:rPr lang="zh-CN" altLang="en-US" sz="1600" dirty="0">
                    <a:solidFill>
                      <a:prstClr val="black"/>
                    </a:solidFill>
                    <a:cs typeface="+mn-ea"/>
                    <a:sym typeface="+mn-lt"/>
                  </a:rPr>
                  <a:t>或</a:t>
                </a:r>
                <a14:m>
                  <m:oMath xmlns:m="http://schemas.openxmlformats.org/officeDocument/2006/math">
                    <m:r>
                      <a:rPr lang="en-US" altLang="zh-CN" sz="1600" i="1">
                        <a:solidFill>
                          <a:prstClr val="black"/>
                        </a:solidFill>
                        <a:latin typeface="Cambria Math" panose="02040503050406030204" pitchFamily="18" charset="0"/>
                        <a:cs typeface="+mn-ea"/>
                        <a:sym typeface="+mn-lt"/>
                      </a:rPr>
                      <m:t>𝐹</m:t>
                    </m:r>
                    <m:r>
                      <a:rPr lang="en-US" altLang="zh-CN" sz="1600" i="1">
                        <a:solidFill>
                          <a:prstClr val="black"/>
                        </a:solidFill>
                        <a:latin typeface="Cambria Math" panose="02040503050406030204" pitchFamily="18" charset="0"/>
                        <a:ea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𝑆</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𝑒</m:t>
                        </m:r>
                      </m:e>
                      <m:sup>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𝑟</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𝑢</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𝑇</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𝑡</m:t>
                        </m:r>
                        <m:r>
                          <a:rPr lang="en-US" altLang="zh-CN" sz="1600" i="1">
                            <a:solidFill>
                              <a:prstClr val="black"/>
                            </a:solidFill>
                            <a:latin typeface="Cambria Math" panose="02040503050406030204" pitchFamily="18" charset="0"/>
                            <a:cs typeface="+mn-ea"/>
                            <a:sym typeface="+mn-lt"/>
                          </a:rPr>
                          <m:t>)</m:t>
                        </m:r>
                      </m:sup>
                    </m:sSup>
                  </m:oMath>
                </a14:m>
                <a:r>
                  <a:rPr lang="zh-CN" altLang="en-US" sz="1600" dirty="0"/>
                  <a:t>。</a:t>
                </a:r>
              </a:p>
            </p:txBody>
          </p:sp>
        </mc:Choice>
        <mc:Fallback xmlns="">
          <p:sp>
            <p:nvSpPr>
              <p:cNvPr id="6" name="文本框 5"/>
              <p:cNvSpPr txBox="1">
                <a:spLocks noRot="1" noChangeAspect="1" noMove="1" noResize="1" noEditPoints="1" noAdjustHandles="1" noChangeArrowheads="1" noChangeShapeType="1" noTextEdit="1"/>
              </p:cNvSpPr>
              <p:nvPr/>
            </p:nvSpPr>
            <p:spPr>
              <a:xfrm>
                <a:off x="375919" y="1299873"/>
                <a:ext cx="11531600" cy="607859"/>
              </a:xfrm>
              <a:prstGeom prst="rect">
                <a:avLst/>
              </a:prstGeom>
              <a:blipFill rotWithShape="1">
                <a:blip r:embed="rId3"/>
                <a:stretch>
                  <a:fillRect l="-88" t="-1572" r="-77" b="-1535"/>
                </a:stretch>
              </a:blipFill>
              <a:ln w="19050">
                <a:solidFill>
                  <a:srgbClr val="972022"/>
                </a:solidFill>
                <a:prstDash val="sysDash"/>
              </a:ln>
            </p:spPr>
            <p:txBody>
              <a:bodyPr/>
              <a:lstStyle/>
              <a:p>
                <a:r>
                  <a:rPr lang="zh-CN" altLang="en-US">
                    <a:noFill/>
                  </a:rPr>
                  <a:t> </a:t>
                </a:r>
              </a:p>
            </p:txBody>
          </p:sp>
        </mc:Fallback>
      </mc:AlternateContent>
      <p:sp>
        <p:nvSpPr>
          <p:cNvPr id="7" name="文本框 6"/>
          <p:cNvSpPr txBox="1"/>
          <p:nvPr/>
        </p:nvSpPr>
        <p:spPr>
          <a:xfrm>
            <a:off x="375919" y="930541"/>
            <a:ext cx="1197242"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消费资产</a:t>
            </a:r>
          </a:p>
        </p:txBody>
      </p:sp>
      <mc:AlternateContent xmlns:mc="http://schemas.openxmlformats.org/markup-compatibility/2006" xmlns:a14="http://schemas.microsoft.com/office/drawing/2010/main">
        <mc:Choice Requires="a14">
          <p:sp>
            <p:nvSpPr>
              <p:cNvPr id="8" name="文本框 7"/>
              <p:cNvSpPr txBox="1"/>
              <p:nvPr/>
            </p:nvSpPr>
            <p:spPr>
              <a:xfrm>
                <a:off x="375919" y="2451427"/>
                <a:ext cx="11531600" cy="909160"/>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dirty="0">
                    <a:solidFill>
                      <a:prstClr val="black"/>
                    </a:solidFill>
                    <a:cs typeface="+mn-ea"/>
                    <a:sym typeface="+mn-lt"/>
                  </a:rPr>
                  <a:t>指因持有资产现货带来的收益率</a:t>
                </a:r>
                <a14:m>
                  <m:oMath xmlns:m="http://schemas.openxmlformats.org/officeDocument/2006/math">
                    <m:r>
                      <a:rPr lang="zh-CN" altLang="en-US" sz="1600" i="1" smtClean="0">
                        <a:solidFill>
                          <a:prstClr val="black"/>
                        </a:solidFill>
                        <a:latin typeface="Cambria Math" panose="02040503050406030204" pitchFamily="18" charset="0"/>
                        <a:cs typeface="+mn-ea"/>
                        <a:sym typeface="+mn-lt"/>
                      </a:rPr>
                      <m:t>𝛾</m:t>
                    </m:r>
                  </m:oMath>
                </a14:m>
                <a:r>
                  <a:rPr lang="zh-CN" altLang="en-US" sz="1600" dirty="0">
                    <a:solidFill>
                      <a:prstClr val="black"/>
                    </a:solidFill>
                    <a:cs typeface="+mn-ea"/>
                    <a:sym typeface="+mn-lt"/>
                  </a:rPr>
                  <a:t>。</a:t>
                </a:r>
                <a:endParaRPr lang="en-US" altLang="zh-CN" sz="16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600" dirty="0">
                    <a:solidFill>
                      <a:prstClr val="black"/>
                    </a:solidFill>
                    <a:cs typeface="+mn-ea"/>
                    <a:sym typeface="+mn-lt"/>
                  </a:rPr>
                  <a:t>定义方式：</a:t>
                </a:r>
                <a:r>
                  <a:rPr lang="en-US" altLang="zh-CN" sz="1600" dirty="0">
                    <a:solidFill>
                      <a:prstClr val="black"/>
                    </a:solidFill>
                    <a:cs typeface="+mn-ea"/>
                    <a:sym typeface="+mn-lt"/>
                  </a:rPr>
                  <a:t> </a:t>
                </a:r>
                <a14:m>
                  <m:oMath xmlns:m="http://schemas.openxmlformats.org/officeDocument/2006/math">
                    <m:r>
                      <a:rPr lang="en-US" altLang="zh-CN" sz="1600" i="1" smtClean="0">
                        <a:solidFill>
                          <a:prstClr val="black"/>
                        </a:solidFill>
                        <a:latin typeface="Cambria Math" panose="02040503050406030204" pitchFamily="18" charset="0"/>
                        <a:cs typeface="+mn-ea"/>
                        <a:sym typeface="+mn-lt"/>
                      </a:rPr>
                      <m:t>𝐹</m:t>
                    </m:r>
                    <m:sSup>
                      <m:sSupPr>
                        <m:ctrlPr>
                          <a:rPr lang="en-US" altLang="zh-CN" sz="1600" i="1" smtClean="0">
                            <a:solidFill>
                              <a:srgbClr val="972022"/>
                            </a:solidFill>
                            <a:latin typeface="Cambria Math" panose="02040503050406030204" pitchFamily="18" charset="0"/>
                            <a:cs typeface="+mn-ea"/>
                            <a:sym typeface="+mn-lt"/>
                          </a:rPr>
                        </m:ctrlPr>
                      </m:sSupPr>
                      <m:e>
                        <m:r>
                          <a:rPr lang="en-US" altLang="zh-CN" sz="1600" i="1">
                            <a:solidFill>
                              <a:srgbClr val="972022"/>
                            </a:solidFill>
                            <a:latin typeface="Cambria Math" panose="02040503050406030204" pitchFamily="18" charset="0"/>
                            <a:cs typeface="+mn-ea"/>
                            <a:sym typeface="+mn-lt"/>
                          </a:rPr>
                          <m:t>𝑒</m:t>
                        </m:r>
                      </m:e>
                      <m:sup>
                        <m:r>
                          <a:rPr lang="zh-CN" altLang="en-US" sz="1600" i="1" smtClean="0">
                            <a:solidFill>
                              <a:srgbClr val="972022"/>
                            </a:solidFill>
                            <a:latin typeface="Cambria Math" panose="02040503050406030204" pitchFamily="18" charset="0"/>
                            <a:cs typeface="+mn-ea"/>
                            <a:sym typeface="+mn-lt"/>
                          </a:rPr>
                          <m:t>𝛾</m:t>
                        </m:r>
                        <m:r>
                          <a:rPr lang="en-US" altLang="zh-CN" sz="1600" i="1">
                            <a:solidFill>
                              <a:srgbClr val="972022"/>
                            </a:solidFill>
                            <a:latin typeface="Cambria Math" panose="02040503050406030204" pitchFamily="18" charset="0"/>
                            <a:cs typeface="+mn-ea"/>
                            <a:sym typeface="+mn-lt"/>
                          </a:rPr>
                          <m:t>(</m:t>
                        </m:r>
                        <m:r>
                          <a:rPr lang="en-US" altLang="zh-CN" sz="1600" i="1">
                            <a:solidFill>
                              <a:srgbClr val="972022"/>
                            </a:solidFill>
                            <a:latin typeface="Cambria Math" panose="02040503050406030204" pitchFamily="18" charset="0"/>
                            <a:cs typeface="+mn-ea"/>
                            <a:sym typeface="+mn-lt"/>
                          </a:rPr>
                          <m:t>𝑇</m:t>
                        </m:r>
                        <m:r>
                          <a:rPr lang="en-US" altLang="zh-CN" sz="1600" i="1">
                            <a:solidFill>
                              <a:srgbClr val="972022"/>
                            </a:solidFill>
                            <a:latin typeface="Cambria Math" panose="02040503050406030204" pitchFamily="18" charset="0"/>
                            <a:cs typeface="+mn-ea"/>
                            <a:sym typeface="+mn-lt"/>
                          </a:rPr>
                          <m:t>−</m:t>
                        </m:r>
                        <m:r>
                          <a:rPr lang="en-US" altLang="zh-CN" sz="1600" i="1">
                            <a:solidFill>
                              <a:srgbClr val="972022"/>
                            </a:solidFill>
                            <a:latin typeface="Cambria Math" panose="02040503050406030204" pitchFamily="18" charset="0"/>
                            <a:cs typeface="+mn-ea"/>
                            <a:sym typeface="+mn-lt"/>
                          </a:rPr>
                          <m:t>𝑡</m:t>
                        </m:r>
                        <m:r>
                          <a:rPr lang="en-US" altLang="zh-CN" sz="1600" i="1">
                            <a:solidFill>
                              <a:srgbClr val="972022"/>
                            </a:solidFill>
                            <a:latin typeface="Cambria Math" panose="02040503050406030204" pitchFamily="18" charset="0"/>
                            <a:cs typeface="+mn-ea"/>
                            <a:sym typeface="+mn-lt"/>
                          </a:rPr>
                          <m:t>)</m:t>
                        </m:r>
                      </m:sup>
                    </m:sSup>
                    <m:r>
                      <a:rPr lang="en-US" altLang="zh-CN" sz="1600" b="0" i="1" smtClean="0">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𝑆</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𝑈</m:t>
                    </m:r>
                    <m:r>
                      <a:rPr lang="en-US" altLang="zh-CN" sz="1600" i="1">
                        <a:solidFill>
                          <a:prstClr val="black"/>
                        </a:solidFill>
                        <a:latin typeface="Cambria Math" panose="02040503050406030204" pitchFamily="18" charset="0"/>
                        <a:cs typeface="+mn-ea"/>
                        <a:sym typeface="+mn-lt"/>
                      </a:rPr>
                      <m:t>)</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𝑒</m:t>
                        </m:r>
                      </m:e>
                      <m:sup>
                        <m:r>
                          <a:rPr lang="en-US" altLang="zh-CN" sz="1600" i="1">
                            <a:solidFill>
                              <a:prstClr val="black"/>
                            </a:solidFill>
                            <a:latin typeface="Cambria Math" panose="02040503050406030204" pitchFamily="18" charset="0"/>
                            <a:cs typeface="+mn-ea"/>
                            <a:sym typeface="+mn-lt"/>
                          </a:rPr>
                          <m:t>𝑟</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𝑇</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𝑡</m:t>
                        </m:r>
                        <m:r>
                          <a:rPr lang="en-US" altLang="zh-CN" sz="1600" i="1">
                            <a:solidFill>
                              <a:prstClr val="black"/>
                            </a:solidFill>
                            <a:latin typeface="Cambria Math" panose="02040503050406030204" pitchFamily="18" charset="0"/>
                            <a:cs typeface="+mn-ea"/>
                            <a:sym typeface="+mn-lt"/>
                          </a:rPr>
                          <m:t>)</m:t>
                        </m:r>
                      </m:sup>
                    </m:sSup>
                  </m:oMath>
                </a14:m>
                <a:r>
                  <a:rPr lang="zh-CN" altLang="en-US" sz="1600" dirty="0"/>
                  <a:t>或</a:t>
                </a:r>
                <a14:m>
                  <m:oMath xmlns:m="http://schemas.openxmlformats.org/officeDocument/2006/math">
                    <m:r>
                      <a:rPr lang="en-US" altLang="zh-CN" sz="1600" i="1">
                        <a:solidFill>
                          <a:prstClr val="black"/>
                        </a:solidFill>
                        <a:latin typeface="Cambria Math" panose="02040503050406030204" pitchFamily="18" charset="0"/>
                        <a:cs typeface="+mn-ea"/>
                        <a:sym typeface="+mn-lt"/>
                      </a:rPr>
                      <m:t>𝐹</m:t>
                    </m:r>
                    <m:sSup>
                      <m:sSupPr>
                        <m:ctrlPr>
                          <a:rPr lang="en-US" altLang="zh-CN" sz="1600" i="1" smtClean="0">
                            <a:solidFill>
                              <a:srgbClr val="972022"/>
                            </a:solidFill>
                            <a:latin typeface="Cambria Math" panose="02040503050406030204" pitchFamily="18" charset="0"/>
                            <a:cs typeface="+mn-ea"/>
                            <a:sym typeface="+mn-lt"/>
                          </a:rPr>
                        </m:ctrlPr>
                      </m:sSupPr>
                      <m:e>
                        <m:r>
                          <a:rPr lang="en-US" altLang="zh-CN" sz="1600" i="1">
                            <a:solidFill>
                              <a:srgbClr val="972022"/>
                            </a:solidFill>
                            <a:latin typeface="Cambria Math" panose="02040503050406030204" pitchFamily="18" charset="0"/>
                            <a:cs typeface="+mn-ea"/>
                            <a:sym typeface="+mn-lt"/>
                          </a:rPr>
                          <m:t>𝑒</m:t>
                        </m:r>
                      </m:e>
                      <m:sup>
                        <m:r>
                          <a:rPr lang="zh-CN" altLang="en-US" sz="1600" i="1" smtClean="0">
                            <a:solidFill>
                              <a:srgbClr val="972022"/>
                            </a:solidFill>
                            <a:latin typeface="Cambria Math" panose="02040503050406030204" pitchFamily="18" charset="0"/>
                            <a:cs typeface="+mn-ea"/>
                            <a:sym typeface="+mn-lt"/>
                          </a:rPr>
                          <m:t>𝛾</m:t>
                        </m:r>
                        <m:r>
                          <a:rPr lang="en-US" altLang="zh-CN" sz="1600" i="1">
                            <a:solidFill>
                              <a:srgbClr val="972022"/>
                            </a:solidFill>
                            <a:latin typeface="Cambria Math" panose="02040503050406030204" pitchFamily="18" charset="0"/>
                            <a:cs typeface="+mn-ea"/>
                            <a:sym typeface="+mn-lt"/>
                          </a:rPr>
                          <m:t>(</m:t>
                        </m:r>
                        <m:r>
                          <a:rPr lang="en-US" altLang="zh-CN" sz="1600" i="1">
                            <a:solidFill>
                              <a:srgbClr val="972022"/>
                            </a:solidFill>
                            <a:latin typeface="Cambria Math" panose="02040503050406030204" pitchFamily="18" charset="0"/>
                            <a:cs typeface="+mn-ea"/>
                            <a:sym typeface="+mn-lt"/>
                          </a:rPr>
                          <m:t>𝑇</m:t>
                        </m:r>
                        <m:r>
                          <a:rPr lang="en-US" altLang="zh-CN" sz="1600" i="1">
                            <a:solidFill>
                              <a:srgbClr val="972022"/>
                            </a:solidFill>
                            <a:latin typeface="Cambria Math" panose="02040503050406030204" pitchFamily="18" charset="0"/>
                            <a:cs typeface="+mn-ea"/>
                            <a:sym typeface="+mn-lt"/>
                          </a:rPr>
                          <m:t>−</m:t>
                        </m:r>
                        <m:r>
                          <a:rPr lang="en-US" altLang="zh-CN" sz="1600" i="1">
                            <a:solidFill>
                              <a:srgbClr val="972022"/>
                            </a:solidFill>
                            <a:latin typeface="Cambria Math" panose="02040503050406030204" pitchFamily="18" charset="0"/>
                            <a:cs typeface="+mn-ea"/>
                            <a:sym typeface="+mn-lt"/>
                          </a:rPr>
                          <m:t>𝑡</m:t>
                        </m:r>
                        <m:r>
                          <a:rPr lang="en-US" altLang="zh-CN" sz="1600" i="1">
                            <a:solidFill>
                              <a:srgbClr val="972022"/>
                            </a:solidFill>
                            <a:latin typeface="Cambria Math" panose="02040503050406030204" pitchFamily="18" charset="0"/>
                            <a:cs typeface="+mn-ea"/>
                            <a:sym typeface="+mn-lt"/>
                          </a:rPr>
                          <m:t>)</m:t>
                        </m:r>
                      </m:sup>
                    </m:sSup>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𝑆</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𝑒</m:t>
                        </m:r>
                      </m:e>
                      <m:sup>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𝑟</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𝑢</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𝑇</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𝑡</m:t>
                        </m:r>
                        <m:r>
                          <a:rPr lang="en-US" altLang="zh-CN" sz="1600" i="1">
                            <a:solidFill>
                              <a:prstClr val="black"/>
                            </a:solidFill>
                            <a:latin typeface="Cambria Math" panose="02040503050406030204" pitchFamily="18" charset="0"/>
                            <a:cs typeface="+mn-ea"/>
                            <a:sym typeface="+mn-lt"/>
                          </a:rPr>
                          <m:t>)</m:t>
                        </m:r>
                      </m:sup>
                    </m:sSup>
                  </m:oMath>
                </a14:m>
                <a:endParaRPr lang="en-US" altLang="zh-CN" sz="1600" dirty="0"/>
              </a:p>
              <a:p>
                <a:pPr marL="342900" indent="-342900">
                  <a:spcAft>
                    <a:spcPts val="50"/>
                  </a:spcAft>
                  <a:buFont typeface="Arial" panose="020B0604020202020204" pitchFamily="34" charset="0"/>
                  <a:buChar char="•"/>
                  <a:defRPr/>
                </a:pPr>
                <a:r>
                  <a:rPr lang="zh-CN" altLang="en-US" sz="1600" dirty="0"/>
                  <a:t>此时远期价格公式为</a:t>
                </a:r>
                <a14:m>
                  <m:oMath xmlns:m="http://schemas.openxmlformats.org/officeDocument/2006/math">
                    <m:r>
                      <a:rPr lang="zh-CN" altLang="en-US" sz="1600" i="1">
                        <a:solidFill>
                          <a:prstClr val="black"/>
                        </a:solidFill>
                        <a:latin typeface="Cambria Math" panose="02040503050406030204" pitchFamily="18" charset="0"/>
                        <a:cs typeface="+mn-ea"/>
                        <a:sym typeface="+mn-lt"/>
                      </a:rPr>
                      <m:t>：</m:t>
                    </m:r>
                    <m:r>
                      <a:rPr lang="en-US" altLang="zh-CN" sz="1600" i="1" smtClean="0">
                        <a:solidFill>
                          <a:prstClr val="black"/>
                        </a:solidFill>
                        <a:latin typeface="Cambria Math" panose="02040503050406030204" pitchFamily="18" charset="0"/>
                        <a:cs typeface="+mn-ea"/>
                        <a:sym typeface="+mn-lt"/>
                      </a:rPr>
                      <m:t>𝐹</m:t>
                    </m:r>
                    <m:r>
                      <a:rPr lang="en-US" altLang="zh-CN" sz="1600" b="0" i="1" smtClean="0">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𝑆</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𝑈</m:t>
                    </m:r>
                    <m:r>
                      <a:rPr lang="en-US" altLang="zh-CN" sz="1600" i="1">
                        <a:solidFill>
                          <a:prstClr val="black"/>
                        </a:solidFill>
                        <a:latin typeface="Cambria Math" panose="02040503050406030204" pitchFamily="18" charset="0"/>
                        <a:cs typeface="+mn-ea"/>
                        <a:sym typeface="+mn-lt"/>
                      </a:rPr>
                      <m:t>)</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𝑒</m:t>
                        </m:r>
                      </m:e>
                      <m:sup>
                        <m:r>
                          <a:rPr lang="en-US" altLang="zh-CN" sz="1600" b="0" i="1" smtClean="0">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𝑟</m:t>
                        </m:r>
                        <m:r>
                          <a:rPr lang="en-US" altLang="zh-CN" sz="1600" b="0" i="1" smtClean="0">
                            <a:solidFill>
                              <a:prstClr val="black"/>
                            </a:solidFill>
                            <a:latin typeface="Cambria Math" panose="02040503050406030204" pitchFamily="18" charset="0"/>
                            <a:cs typeface="+mn-ea"/>
                            <a:sym typeface="+mn-lt"/>
                          </a:rPr>
                          <m:t>−</m:t>
                        </m:r>
                        <m:r>
                          <a:rPr lang="zh-CN" altLang="en-US" sz="1600" i="1">
                            <a:solidFill>
                              <a:prstClr val="black"/>
                            </a:solidFill>
                            <a:latin typeface="Cambria Math" panose="02040503050406030204" pitchFamily="18" charset="0"/>
                            <a:cs typeface="+mn-ea"/>
                            <a:sym typeface="+mn-lt"/>
                          </a:rPr>
                          <m:t>𝛾</m:t>
                        </m:r>
                        <m:r>
                          <a:rPr lang="en-US" altLang="zh-CN" sz="1600" b="0" i="1" smtClean="0">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𝑇</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𝑡</m:t>
                        </m:r>
                        <m:r>
                          <a:rPr lang="en-US" altLang="zh-CN" sz="1600" i="1">
                            <a:solidFill>
                              <a:prstClr val="black"/>
                            </a:solidFill>
                            <a:latin typeface="Cambria Math" panose="02040503050406030204" pitchFamily="18" charset="0"/>
                            <a:cs typeface="+mn-ea"/>
                            <a:sym typeface="+mn-lt"/>
                          </a:rPr>
                          <m:t>)</m:t>
                        </m:r>
                      </m:sup>
                    </m:sSup>
                  </m:oMath>
                </a14:m>
                <a:r>
                  <a:rPr lang="zh-CN" altLang="en-US" sz="1600" dirty="0"/>
                  <a:t>或</a:t>
                </a:r>
                <a14:m>
                  <m:oMath xmlns:m="http://schemas.openxmlformats.org/officeDocument/2006/math">
                    <m:r>
                      <a:rPr lang="en-US" altLang="zh-CN" sz="1600" i="1">
                        <a:solidFill>
                          <a:prstClr val="black"/>
                        </a:solidFill>
                        <a:latin typeface="Cambria Math" panose="02040503050406030204" pitchFamily="18" charset="0"/>
                        <a:cs typeface="+mn-ea"/>
                        <a:sym typeface="+mn-lt"/>
                      </a:rPr>
                      <m:t>𝐹</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𝑆</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𝑒</m:t>
                        </m:r>
                      </m:e>
                      <m:sup>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𝑟</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𝑢</m:t>
                        </m:r>
                        <m:r>
                          <a:rPr lang="en-US" altLang="zh-CN" sz="1600" b="0" i="1" smtClean="0">
                            <a:solidFill>
                              <a:prstClr val="black"/>
                            </a:solidFill>
                            <a:latin typeface="Cambria Math" panose="02040503050406030204" pitchFamily="18" charset="0"/>
                            <a:cs typeface="+mn-ea"/>
                            <a:sym typeface="+mn-lt"/>
                          </a:rPr>
                          <m:t>−</m:t>
                        </m:r>
                        <m:r>
                          <a:rPr lang="zh-CN" altLang="en-US" sz="1600" i="1">
                            <a:solidFill>
                              <a:prstClr val="black"/>
                            </a:solidFill>
                            <a:latin typeface="Cambria Math" panose="02040503050406030204" pitchFamily="18" charset="0"/>
                            <a:cs typeface="+mn-ea"/>
                            <a:sym typeface="+mn-lt"/>
                          </a:rPr>
                          <m:t>𝛾</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𝑇</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𝑡</m:t>
                        </m:r>
                        <m:r>
                          <a:rPr lang="en-US" altLang="zh-CN" sz="1600" i="1">
                            <a:solidFill>
                              <a:prstClr val="black"/>
                            </a:solidFill>
                            <a:latin typeface="Cambria Math" panose="02040503050406030204" pitchFamily="18" charset="0"/>
                            <a:cs typeface="+mn-ea"/>
                            <a:sym typeface="+mn-lt"/>
                          </a:rPr>
                          <m:t>)</m:t>
                        </m:r>
                      </m:sup>
                    </m:sSup>
                  </m:oMath>
                </a14:m>
                <a:endParaRPr lang="zh-CN" altLang="en-US" sz="1600" dirty="0"/>
              </a:p>
            </p:txBody>
          </p:sp>
        </mc:Choice>
        <mc:Fallback xmlns="">
          <p:sp>
            <p:nvSpPr>
              <p:cNvPr id="8" name="文本框 7"/>
              <p:cNvSpPr txBox="1">
                <a:spLocks noRot="1" noChangeAspect="1" noMove="1" noResize="1" noEditPoints="1" noAdjustHandles="1" noChangeArrowheads="1" noChangeShapeType="1" noTextEdit="1"/>
              </p:cNvSpPr>
              <p:nvPr/>
            </p:nvSpPr>
            <p:spPr>
              <a:xfrm>
                <a:off x="375919" y="2451427"/>
                <a:ext cx="11531600" cy="909160"/>
              </a:xfrm>
              <a:prstGeom prst="rect">
                <a:avLst/>
              </a:prstGeom>
              <a:blipFill rotWithShape="1">
                <a:blip r:embed="rId4"/>
                <a:stretch>
                  <a:fillRect l="-88" t="-1084" r="-77" b="-1029"/>
                </a:stretch>
              </a:blipFill>
              <a:ln w="19050">
                <a:solidFill>
                  <a:srgbClr val="972022"/>
                </a:solidFill>
                <a:prstDash val="sysDash"/>
              </a:ln>
            </p:spPr>
            <p:txBody>
              <a:bodyPr/>
              <a:lstStyle/>
              <a:p>
                <a:r>
                  <a:rPr lang="zh-CN" altLang="en-US">
                    <a:noFill/>
                  </a:rPr>
                  <a:t> </a:t>
                </a:r>
              </a:p>
            </p:txBody>
          </p:sp>
        </mc:Fallback>
      </mc:AlternateContent>
      <p:sp>
        <p:nvSpPr>
          <p:cNvPr id="9" name="文本框 8"/>
          <p:cNvSpPr txBox="1"/>
          <p:nvPr/>
        </p:nvSpPr>
        <p:spPr>
          <a:xfrm>
            <a:off x="375918" y="2082095"/>
            <a:ext cx="1541371"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便利收益率</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mc:AlternateContent xmlns:mc="http://schemas.openxmlformats.org/markup-compatibility/2006" xmlns:a14="http://schemas.microsoft.com/office/drawing/2010/main">
        <mc:Choice Requires="a14">
          <p:sp>
            <p:nvSpPr>
              <p:cNvPr id="10" name="文本框 9"/>
              <p:cNvSpPr txBox="1"/>
              <p:nvPr/>
            </p:nvSpPr>
            <p:spPr>
              <a:xfrm>
                <a:off x="375919" y="4108387"/>
                <a:ext cx="11531600" cy="898900"/>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dirty="0"/>
                  <a:t>可以用持有成本来概括远期的定价。</a:t>
                </a:r>
                <a:endParaRPr lang="en-US" altLang="zh-CN" sz="1600" dirty="0"/>
              </a:p>
              <a:p>
                <a:pPr marL="342900" indent="-342900">
                  <a:spcAft>
                    <a:spcPts val="50"/>
                  </a:spcAft>
                  <a:buFont typeface="Arial" panose="020B0604020202020204" pitchFamily="34" charset="0"/>
                  <a:buChar char="•"/>
                  <a:defRPr/>
                </a:pPr>
                <a:r>
                  <a:rPr lang="zh-CN" altLang="en-US" sz="1600" dirty="0"/>
                  <a:t>持有成本 </a:t>
                </a:r>
                <a14:m>
                  <m:oMath xmlns:m="http://schemas.openxmlformats.org/officeDocument/2006/math">
                    <m:r>
                      <a:rPr lang="en-US" altLang="zh-CN" sz="1600" i="1" dirty="0">
                        <a:latin typeface="Cambria Math" panose="02040503050406030204" pitchFamily="18" charset="0"/>
                      </a:rPr>
                      <m:t>=</m:t>
                    </m:r>
                  </m:oMath>
                </a14:m>
                <a:r>
                  <a:rPr lang="zh-CN" altLang="en-US" sz="1600" dirty="0"/>
                  <a:t> 无风险利率 </a:t>
                </a:r>
                <a14:m>
                  <m:oMath xmlns:m="http://schemas.openxmlformats.org/officeDocument/2006/math">
                    <m:r>
                      <a:rPr lang="en-US" altLang="zh-CN" sz="1600" i="1" dirty="0">
                        <a:latin typeface="Cambria Math" panose="02040503050406030204" pitchFamily="18" charset="0"/>
                      </a:rPr>
                      <m:t>+</m:t>
                    </m:r>
                  </m:oMath>
                </a14:m>
                <a:r>
                  <a:rPr lang="en-US" altLang="zh-CN" sz="1600" dirty="0"/>
                  <a:t> </a:t>
                </a:r>
                <a:r>
                  <a:rPr lang="zh-CN" altLang="en-US" sz="1600" dirty="0"/>
                  <a:t>储存成本 </a:t>
                </a:r>
                <a14:m>
                  <m:oMath xmlns:m="http://schemas.openxmlformats.org/officeDocument/2006/math">
                    <m:r>
                      <a:rPr lang="en-US" altLang="zh-CN" sz="1600" b="0" i="1" smtClean="0">
                        <a:latin typeface="Cambria Math" panose="02040503050406030204" pitchFamily="18" charset="0"/>
                      </a:rPr>
                      <m:t>−</m:t>
                    </m:r>
                  </m:oMath>
                </a14:m>
                <a:r>
                  <a:rPr lang="zh-CN" altLang="en-US" sz="1600" dirty="0"/>
                  <a:t> 现货收益</a:t>
                </a:r>
                <a:endParaRPr lang="en-US" altLang="zh-CN" sz="1600" dirty="0"/>
              </a:p>
              <a:p>
                <a:pPr marL="342900" indent="-342900">
                  <a:spcAft>
                    <a:spcPts val="50"/>
                  </a:spcAft>
                  <a:buFont typeface="Arial" panose="020B0604020202020204" pitchFamily="34" charset="0"/>
                  <a:buChar char="•"/>
                  <a:defRPr/>
                </a:pPr>
                <a14:m>
                  <m:oMath xmlns:m="http://schemas.openxmlformats.org/officeDocument/2006/math">
                    <m:r>
                      <a:rPr lang="en-US" altLang="zh-CN" sz="1600" i="1" smtClean="0">
                        <a:solidFill>
                          <a:prstClr val="black"/>
                        </a:solidFill>
                        <a:latin typeface="Cambria Math" panose="02040503050406030204" pitchFamily="18" charset="0"/>
                        <a:cs typeface="+mn-ea"/>
                        <a:sym typeface="+mn-lt"/>
                      </a:rPr>
                      <m:t>𝐹</m:t>
                    </m:r>
                    <m:r>
                      <a:rPr lang="en-US" altLang="zh-CN" sz="1600" i="1" smtClean="0">
                        <a:solidFill>
                          <a:prstClr val="black"/>
                        </a:solidFill>
                        <a:latin typeface="Cambria Math" panose="02040503050406030204" pitchFamily="18" charset="0"/>
                        <a:cs typeface="+mn-ea"/>
                        <a:sym typeface="+mn-lt"/>
                      </a:rPr>
                      <m:t>=</m:t>
                    </m:r>
                    <m:r>
                      <a:rPr lang="en-US" altLang="zh-CN" sz="1600" i="1" smtClean="0">
                        <a:solidFill>
                          <a:prstClr val="black"/>
                        </a:solidFill>
                        <a:latin typeface="Cambria Math" panose="02040503050406030204" pitchFamily="18" charset="0"/>
                        <a:cs typeface="+mn-ea"/>
                        <a:sym typeface="+mn-lt"/>
                      </a:rPr>
                      <m:t>𝑆</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𝑒</m:t>
                        </m:r>
                      </m:e>
                      <m:sup>
                        <m:r>
                          <a:rPr lang="en-US" altLang="zh-CN" sz="1600" b="0" i="1" smtClean="0">
                            <a:solidFill>
                              <a:prstClr val="black"/>
                            </a:solidFill>
                            <a:latin typeface="Cambria Math" panose="02040503050406030204" pitchFamily="18" charset="0"/>
                            <a:cs typeface="+mn-ea"/>
                            <a:sym typeface="+mn-lt"/>
                          </a:rPr>
                          <m:t>𝑐</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𝑇</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𝑡</m:t>
                        </m:r>
                        <m:r>
                          <a:rPr lang="en-US" altLang="zh-CN" sz="1600" i="1">
                            <a:solidFill>
                              <a:prstClr val="black"/>
                            </a:solidFill>
                            <a:latin typeface="Cambria Math" panose="02040503050406030204" pitchFamily="18" charset="0"/>
                            <a:cs typeface="+mn-ea"/>
                            <a:sym typeface="+mn-lt"/>
                          </a:rPr>
                          <m:t>)</m:t>
                        </m:r>
                      </m:sup>
                    </m:sSup>
                  </m:oMath>
                </a14:m>
                <a:r>
                  <a:rPr lang="zh-CN" altLang="en-US" sz="1600" dirty="0"/>
                  <a:t>，其中</a:t>
                </a:r>
                <a14:m>
                  <m:oMath xmlns:m="http://schemas.openxmlformats.org/officeDocument/2006/math">
                    <m:r>
                      <a:rPr lang="en-US" altLang="zh-CN" sz="1600" b="0" i="1" smtClean="0">
                        <a:latin typeface="Cambria Math" panose="02040503050406030204" pitchFamily="18" charset="0"/>
                      </a:rPr>
                      <m:t>𝑐</m:t>
                    </m:r>
                  </m:oMath>
                </a14:m>
                <a:r>
                  <a:rPr lang="zh-CN" altLang="en-US" sz="1600" dirty="0"/>
                  <a:t>为持有成本。</a:t>
                </a:r>
              </a:p>
            </p:txBody>
          </p:sp>
        </mc:Choice>
        <mc:Fallback xmlns="">
          <p:sp>
            <p:nvSpPr>
              <p:cNvPr id="10" name="文本框 9"/>
              <p:cNvSpPr txBox="1">
                <a:spLocks noRot="1" noChangeAspect="1" noMove="1" noResize="1" noEditPoints="1" noAdjustHandles="1" noChangeArrowheads="1" noChangeShapeType="1" noTextEdit="1"/>
              </p:cNvSpPr>
              <p:nvPr/>
            </p:nvSpPr>
            <p:spPr>
              <a:xfrm>
                <a:off x="375919" y="4108387"/>
                <a:ext cx="11531600" cy="898900"/>
              </a:xfrm>
              <a:prstGeom prst="rect">
                <a:avLst/>
              </a:prstGeom>
              <a:blipFill rotWithShape="1">
                <a:blip r:embed="rId5"/>
                <a:stretch>
                  <a:fillRect l="-88" t="-1123" r="-77" b="-1025"/>
                </a:stretch>
              </a:blipFill>
              <a:ln w="19050">
                <a:solidFill>
                  <a:srgbClr val="972022"/>
                </a:solidFill>
                <a:prstDash val="sysDash"/>
              </a:ln>
            </p:spPr>
            <p:txBody>
              <a:bodyPr/>
              <a:lstStyle/>
              <a:p>
                <a:r>
                  <a:rPr lang="zh-CN" altLang="en-US">
                    <a:noFill/>
                  </a:rPr>
                  <a:t> </a:t>
                </a:r>
              </a:p>
            </p:txBody>
          </p:sp>
        </mc:Fallback>
      </mc:AlternateContent>
      <p:sp>
        <p:nvSpPr>
          <p:cNvPr id="11" name="文本框 10"/>
          <p:cNvSpPr txBox="1"/>
          <p:nvPr/>
        </p:nvSpPr>
        <p:spPr>
          <a:xfrm>
            <a:off x="375919" y="3739055"/>
            <a:ext cx="2878558"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持有成本（</a:t>
            </a:r>
            <a:r>
              <a:rPr kumimoji="0" lang="en-US" altLang="zh-CN" sz="1800" b="0" i="0" u="none" strike="noStrike" kern="1200" cap="none" spc="0" normalizeH="0" baseline="0" noProof="0" dirty="0">
                <a:ln>
                  <a:noFill/>
                </a:ln>
                <a:solidFill>
                  <a:prstClr val="white"/>
                </a:solidFill>
                <a:effectLst/>
                <a:uLnTx/>
                <a:uFillTx/>
                <a:cs typeface="+mn-ea"/>
                <a:sym typeface="+mn-lt"/>
              </a:rPr>
              <a:t>Cost of carry</a:t>
            </a:r>
            <a:r>
              <a:rPr kumimoji="0" lang="zh-CN" altLang="en-US" sz="1800" b="0" i="0" u="none" strike="noStrike" kern="1200" cap="none" spc="0" normalizeH="0" baseline="0" noProof="0" dirty="0">
                <a:ln>
                  <a:noFill/>
                </a:ln>
                <a:solidFill>
                  <a:prstClr val="white"/>
                </a:solidFill>
                <a:effectLst/>
                <a:uLnTx/>
                <a:uFillTx/>
                <a:cs typeface="+mn-ea"/>
                <a:sym typeface="+mn-lt"/>
              </a:rPr>
              <a:t>）</a:t>
            </a:r>
          </a:p>
        </p:txBody>
      </p:sp>
      <mc:AlternateContent xmlns:mc="http://schemas.openxmlformats.org/markup-compatibility/2006" xmlns:a14="http://schemas.microsoft.com/office/drawing/2010/main">
        <mc:Choice Requires="a14">
          <p:graphicFrame>
            <p:nvGraphicFramePr>
              <p:cNvPr id="12" name="表格 6"/>
              <p:cNvGraphicFramePr>
                <a:graphicFrameLocks noGrp="1"/>
              </p:cNvGraphicFramePr>
              <p:nvPr/>
            </p:nvGraphicFramePr>
            <p:xfrm>
              <a:off x="3289241" y="5173875"/>
              <a:ext cx="5430219" cy="1559308"/>
            </p:xfrm>
            <a:graphic>
              <a:graphicData uri="http://schemas.openxmlformats.org/drawingml/2006/table">
                <a:tbl>
                  <a:tblPr firstRow="1" bandRow="1">
                    <a:tableStyleId>{5C22544A-7EE6-4342-B048-85BDC9FD1C3A}</a:tableStyleId>
                  </a:tblPr>
                  <a:tblGrid>
                    <a:gridCol w="1076682">
                      <a:extLst>
                        <a:ext uri="{9D8B030D-6E8A-4147-A177-3AD203B41FA5}">
                          <a16:colId xmlns:a16="http://schemas.microsoft.com/office/drawing/2014/main" val="20000"/>
                        </a:ext>
                      </a:extLst>
                    </a:gridCol>
                    <a:gridCol w="1451179">
                      <a:extLst>
                        <a:ext uri="{9D8B030D-6E8A-4147-A177-3AD203B41FA5}">
                          <a16:colId xmlns:a16="http://schemas.microsoft.com/office/drawing/2014/main" val="20001"/>
                        </a:ext>
                      </a:extLst>
                    </a:gridCol>
                    <a:gridCol w="1451179">
                      <a:extLst>
                        <a:ext uri="{9D8B030D-6E8A-4147-A177-3AD203B41FA5}">
                          <a16:colId xmlns:a16="http://schemas.microsoft.com/office/drawing/2014/main" val="20002"/>
                        </a:ext>
                      </a:extLst>
                    </a:gridCol>
                    <a:gridCol w="1451179">
                      <a:extLst>
                        <a:ext uri="{9D8B030D-6E8A-4147-A177-3AD203B41FA5}">
                          <a16:colId xmlns:a16="http://schemas.microsoft.com/office/drawing/2014/main" val="20003"/>
                        </a:ext>
                      </a:extLst>
                    </a:gridCol>
                  </a:tblGrid>
                  <a:tr h="272031">
                    <a:tc gridSpan="2">
                      <a:txBody>
                        <a:bodyPr/>
                        <a:lstStyle/>
                        <a:p>
                          <a:pPr algn="ctr"/>
                          <a:r>
                            <a:rPr lang="zh-CN" altLang="en-US" sz="1400" dirty="0"/>
                            <a:t>资产</a:t>
                          </a:r>
                        </a:p>
                      </a:txBody>
                      <a:tcPr anchor="ctr">
                        <a:solidFill>
                          <a:srgbClr val="972022"/>
                        </a:solidFill>
                      </a:tcPr>
                    </a:tc>
                    <a:tc hMerge="1">
                      <a:txBody>
                        <a:bodyPr/>
                        <a:lstStyle/>
                        <a:p>
                          <a:endParaRPr lang="zh-CN"/>
                        </a:p>
                      </a:txBody>
                      <a:tcPr anchor="ctr"/>
                    </a:tc>
                    <a:tc>
                      <a:txBody>
                        <a:bodyPr/>
                        <a:lstStyle/>
                        <a:p>
                          <a:pPr algn="ctr"/>
                          <a:r>
                            <a:rPr lang="zh-CN" altLang="en-US" sz="1400" dirty="0"/>
                            <a:t>持有成本</a:t>
                          </a:r>
                        </a:p>
                      </a:txBody>
                      <a:tcPr anchor="ctr">
                        <a:solidFill>
                          <a:srgbClr val="972022"/>
                        </a:solidFill>
                      </a:tcPr>
                    </a:tc>
                    <a:tc>
                      <a:txBody>
                        <a:bodyPr/>
                        <a:lstStyle/>
                        <a:p>
                          <a:pPr algn="ctr"/>
                          <a:r>
                            <a:rPr lang="zh-CN" altLang="en-US" sz="1400" dirty="0"/>
                            <a:t>期货价格</a:t>
                          </a:r>
                        </a:p>
                      </a:txBody>
                      <a:tcPr anchor="ctr">
                        <a:solidFill>
                          <a:srgbClr val="972022"/>
                        </a:solidFill>
                      </a:tcPr>
                    </a:tc>
                    <a:extLst>
                      <a:ext uri="{0D108BD9-81ED-4DB2-BD59-A6C34878D82A}">
                        <a16:rowId xmlns:a16="http://schemas.microsoft.com/office/drawing/2014/main" val="10000"/>
                      </a:ext>
                    </a:extLst>
                  </a:tr>
                  <a:tr h="279909">
                    <a:tc rowSpan="3">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投资资产</a:t>
                          </a:r>
                        </a:p>
                      </a:txBody>
                      <a:tcPr anchor="ctr">
                        <a:solidFill>
                          <a:schemeClr val="bg2"/>
                        </a:solidFill>
                      </a:tcPr>
                    </a:tc>
                    <a:tc>
                      <a:txBody>
                        <a:bodyPr/>
                        <a:lstStyle/>
                        <a:p>
                          <a:pPr algn="ctr"/>
                          <a:r>
                            <a:rPr lang="zh-CN" altLang="en-US" sz="1400" dirty="0"/>
                            <a:t>无中间收益</a:t>
                          </a:r>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𝑟</m:t>
                                </m:r>
                              </m:oMath>
                            </m:oMathPara>
                          </a14:m>
                          <a:endParaRPr lang="zh-CN" altLang="en-US" sz="1400" dirty="0"/>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i="1" smtClean="0">
                                    <a:solidFill>
                                      <a:prstClr val="black"/>
                                    </a:solidFill>
                                    <a:latin typeface="Cambria Math" panose="02040503050406030204" pitchFamily="18" charset="0"/>
                                    <a:cs typeface="+mn-ea"/>
                                    <a:sym typeface="+mn-lt"/>
                                  </a:rPr>
                                  <m:t>𝑆</m:t>
                                </m:r>
                                <m:sSup>
                                  <m:sSupPr>
                                    <m:ctrlPr>
                                      <a:rPr lang="en-US" altLang="zh-CN" sz="1400" i="1">
                                        <a:solidFill>
                                          <a:prstClr val="black"/>
                                        </a:solidFill>
                                        <a:latin typeface="Cambria Math" panose="02040503050406030204" pitchFamily="18" charset="0"/>
                                        <a:cs typeface="+mn-ea"/>
                                        <a:sym typeface="+mn-lt"/>
                                      </a:rPr>
                                    </m:ctrlPr>
                                  </m:sSupPr>
                                  <m:e>
                                    <m:r>
                                      <a:rPr lang="en-US" altLang="zh-CN" sz="1400" i="1">
                                        <a:solidFill>
                                          <a:prstClr val="black"/>
                                        </a:solidFill>
                                        <a:latin typeface="Cambria Math" panose="02040503050406030204" pitchFamily="18" charset="0"/>
                                        <a:cs typeface="+mn-ea"/>
                                        <a:sym typeface="+mn-lt"/>
                                      </a:rPr>
                                      <m:t>𝑒</m:t>
                                    </m:r>
                                  </m:e>
                                  <m:sup>
                                    <m:r>
                                      <a:rPr lang="en-US" altLang="zh-CN" sz="1400" i="1">
                                        <a:solidFill>
                                          <a:prstClr val="black"/>
                                        </a:solidFill>
                                        <a:latin typeface="Cambria Math" panose="02040503050406030204" pitchFamily="18" charset="0"/>
                                        <a:cs typeface="+mn-ea"/>
                                        <a:sym typeface="+mn-lt"/>
                                      </a:rPr>
                                      <m:t>𝑟</m:t>
                                    </m:r>
                                    <m:r>
                                      <a:rPr lang="en-US" altLang="zh-CN" sz="1400" i="1">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𝑇</m:t>
                                    </m:r>
                                    <m:r>
                                      <a:rPr lang="en-US" altLang="zh-CN" sz="1400" i="1">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𝑡</m:t>
                                    </m:r>
                                    <m:r>
                                      <a:rPr lang="en-US" altLang="zh-CN" sz="1400" i="1">
                                        <a:solidFill>
                                          <a:prstClr val="black"/>
                                        </a:solidFill>
                                        <a:latin typeface="Cambria Math" panose="02040503050406030204" pitchFamily="18" charset="0"/>
                                        <a:cs typeface="+mn-ea"/>
                                        <a:sym typeface="+mn-lt"/>
                                      </a:rPr>
                                      <m:t>)</m:t>
                                    </m:r>
                                  </m:sup>
                                </m:sSup>
                              </m:oMath>
                            </m:oMathPara>
                          </a14:m>
                          <a:endParaRPr lang="zh-CN" altLang="en-US" sz="1400" dirty="0"/>
                        </a:p>
                      </a:txBody>
                      <a:tcPr anchor="ctr">
                        <a:solidFill>
                          <a:schemeClr val="bg2"/>
                        </a:solidFill>
                      </a:tcPr>
                    </a:tc>
                    <a:extLst>
                      <a:ext uri="{0D108BD9-81ED-4DB2-BD59-A6C34878D82A}">
                        <a16:rowId xmlns:a16="http://schemas.microsoft.com/office/drawing/2014/main" val="10001"/>
                      </a:ext>
                    </a:extLst>
                  </a:tr>
                  <a:tr h="279909">
                    <a:tc vMerge="1">
                      <a:txBody>
                        <a:bodyPr/>
                        <a:lstStyle/>
                        <a:p>
                          <a:endParaRPr lang="zh-CN"/>
                        </a:p>
                      </a:txBody>
                      <a:tcPr anchor="ctr"/>
                    </a:tc>
                    <a:tc>
                      <a:txBody>
                        <a:bodyPr/>
                        <a:lstStyle/>
                        <a:p>
                          <a:pPr algn="ctr"/>
                          <a:r>
                            <a:rPr lang="zh-CN" altLang="en-US" sz="1400" dirty="0"/>
                            <a:t>已知收益率</a:t>
                          </a:r>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𝑟</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𝑞</m:t>
                                </m:r>
                              </m:oMath>
                            </m:oMathPara>
                          </a14:m>
                          <a:endParaRPr lang="zh-CN" altLang="en-US" sz="1400" dirty="0"/>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i="1" smtClean="0">
                                    <a:solidFill>
                                      <a:prstClr val="black"/>
                                    </a:solidFill>
                                    <a:latin typeface="Cambria Math" panose="02040503050406030204" pitchFamily="18" charset="0"/>
                                    <a:cs typeface="+mn-ea"/>
                                    <a:sym typeface="+mn-lt"/>
                                  </a:rPr>
                                  <m:t>𝑆</m:t>
                                </m:r>
                                <m:sSup>
                                  <m:sSupPr>
                                    <m:ctrlPr>
                                      <a:rPr lang="en-US" altLang="zh-CN" sz="1400" i="1">
                                        <a:solidFill>
                                          <a:prstClr val="black"/>
                                        </a:solidFill>
                                        <a:latin typeface="Cambria Math" panose="02040503050406030204" pitchFamily="18" charset="0"/>
                                        <a:cs typeface="+mn-ea"/>
                                        <a:sym typeface="+mn-lt"/>
                                      </a:rPr>
                                    </m:ctrlPr>
                                  </m:sSupPr>
                                  <m:e>
                                    <m:r>
                                      <a:rPr lang="en-US" altLang="zh-CN" sz="1400" i="1">
                                        <a:solidFill>
                                          <a:prstClr val="black"/>
                                        </a:solidFill>
                                        <a:latin typeface="Cambria Math" panose="02040503050406030204" pitchFamily="18" charset="0"/>
                                        <a:cs typeface="+mn-ea"/>
                                        <a:sym typeface="+mn-lt"/>
                                      </a:rPr>
                                      <m:t>𝑒</m:t>
                                    </m:r>
                                  </m:e>
                                  <m:sup>
                                    <m:r>
                                      <a:rPr lang="en-US" altLang="zh-CN" sz="1400" b="0" i="1" smtClean="0">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𝑟</m:t>
                                    </m:r>
                                    <m:r>
                                      <a:rPr lang="en-US" altLang="zh-CN" sz="1400" b="0" i="1" smtClean="0">
                                        <a:solidFill>
                                          <a:prstClr val="black"/>
                                        </a:solidFill>
                                        <a:latin typeface="Cambria Math" panose="02040503050406030204" pitchFamily="18" charset="0"/>
                                        <a:cs typeface="+mn-ea"/>
                                        <a:sym typeface="+mn-lt"/>
                                      </a:rPr>
                                      <m:t>−</m:t>
                                    </m:r>
                                    <m:r>
                                      <a:rPr lang="en-US" altLang="zh-CN" sz="1400" b="0" i="1" smtClean="0">
                                        <a:solidFill>
                                          <a:prstClr val="black"/>
                                        </a:solidFill>
                                        <a:latin typeface="Cambria Math" panose="02040503050406030204" pitchFamily="18" charset="0"/>
                                        <a:cs typeface="+mn-ea"/>
                                        <a:sym typeface="+mn-lt"/>
                                      </a:rPr>
                                      <m:t>𝑞</m:t>
                                    </m:r>
                                    <m:r>
                                      <a:rPr lang="en-US" altLang="zh-CN" sz="1400" b="0" i="1" smtClean="0">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𝑇</m:t>
                                    </m:r>
                                    <m:r>
                                      <a:rPr lang="en-US" altLang="zh-CN" sz="1400" i="1">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𝑡</m:t>
                                    </m:r>
                                    <m:r>
                                      <a:rPr lang="en-US" altLang="zh-CN" sz="1400" i="1">
                                        <a:solidFill>
                                          <a:prstClr val="black"/>
                                        </a:solidFill>
                                        <a:latin typeface="Cambria Math" panose="02040503050406030204" pitchFamily="18" charset="0"/>
                                        <a:cs typeface="+mn-ea"/>
                                        <a:sym typeface="+mn-lt"/>
                                      </a:rPr>
                                      <m:t>)</m:t>
                                    </m:r>
                                  </m:sup>
                                </m:sSup>
                              </m:oMath>
                            </m:oMathPara>
                          </a14:m>
                          <a:endParaRPr lang="zh-CN" altLang="en-US" sz="1400" dirty="0"/>
                        </a:p>
                      </a:txBody>
                      <a:tcPr anchor="ctr">
                        <a:solidFill>
                          <a:schemeClr val="bg2"/>
                        </a:solidFill>
                      </a:tcPr>
                    </a:tc>
                    <a:extLst>
                      <a:ext uri="{0D108BD9-81ED-4DB2-BD59-A6C34878D82A}">
                        <a16:rowId xmlns:a16="http://schemas.microsoft.com/office/drawing/2014/main" val="10002"/>
                      </a:ext>
                    </a:extLst>
                  </a:tr>
                  <a:tr h="279909">
                    <a:tc vMerge="1">
                      <a:txBody>
                        <a:bodyPr/>
                        <a:lstStyle/>
                        <a:p>
                          <a:endParaRPr lang="zh-CN"/>
                        </a:p>
                      </a:txBody>
                      <a:tcPr anchor="ctr"/>
                    </a:tc>
                    <a:tc>
                      <a:txBody>
                        <a:bodyPr/>
                        <a:lstStyle/>
                        <a:p>
                          <a:pPr algn="ctr"/>
                          <a:r>
                            <a:rPr lang="zh-CN" altLang="en-US" sz="1400" dirty="0"/>
                            <a:t>商品资产</a:t>
                          </a:r>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𝑟</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𝑢</m:t>
                                </m:r>
                              </m:oMath>
                            </m:oMathPara>
                          </a14:m>
                          <a:endParaRPr lang="zh-CN" altLang="en-US" sz="1400" dirty="0"/>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i="1" smtClean="0">
                                    <a:solidFill>
                                      <a:prstClr val="black"/>
                                    </a:solidFill>
                                    <a:latin typeface="Cambria Math" panose="02040503050406030204" pitchFamily="18" charset="0"/>
                                    <a:cs typeface="+mn-ea"/>
                                    <a:sym typeface="+mn-lt"/>
                                  </a:rPr>
                                  <m:t>𝑆</m:t>
                                </m:r>
                                <m:sSup>
                                  <m:sSupPr>
                                    <m:ctrlPr>
                                      <a:rPr lang="en-US" altLang="zh-CN" sz="1400" i="1">
                                        <a:solidFill>
                                          <a:prstClr val="black"/>
                                        </a:solidFill>
                                        <a:latin typeface="Cambria Math" panose="02040503050406030204" pitchFamily="18" charset="0"/>
                                        <a:cs typeface="+mn-ea"/>
                                        <a:sym typeface="+mn-lt"/>
                                      </a:rPr>
                                    </m:ctrlPr>
                                  </m:sSupPr>
                                  <m:e>
                                    <m:r>
                                      <a:rPr lang="en-US" altLang="zh-CN" sz="1400" i="1">
                                        <a:solidFill>
                                          <a:prstClr val="black"/>
                                        </a:solidFill>
                                        <a:latin typeface="Cambria Math" panose="02040503050406030204" pitchFamily="18" charset="0"/>
                                        <a:cs typeface="+mn-ea"/>
                                        <a:sym typeface="+mn-lt"/>
                                      </a:rPr>
                                      <m:t>𝑒</m:t>
                                    </m:r>
                                  </m:e>
                                  <m:sup>
                                    <m:r>
                                      <a:rPr lang="en-US" altLang="zh-CN" sz="1400" i="1">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𝑟</m:t>
                                    </m:r>
                                    <m:r>
                                      <a:rPr lang="en-US" altLang="zh-CN" sz="1400" b="0" i="1" smtClean="0">
                                        <a:solidFill>
                                          <a:prstClr val="black"/>
                                        </a:solidFill>
                                        <a:latin typeface="Cambria Math" panose="02040503050406030204" pitchFamily="18" charset="0"/>
                                        <a:cs typeface="+mn-ea"/>
                                        <a:sym typeface="+mn-lt"/>
                                      </a:rPr>
                                      <m:t>+</m:t>
                                    </m:r>
                                    <m:r>
                                      <a:rPr lang="en-US" altLang="zh-CN" sz="1400" b="0" i="1" smtClean="0">
                                        <a:solidFill>
                                          <a:prstClr val="black"/>
                                        </a:solidFill>
                                        <a:latin typeface="Cambria Math" panose="02040503050406030204" pitchFamily="18" charset="0"/>
                                        <a:cs typeface="+mn-ea"/>
                                        <a:sym typeface="+mn-lt"/>
                                      </a:rPr>
                                      <m:t>𝑢</m:t>
                                    </m:r>
                                    <m:r>
                                      <a:rPr lang="en-US" altLang="zh-CN" sz="1400" i="1">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𝑇</m:t>
                                    </m:r>
                                    <m:r>
                                      <a:rPr lang="en-US" altLang="zh-CN" sz="1400" i="1">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𝑡</m:t>
                                    </m:r>
                                    <m:r>
                                      <a:rPr lang="en-US" altLang="zh-CN" sz="1400" i="1">
                                        <a:solidFill>
                                          <a:prstClr val="black"/>
                                        </a:solidFill>
                                        <a:latin typeface="Cambria Math" panose="02040503050406030204" pitchFamily="18" charset="0"/>
                                        <a:cs typeface="+mn-ea"/>
                                        <a:sym typeface="+mn-lt"/>
                                      </a:rPr>
                                      <m:t>)</m:t>
                                    </m:r>
                                  </m:sup>
                                </m:sSup>
                              </m:oMath>
                            </m:oMathPara>
                          </a14:m>
                          <a:endParaRPr lang="zh-CN" altLang="en-US" sz="1400" dirty="0"/>
                        </a:p>
                      </a:txBody>
                      <a:tcPr anchor="ctr">
                        <a:solidFill>
                          <a:schemeClr val="bg2"/>
                        </a:solidFill>
                      </a:tcPr>
                    </a:tc>
                    <a:extLst>
                      <a:ext uri="{0D108BD9-81ED-4DB2-BD59-A6C34878D82A}">
                        <a16:rowId xmlns:a16="http://schemas.microsoft.com/office/drawing/2014/main" val="10003"/>
                      </a:ext>
                    </a:extLst>
                  </a:tr>
                  <a:tr h="279909">
                    <a:tc gridSpan="2">
                      <a:txBody>
                        <a:bodyPr/>
                        <a:lstStyle/>
                        <a:p>
                          <a:pPr algn="ctr"/>
                          <a:r>
                            <a:rPr lang="zh-CN" altLang="en-US" sz="1400" dirty="0"/>
                            <a:t>消费资产</a:t>
                          </a:r>
                        </a:p>
                      </a:txBody>
                      <a:tcPr anchor="ctr">
                        <a:solidFill>
                          <a:schemeClr val="bg2"/>
                        </a:solidFill>
                      </a:tcPr>
                    </a:tc>
                    <a:tc hMerge="1">
                      <a:txBody>
                        <a:bodyPr/>
                        <a:lstStyle/>
                        <a:p>
                          <a:endParaRPr lang="zh-CN"/>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𝑟</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𝑢</m:t>
                                </m:r>
                                <m:r>
                                  <a:rPr lang="en-US" altLang="zh-CN" sz="1400" b="0" i="1" smtClean="0">
                                    <a:latin typeface="Cambria Math" panose="02040503050406030204" pitchFamily="18" charset="0"/>
                                  </a:rPr>
                                  <m:t>−</m:t>
                                </m:r>
                                <m:r>
                                  <a:rPr lang="zh-CN" altLang="en-US" sz="1400" i="1" smtClean="0">
                                    <a:solidFill>
                                      <a:prstClr val="black"/>
                                    </a:solidFill>
                                    <a:latin typeface="Cambria Math" panose="02040503050406030204" pitchFamily="18" charset="0"/>
                                    <a:cs typeface="+mn-ea"/>
                                    <a:sym typeface="+mn-lt"/>
                                  </a:rPr>
                                  <m:t>𝛾</m:t>
                                </m:r>
                              </m:oMath>
                            </m:oMathPara>
                          </a14:m>
                          <a:endParaRPr lang="zh-CN" altLang="en-US" sz="1400" dirty="0"/>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i="1" smtClean="0">
                                    <a:solidFill>
                                      <a:prstClr val="black"/>
                                    </a:solidFill>
                                    <a:latin typeface="Cambria Math" panose="02040503050406030204" pitchFamily="18" charset="0"/>
                                    <a:cs typeface="+mn-ea"/>
                                    <a:sym typeface="+mn-lt"/>
                                  </a:rPr>
                                  <m:t>𝑆</m:t>
                                </m:r>
                                <m:sSup>
                                  <m:sSupPr>
                                    <m:ctrlPr>
                                      <a:rPr lang="en-US" altLang="zh-CN" sz="1400" i="1">
                                        <a:solidFill>
                                          <a:prstClr val="black"/>
                                        </a:solidFill>
                                        <a:latin typeface="Cambria Math" panose="02040503050406030204" pitchFamily="18" charset="0"/>
                                        <a:cs typeface="+mn-ea"/>
                                        <a:sym typeface="+mn-lt"/>
                                      </a:rPr>
                                    </m:ctrlPr>
                                  </m:sSupPr>
                                  <m:e>
                                    <m:r>
                                      <a:rPr lang="en-US" altLang="zh-CN" sz="1400" i="1">
                                        <a:solidFill>
                                          <a:prstClr val="black"/>
                                        </a:solidFill>
                                        <a:latin typeface="Cambria Math" panose="02040503050406030204" pitchFamily="18" charset="0"/>
                                        <a:cs typeface="+mn-ea"/>
                                        <a:sym typeface="+mn-lt"/>
                                      </a:rPr>
                                      <m:t>𝑒</m:t>
                                    </m:r>
                                  </m:e>
                                  <m:sup>
                                    <m:r>
                                      <a:rPr lang="en-US" altLang="zh-CN" sz="1400" i="1">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𝑟</m:t>
                                    </m:r>
                                    <m:r>
                                      <a:rPr lang="en-US" altLang="zh-CN" sz="1400" i="1">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𝑢</m:t>
                                    </m:r>
                                    <m:r>
                                      <a:rPr lang="en-US" altLang="zh-CN" sz="1400" b="0" i="1" smtClean="0">
                                        <a:latin typeface="Cambria Math" panose="02040503050406030204" pitchFamily="18" charset="0"/>
                                      </a:rPr>
                                      <m:t>−</m:t>
                                    </m:r>
                                    <m:r>
                                      <a:rPr lang="zh-CN" altLang="en-US" sz="1400" i="1" smtClean="0">
                                        <a:solidFill>
                                          <a:prstClr val="black"/>
                                        </a:solidFill>
                                        <a:latin typeface="Cambria Math" panose="02040503050406030204" pitchFamily="18" charset="0"/>
                                        <a:cs typeface="+mn-ea"/>
                                        <a:sym typeface="+mn-lt"/>
                                      </a:rPr>
                                      <m:t>𝛾</m:t>
                                    </m:r>
                                    <m:r>
                                      <a:rPr lang="en-US" altLang="zh-CN" sz="1400" i="1">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𝑇</m:t>
                                    </m:r>
                                    <m:r>
                                      <a:rPr lang="en-US" altLang="zh-CN" sz="1400" i="1">
                                        <a:solidFill>
                                          <a:prstClr val="black"/>
                                        </a:solidFill>
                                        <a:latin typeface="Cambria Math" panose="02040503050406030204" pitchFamily="18" charset="0"/>
                                        <a:cs typeface="+mn-ea"/>
                                        <a:sym typeface="+mn-lt"/>
                                      </a:rPr>
                                      <m:t>−</m:t>
                                    </m:r>
                                    <m:r>
                                      <a:rPr lang="en-US" altLang="zh-CN" sz="1400" i="1">
                                        <a:solidFill>
                                          <a:prstClr val="black"/>
                                        </a:solidFill>
                                        <a:latin typeface="Cambria Math" panose="02040503050406030204" pitchFamily="18" charset="0"/>
                                        <a:cs typeface="+mn-ea"/>
                                        <a:sym typeface="+mn-lt"/>
                                      </a:rPr>
                                      <m:t>𝑡</m:t>
                                    </m:r>
                                    <m:r>
                                      <a:rPr lang="en-US" altLang="zh-CN" sz="1400" i="1">
                                        <a:solidFill>
                                          <a:prstClr val="black"/>
                                        </a:solidFill>
                                        <a:latin typeface="Cambria Math" panose="02040503050406030204" pitchFamily="18" charset="0"/>
                                        <a:cs typeface="+mn-ea"/>
                                        <a:sym typeface="+mn-lt"/>
                                      </a:rPr>
                                      <m:t>)</m:t>
                                    </m:r>
                                  </m:sup>
                                </m:sSup>
                              </m:oMath>
                            </m:oMathPara>
                          </a14:m>
                          <a:endParaRPr lang="zh-CN" altLang="en-US" sz="1400" dirty="0"/>
                        </a:p>
                      </a:txBody>
                      <a:tcPr anchor="ctr">
                        <a:solidFill>
                          <a:schemeClr val="bg2"/>
                        </a:solidFill>
                      </a:tcPr>
                    </a:tc>
                    <a:extLst>
                      <a:ext uri="{0D108BD9-81ED-4DB2-BD59-A6C34878D82A}">
                        <a16:rowId xmlns:a16="http://schemas.microsoft.com/office/drawing/2014/main" val="10004"/>
                      </a:ext>
                    </a:extLst>
                  </a:tr>
                </a:tbl>
              </a:graphicData>
            </a:graphic>
          </p:graphicFrame>
        </mc:Choice>
        <mc:Fallback xmlns="">
          <p:graphicFrame>
            <p:nvGraphicFramePr>
              <p:cNvPr id="12" name="表格 6"/>
              <p:cNvGraphicFramePr>
                <a:graphicFrameLocks noGrp="1"/>
              </p:cNvGraphicFramePr>
              <p:nvPr/>
            </p:nvGraphicFramePr>
            <p:xfrm>
              <a:off x="3289241" y="5173875"/>
              <a:ext cx="5430219" cy="1559308"/>
            </p:xfrm>
            <a:graphic>
              <a:graphicData uri="http://schemas.openxmlformats.org/drawingml/2006/table">
                <a:tbl>
                  <a:tblPr firstRow="1" bandRow="1">
                    <a:tableStyleId>{5C22544A-7EE6-4342-B048-85BDC9FD1C3A}</a:tableStyleId>
                  </a:tblPr>
                  <a:tblGrid>
                    <a:gridCol w="1076682"/>
                    <a:gridCol w="1451179"/>
                    <a:gridCol w="1451179"/>
                    <a:gridCol w="1451179"/>
                  </a:tblGrid>
                  <a:tr h="272031">
                    <a:tc gridSpan="2">
                      <a:txBody>
                        <a:bodyPr/>
                        <a:lstStyle/>
                        <a:p>
                          <a:pPr algn="ctr"/>
                          <a:r>
                            <a:rPr lang="zh-CN" altLang="en-US" sz="1400" dirty="0"/>
                            <a:t>资产</a:t>
                          </a:r>
                          <a:endParaRPr lang="zh-CN" altLang="en-US" sz="1400" dirty="0"/>
                        </a:p>
                      </a:txBody>
                      <a:tcPr anchor="ctr">
                        <a:solidFill>
                          <a:srgbClr val="972022"/>
                        </a:solidFill>
                      </a:tcPr>
                    </a:tc>
                    <a:tc hMerge="1">
                      <a:tcPr anchor="ctr"/>
                    </a:tc>
                    <a:tc>
                      <a:txBody>
                        <a:bodyPr/>
                        <a:lstStyle/>
                        <a:p>
                          <a:pPr algn="ctr"/>
                          <a:r>
                            <a:rPr lang="zh-CN" altLang="en-US" sz="1400" dirty="0"/>
                            <a:t>持有成本</a:t>
                          </a:r>
                          <a:endParaRPr lang="zh-CN" altLang="en-US" sz="1400" dirty="0"/>
                        </a:p>
                      </a:txBody>
                      <a:tcPr anchor="ctr">
                        <a:solidFill>
                          <a:srgbClr val="972022"/>
                        </a:solidFill>
                      </a:tcPr>
                    </a:tc>
                    <a:tc>
                      <a:txBody>
                        <a:bodyPr/>
                        <a:lstStyle/>
                        <a:p>
                          <a:pPr algn="ctr"/>
                          <a:r>
                            <a:rPr lang="zh-CN" altLang="en-US" sz="1400" dirty="0"/>
                            <a:t>期货价格</a:t>
                          </a:r>
                          <a:endParaRPr lang="zh-CN" altLang="en-US" sz="1400" dirty="0"/>
                        </a:p>
                      </a:txBody>
                      <a:tcPr anchor="ctr">
                        <a:solidFill>
                          <a:srgbClr val="972022"/>
                        </a:solidFill>
                      </a:tcPr>
                    </a:tc>
                  </a:tr>
                  <a:tr h="307975">
                    <a:tc rowSpan="3">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投资资产</a:t>
                          </a:r>
                          <a:endParaRPr lang="zh-CN" altLang="en-US" sz="1400" dirty="0"/>
                        </a:p>
                      </a:txBody>
                      <a:tcPr anchor="ctr">
                        <a:solidFill>
                          <a:schemeClr val="bg2"/>
                        </a:solidFill>
                      </a:tcPr>
                    </a:tc>
                    <a:tc>
                      <a:txBody>
                        <a:bodyPr/>
                        <a:lstStyle/>
                        <a:p>
                          <a:pPr algn="ctr"/>
                          <a:r>
                            <a:rPr lang="zh-CN" altLang="en-US" sz="1400" dirty="0"/>
                            <a:t>无中间收益</a:t>
                          </a:r>
                          <a:endParaRPr lang="zh-CN" altLang="en-US" sz="1400" dirty="0"/>
                        </a:p>
                      </a:txBody>
                      <a:tcPr anchor="ctr">
                        <a:solidFill>
                          <a:schemeClr val="bg2"/>
                        </a:solidFill>
                      </a:tcPr>
                    </a:tc>
                    <a:tc>
                      <a:txBody>
                        <a:bodyPr/>
                        <a:lstStyle/>
                        <a:p>
                          <a:endParaRPr lang="zh-CN"/>
                        </a:p>
                      </a:txBody>
                      <a:tcPr anchor="ctr">
                        <a:blipFill>
                          <a:blip r:embed="rId6"/>
                        </a:blipFill>
                      </a:tcPr>
                    </a:tc>
                    <a:tc>
                      <a:txBody>
                        <a:bodyPr/>
                        <a:lstStyle/>
                        <a:p>
                          <a:endParaRPr lang="zh-CN"/>
                        </a:p>
                      </a:txBody>
                      <a:tcPr anchor="ctr">
                        <a:blipFill>
                          <a:blip r:embed="rId6"/>
                        </a:blipFill>
                      </a:tcPr>
                    </a:tc>
                  </a:tr>
                  <a:tr h="307975">
                    <a:tc vMerge="1">
                      <a:tcPr anchor="ctr"/>
                    </a:tc>
                    <a:tc>
                      <a:txBody>
                        <a:bodyPr/>
                        <a:lstStyle/>
                        <a:p>
                          <a:pPr algn="ctr"/>
                          <a:r>
                            <a:rPr lang="zh-CN" altLang="en-US" sz="1400" dirty="0"/>
                            <a:t>已知收益率</a:t>
                          </a:r>
                          <a:endParaRPr lang="zh-CN" altLang="en-US" sz="1400" dirty="0"/>
                        </a:p>
                      </a:txBody>
                      <a:tcPr anchor="ctr">
                        <a:solidFill>
                          <a:schemeClr val="bg2"/>
                        </a:solidFill>
                      </a:tcPr>
                    </a:tc>
                    <a:tc>
                      <a:txBody>
                        <a:bodyPr/>
                        <a:lstStyle/>
                        <a:p>
                          <a:endParaRPr lang="zh-CN"/>
                        </a:p>
                      </a:txBody>
                      <a:tcPr anchor="ctr">
                        <a:blipFill>
                          <a:blip r:embed="rId6"/>
                        </a:blipFill>
                      </a:tcPr>
                    </a:tc>
                    <a:tc>
                      <a:txBody>
                        <a:bodyPr/>
                        <a:lstStyle/>
                        <a:p>
                          <a:endParaRPr lang="zh-CN"/>
                        </a:p>
                      </a:txBody>
                      <a:tcPr anchor="ctr">
                        <a:blipFill>
                          <a:blip r:embed="rId6"/>
                        </a:blipFill>
                      </a:tcPr>
                    </a:tc>
                  </a:tr>
                  <a:tr h="307975">
                    <a:tc vMerge="1">
                      <a:tcPr anchor="ctr"/>
                    </a:tc>
                    <a:tc>
                      <a:txBody>
                        <a:bodyPr/>
                        <a:lstStyle/>
                        <a:p>
                          <a:pPr algn="ctr"/>
                          <a:r>
                            <a:rPr lang="zh-CN" altLang="en-US" sz="1400" dirty="0"/>
                            <a:t>商品资产</a:t>
                          </a:r>
                          <a:endParaRPr lang="zh-CN" altLang="en-US" sz="1400" dirty="0"/>
                        </a:p>
                      </a:txBody>
                      <a:tcPr anchor="ctr">
                        <a:solidFill>
                          <a:schemeClr val="bg2"/>
                        </a:solidFill>
                      </a:tcPr>
                    </a:tc>
                    <a:tc>
                      <a:txBody>
                        <a:bodyPr/>
                        <a:lstStyle/>
                        <a:p>
                          <a:endParaRPr lang="zh-CN"/>
                        </a:p>
                      </a:txBody>
                      <a:tcPr anchor="ctr">
                        <a:blipFill>
                          <a:blip r:embed="rId6"/>
                        </a:blipFill>
                      </a:tcPr>
                    </a:tc>
                    <a:tc>
                      <a:txBody>
                        <a:bodyPr/>
                        <a:lstStyle/>
                        <a:p>
                          <a:endParaRPr lang="zh-CN"/>
                        </a:p>
                      </a:txBody>
                      <a:tcPr anchor="ctr">
                        <a:blipFill>
                          <a:blip r:embed="rId6"/>
                        </a:blipFill>
                      </a:tcPr>
                    </a:tc>
                  </a:tr>
                  <a:tr h="307975">
                    <a:tc gridSpan="2">
                      <a:txBody>
                        <a:bodyPr/>
                        <a:lstStyle/>
                        <a:p>
                          <a:pPr algn="ctr"/>
                          <a:r>
                            <a:rPr lang="zh-CN" altLang="en-US" sz="1400" dirty="0"/>
                            <a:t>消费资产</a:t>
                          </a:r>
                          <a:endParaRPr lang="zh-CN" altLang="en-US" sz="1400" dirty="0"/>
                        </a:p>
                      </a:txBody>
                      <a:tcPr anchor="ctr">
                        <a:solidFill>
                          <a:schemeClr val="bg2"/>
                        </a:solidFill>
                      </a:tcPr>
                    </a:tc>
                    <a:tc hMerge="1">
                      <a:tcPr anchor="ctr"/>
                    </a:tc>
                    <a:tc>
                      <a:txBody>
                        <a:bodyPr/>
                        <a:lstStyle/>
                        <a:p>
                          <a:endParaRPr lang="zh-CN"/>
                        </a:p>
                      </a:txBody>
                      <a:tcPr anchor="ctr">
                        <a:blipFill>
                          <a:blip r:embed="rId6"/>
                        </a:blipFill>
                      </a:tcPr>
                    </a:tc>
                    <a:tc>
                      <a:txBody>
                        <a:bodyPr/>
                        <a:lstStyle/>
                        <a:p>
                          <a:endParaRPr lang="zh-CN"/>
                        </a:p>
                      </a:txBody>
                      <a:tcPr anchor="ctr">
                        <a:blipFill>
                          <a:blip r:embed="rId6"/>
                        </a:blipFill>
                      </a:tcPr>
                    </a:tc>
                  </a:tr>
                </a:tbl>
              </a:graphicData>
            </a:graphic>
          </p:graphicFrame>
        </mc:Fallback>
      </mc:AlternateContent>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2FiZDIzMjBhYjY3YjcwYmIxYWI1NjM4YzVmYjEyMDM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583,&quot;width&quot;:277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ja3perg">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29</TotalTime>
  <Words>13920</Words>
  <Application>Microsoft Office PowerPoint</Application>
  <PresentationFormat>宽屏</PresentationFormat>
  <Paragraphs>1178</Paragraphs>
  <Slides>70</Slides>
  <Notes>49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70</vt:i4>
      </vt:variant>
    </vt:vector>
  </HeadingPairs>
  <TitlesOfParts>
    <vt:vector size="84" baseType="lpstr">
      <vt:lpstr>-apple-system</vt:lpstr>
      <vt:lpstr>Helvetica Neue</vt:lpstr>
      <vt:lpstr>PingFang SC</vt:lpstr>
      <vt:lpstr>PingFangSC-Regular</vt:lpstr>
      <vt:lpstr>等线</vt:lpstr>
      <vt:lpstr>楷体</vt:lpstr>
      <vt:lpstr>宋体</vt:lpstr>
      <vt:lpstr>微软雅黑</vt:lpstr>
      <vt:lpstr>Arial</vt:lpstr>
      <vt:lpstr>Calibri</vt:lpstr>
      <vt:lpstr>Cambria Math</vt:lpstr>
      <vt:lpstr>Times New Roman</vt:lpstr>
      <vt:lpstr>Wingdings</vt:lpstr>
      <vt:lpstr>Office 主题</vt:lpstr>
      <vt:lpstr>PowerPoint 演示文稿</vt:lpstr>
      <vt:lpstr>PowerPoint 演示文稿</vt:lpstr>
      <vt:lpstr>衍生品市场概述（续）</vt:lpstr>
      <vt:lpstr>衍生品市场概述（续）</vt:lpstr>
      <vt:lpstr>衍生品市场概述（续）</vt:lpstr>
      <vt:lpstr>PowerPoint 演示文稿</vt:lpstr>
      <vt:lpstr>远期和期货的定价</vt:lpstr>
      <vt:lpstr>投资资产的远期定价</vt:lpstr>
      <vt:lpstr>消费资产的远期定价</vt:lpstr>
      <vt:lpstr>讨论</vt:lpstr>
      <vt:lpstr>非完美市场条件下的定价</vt:lpstr>
      <vt:lpstr>非完美市场条件下的定价（续）</vt:lpstr>
      <vt:lpstr>PowerPoint 演示文稿</vt:lpstr>
      <vt:lpstr>CTA策略</vt:lpstr>
      <vt:lpstr>CTA策略特点</vt:lpstr>
      <vt:lpstr>CTA策略特点</vt:lpstr>
      <vt:lpstr>CTA策略表现</vt:lpstr>
      <vt:lpstr>CTA策略表现</vt:lpstr>
      <vt:lpstr>趋势跟随策略</vt:lpstr>
      <vt:lpstr>趋势跟随策略-均线策略</vt:lpstr>
      <vt:lpstr>趋势跟随策略-区间突破策略</vt:lpstr>
      <vt:lpstr>趋势跟随策略</vt:lpstr>
      <vt:lpstr>趋势跟随策略</vt:lpstr>
      <vt:lpstr>截面多空策略</vt:lpstr>
      <vt:lpstr>套利策略</vt:lpstr>
      <vt:lpstr>套利策略</vt:lpstr>
      <vt:lpstr>CTA策略实例-动力煤</vt:lpstr>
      <vt:lpstr>PowerPoint 演示文稿</vt:lpstr>
      <vt:lpstr>基础知识</vt:lpstr>
      <vt:lpstr>基础知识（续）</vt:lpstr>
      <vt:lpstr>基础知识（续）</vt:lpstr>
      <vt:lpstr>期权定价模型——Black-Scholes-Metron Model</vt:lpstr>
      <vt:lpstr>期权定价模型——Black-Scholes-Metron Model</vt:lpstr>
      <vt:lpstr>期权定价模型——Black-Scholes-Metron Model</vt:lpstr>
      <vt:lpstr>期权定价模型——Black-Scholes-Metron Model</vt:lpstr>
      <vt:lpstr>期权定价模型——利率衍生品</vt:lpstr>
      <vt:lpstr>期权定价模型——Hull White Model</vt:lpstr>
      <vt:lpstr>期权定价模型——varying volatility and arbitrary distribution</vt:lpstr>
      <vt:lpstr>Binomial Trees</vt:lpstr>
      <vt:lpstr>Binomial Trees</vt:lpstr>
      <vt:lpstr>MC</vt:lpstr>
      <vt:lpstr>MC</vt:lpstr>
      <vt:lpstr>奇异期权</vt:lpstr>
      <vt:lpstr>奇异期权</vt:lpstr>
      <vt:lpstr>奇异期权</vt:lpstr>
      <vt:lpstr>奇异期权</vt:lpstr>
      <vt:lpstr>奇异期权</vt:lpstr>
      <vt:lpstr>奇异期权</vt:lpstr>
      <vt:lpstr>PowerPoint 演示文稿</vt:lpstr>
      <vt:lpstr>The Greeks</vt:lpstr>
      <vt:lpstr>Delta</vt:lpstr>
      <vt:lpstr>Gamma</vt:lpstr>
      <vt:lpstr>Gamma Scalping Strategy Ⅰ</vt:lpstr>
      <vt:lpstr>Gamma Scalping Strategy Ⅱ</vt:lpstr>
      <vt:lpstr>Gamma Scalping Strategy Ⅲ</vt:lpstr>
      <vt:lpstr>Some Basic Strategies</vt:lpstr>
      <vt:lpstr>Volatility Smiles Ⅰ</vt:lpstr>
      <vt:lpstr>Volatility Smiles Ⅱ</vt:lpstr>
      <vt:lpstr>Volatility Surface Strategy </vt:lpstr>
      <vt:lpstr>Event-Driven Volatility Trading</vt:lpstr>
      <vt:lpstr>Arbitrage Strategy Ⅰ</vt:lpstr>
      <vt:lpstr>Arbitrage Strategy Ⅱ</vt:lpstr>
      <vt:lpstr>指数增强：期权BuyWrite</vt:lpstr>
      <vt:lpstr>指数增强：期权BuyWrite收益结构</vt:lpstr>
      <vt:lpstr>指数增强：Protective Put</vt:lpstr>
      <vt:lpstr>交易波动率：利用期权组合</vt:lpstr>
      <vt:lpstr>交易波动率：利用期权组合</vt:lpstr>
      <vt:lpstr>交易波动率：利用VIX（S&amp;P500指数期权的隐含波动率）</vt:lpstr>
      <vt:lpstr>交易波动率：XIV</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QTA</dc:creator>
  <cp:lastModifiedBy>雨星 顾</cp:lastModifiedBy>
  <cp:revision>376</cp:revision>
  <dcterms:created xsi:type="dcterms:W3CDTF">2016-03-04T04:52:00Z</dcterms:created>
  <dcterms:modified xsi:type="dcterms:W3CDTF">2023-10-18T07:04:22Z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85F1632DF68F4AC8B9D9B5BAFD0BCBF5_12</vt:lpwstr>
  </property>
  <property fmtid="{D5CDD505-2E9C-101B-9397-08002B2CF9AE}" pid="3" name="KSOProductBuildVer">
    <vt:lpwstr>2052-12.1.0.15374</vt:lpwstr>
  </property>
</Properties>
</file>